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jpe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tags/tag1.xml" ContentType="application/vnd.openxmlformats-officedocument.presentationml.tag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6"/>
  </p:notesMasterIdLst>
  <p:handoutMasterIdLst>
    <p:handoutMasterId r:id="rId97"/>
  </p:handoutMasterIdLst>
  <p:sldIdLst>
    <p:sldId id="256" r:id="rId2"/>
    <p:sldId id="257" r:id="rId3"/>
    <p:sldId id="348" r:id="rId4"/>
    <p:sldId id="258" r:id="rId5"/>
    <p:sldId id="266" r:id="rId6"/>
    <p:sldId id="357" r:id="rId7"/>
    <p:sldId id="260" r:id="rId8"/>
    <p:sldId id="259" r:id="rId9"/>
    <p:sldId id="268" r:id="rId10"/>
    <p:sldId id="272" r:id="rId11"/>
    <p:sldId id="276" r:id="rId12"/>
    <p:sldId id="262" r:id="rId13"/>
    <p:sldId id="273" r:id="rId14"/>
    <p:sldId id="274" r:id="rId15"/>
    <p:sldId id="275" r:id="rId16"/>
    <p:sldId id="277" r:id="rId17"/>
    <p:sldId id="261"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343" r:id="rId68"/>
    <p:sldId id="344" r:id="rId69"/>
    <p:sldId id="345"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58" r:id="rId84"/>
    <p:sldId id="349" r:id="rId85"/>
    <p:sldId id="350" r:id="rId86"/>
    <p:sldId id="351" r:id="rId87"/>
    <p:sldId id="352" r:id="rId88"/>
    <p:sldId id="353" r:id="rId89"/>
    <p:sldId id="354" r:id="rId90"/>
    <p:sldId id="355" r:id="rId91"/>
    <p:sldId id="356" r:id="rId92"/>
    <p:sldId id="346" r:id="rId93"/>
    <p:sldId id="347" r:id="rId94"/>
    <p:sldId id="265" r:id="rId95"/>
  </p:sldIdLst>
  <p:sldSz cx="5321300" cy="7556500"/>
  <p:notesSz cx="7104063" cy="10234613"/>
  <p:embeddedFontLst>
    <p:embeddedFont>
      <p:font typeface="Poppins" panose="00000500000000000000" pitchFamily="2" charset="0"/>
      <p:regular r:id="rId98"/>
      <p:bold r:id="rId99"/>
      <p:italic r:id="rId100"/>
      <p:boldItalic r:id="rId101"/>
    </p:embeddedFont>
    <p:embeddedFont>
      <p:font typeface="Poppins Medium" panose="00000600000000000000" pitchFamily="2" charset="0"/>
      <p:regular r:id="rId102"/>
      <p:italic r:id="rId103"/>
    </p:embeddedFont>
    <p:embeddedFont>
      <p:font typeface="Tahoma" panose="020B0604030504040204" pitchFamily="34" charset="0"/>
      <p:regular r:id="rId104"/>
      <p:bold r:id="rId1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2" userDrawn="1">
          <p15:clr>
            <a:srgbClr val="A4A3A4"/>
          </p15:clr>
        </p15:guide>
        <p15:guide id="2" pos="16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ama ali" initials="Oa" lastIdx="10" clrIdx="0">
    <p:extLst>
      <p:ext uri="{19B8F6BF-5375-455C-9EA6-DF929625EA0E}">
        <p15:presenceInfo xmlns:p15="http://schemas.microsoft.com/office/powerpoint/2012/main" userId="7eeffa572c673f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DCF"/>
    <a:srgbClr val="FAAF40"/>
    <a:srgbClr val="262260"/>
    <a:srgbClr val="9D99BD"/>
    <a:srgbClr val="002060"/>
    <a:srgbClr val="E6E6E6"/>
    <a:srgbClr val="429A98"/>
    <a:srgbClr val="4FB3B3"/>
    <a:srgbClr val="3435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1" autoAdjust="0"/>
    <p:restoredTop sz="94622" autoAdjust="0"/>
  </p:normalViewPr>
  <p:slideViewPr>
    <p:cSldViewPr>
      <p:cViewPr varScale="1">
        <p:scale>
          <a:sx n="73" d="100"/>
          <a:sy n="73" d="100"/>
        </p:scale>
        <p:origin x="2789" y="96"/>
      </p:cViewPr>
      <p:guideLst>
        <p:guide orient="horz" pos="3292"/>
        <p:guide pos="167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24T23:16:36.595" idx="1">
    <p:pos x="10" y="10"/>
    <p:text>بدايه تجربه 2</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5-01-24T23:28:45.847" idx="7">
    <p:pos x="10" y="10"/>
    <p:text>بدايه تجربه 15</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1-24T23:17:14.722" idx="2">
    <p:pos x="10" y="10"/>
    <p:text>نهايه تجربه 2</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1-25T22:31:10.182" idx="10">
    <p:pos x="10" y="10"/>
    <p:text>بدايه التجربه 4</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1-25T01:28:03.174" idx="8">
    <p:pos x="10" y="10"/>
    <p:text>بدايه تجربه 5</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1-25T01:28:31.169" idx="9">
    <p:pos x="10" y="10"/>
    <p:text>نهايه التجربه 5</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1-24T23:20:40.605" idx="3">
    <p:pos x="10" y="10"/>
    <p:text>بدايه تجربه 7</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5-01-24T23:21:03.571" idx="4">
    <p:pos x="10" y="10"/>
    <p:text>نهايه التجربه 7</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5-01-24T23:26:54.591" idx="6">
    <p:pos x="10" y="10"/>
    <p:text>بدايه تجربه 13</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5-01-24T23:26:20.906" idx="5">
    <p:pos x="10" y="10"/>
    <p:text>نهايه التجربه 13</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E7DD82C-8278-07D4-179A-AB4330BF3116}"/>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latin typeface="Tahoma" panose="020B0604030504040204" pitchFamily="34" charset="0"/>
            </a:endParaRPr>
          </a:p>
        </p:txBody>
      </p:sp>
      <p:sp>
        <p:nvSpPr>
          <p:cNvPr id="3" name="Date Placeholder 2">
            <a:extLst>
              <a:ext uri="{FF2B5EF4-FFF2-40B4-BE49-F238E27FC236}">
                <a16:creationId xmlns:a16="http://schemas.microsoft.com/office/drawing/2014/main" id="{9D5093A5-C343-F854-5FEA-24BC70CBD14A}"/>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3CE91BD5-DFC6-479A-B86F-88FAF3B92061}" type="datetimeFigureOut">
              <a:rPr lang="en-US" smtClean="0">
                <a:latin typeface="Tahoma" panose="020B0604030504040204" pitchFamily="34" charset="0"/>
              </a:rPr>
              <a:t>2/3/2025</a:t>
            </a:fld>
            <a:endParaRPr lang="en-US" dirty="0">
              <a:latin typeface="Tahoma" panose="020B0604030504040204" pitchFamily="34" charset="0"/>
            </a:endParaRPr>
          </a:p>
        </p:txBody>
      </p:sp>
      <p:sp>
        <p:nvSpPr>
          <p:cNvPr id="4" name="Footer Placeholder 3">
            <a:extLst>
              <a:ext uri="{FF2B5EF4-FFF2-40B4-BE49-F238E27FC236}">
                <a16:creationId xmlns:a16="http://schemas.microsoft.com/office/drawing/2014/main" id="{B4E9FBF1-7442-72D0-1434-580768F0FF8B}"/>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latin typeface="Tahoma" panose="020B0604030504040204" pitchFamily="34" charset="0"/>
            </a:endParaRPr>
          </a:p>
        </p:txBody>
      </p:sp>
      <p:sp>
        <p:nvSpPr>
          <p:cNvPr id="5" name="Slide Number Placeholder 4">
            <a:extLst>
              <a:ext uri="{FF2B5EF4-FFF2-40B4-BE49-F238E27FC236}">
                <a16:creationId xmlns:a16="http://schemas.microsoft.com/office/drawing/2014/main" id="{67A2BC46-1208-3D87-AC35-B58505EA6039}"/>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3E76BD29-009D-4915-A199-85EB28EBAD27}"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4642165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atin typeface="Tahoma" panose="020B0604030504040204" pitchFamily="34" charset="0"/>
              </a:defRPr>
            </a:lvl1pPr>
          </a:lstStyle>
          <a:p>
            <a:fld id="{BF4E0C19-832B-4500-97D1-7DD1B779DA4B}" type="datetimeFigureOut">
              <a:rPr lang="en-US" smtClean="0"/>
              <a:pPr/>
              <a:t>2/3/2025</a:t>
            </a:fld>
            <a:endParaRPr lang="en-US" dirty="0"/>
          </a:p>
        </p:txBody>
      </p:sp>
      <p:sp>
        <p:nvSpPr>
          <p:cNvPr id="4" name="Slide Image Placeholder 3"/>
          <p:cNvSpPr>
            <a:spLocks noGrp="1" noRot="1" noChangeAspect="1"/>
          </p:cNvSpPr>
          <p:nvPr>
            <p:ph type="sldImg" idx="2"/>
          </p:nvPr>
        </p:nvSpPr>
        <p:spPr>
          <a:xfrm>
            <a:off x="2336800" y="1279525"/>
            <a:ext cx="2430463" cy="3454400"/>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atin typeface="Tahoma" panose="020B0604030504040204" pitchFamily="34" charset="0"/>
              </a:defRPr>
            </a:lvl1pPr>
          </a:lstStyle>
          <a:p>
            <a:fld id="{42AE9D9B-8D79-45B5-B63D-DA8017B9EEE7}" type="slidenum">
              <a:rPr lang="en-US" smtClean="0"/>
              <a:pPr/>
              <a:t>‹#›</a:t>
            </a:fld>
            <a:endParaRPr lang="en-US" dirty="0"/>
          </a:p>
        </p:txBody>
      </p:sp>
    </p:spTree>
    <p:extLst>
      <p:ext uri="{BB962C8B-B14F-4D97-AF65-F5344CB8AC3E}">
        <p14:creationId xmlns:p14="http://schemas.microsoft.com/office/powerpoint/2010/main" val="2698683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Tahoma" panose="020B0604030504040204" pitchFamily="34" charset="0"/>
        <a:ea typeface="+mn-ea"/>
        <a:cs typeface="+mn-cs"/>
      </a:defRPr>
    </a:lvl1pPr>
    <a:lvl2pPr marL="457200" algn="l" defTabSz="914400" rtl="0" eaLnBrk="1" latinLnBrk="0" hangingPunct="1">
      <a:defRPr sz="1200" kern="1200">
        <a:solidFill>
          <a:schemeClr val="tx1"/>
        </a:solidFill>
        <a:latin typeface="Tahoma" panose="020B0604030504040204" pitchFamily="34" charset="0"/>
        <a:ea typeface="+mn-ea"/>
        <a:cs typeface="+mn-cs"/>
      </a:defRPr>
    </a:lvl2pPr>
    <a:lvl3pPr marL="914400" algn="l" defTabSz="914400" rtl="0" eaLnBrk="1" latinLnBrk="0" hangingPunct="1">
      <a:defRPr sz="1200" kern="1200">
        <a:solidFill>
          <a:schemeClr val="tx1"/>
        </a:solidFill>
        <a:latin typeface="Tahoma" panose="020B0604030504040204" pitchFamily="34" charset="0"/>
        <a:ea typeface="+mn-ea"/>
        <a:cs typeface="+mn-cs"/>
      </a:defRPr>
    </a:lvl3pPr>
    <a:lvl4pPr marL="1371600" algn="l" defTabSz="914400" rtl="0" eaLnBrk="1" latinLnBrk="0" hangingPunct="1">
      <a:defRPr sz="1200" kern="1200">
        <a:solidFill>
          <a:schemeClr val="tx1"/>
        </a:solidFill>
        <a:latin typeface="Tahoma" panose="020B0604030504040204" pitchFamily="34" charset="0"/>
        <a:ea typeface="+mn-ea"/>
        <a:cs typeface="+mn-cs"/>
      </a:defRPr>
    </a:lvl4pPr>
    <a:lvl5pPr marL="1828800" algn="l" defTabSz="914400" rtl="0" eaLnBrk="1" latinLnBrk="0" hangingPunct="1">
      <a:defRPr sz="1200" kern="1200">
        <a:solidFill>
          <a:schemeClr val="tx1"/>
        </a:solidFill>
        <a:latin typeface="Tahom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E9D9B-8D79-45B5-B63D-DA8017B9EEE7}" type="slidenum">
              <a:rPr lang="en-US" smtClean="0"/>
              <a:t>19</a:t>
            </a:fld>
            <a:endParaRPr lang="en-US"/>
          </a:p>
        </p:txBody>
      </p:sp>
    </p:spTree>
    <p:extLst>
      <p:ext uri="{BB962C8B-B14F-4D97-AF65-F5344CB8AC3E}">
        <p14:creationId xmlns:p14="http://schemas.microsoft.com/office/powerpoint/2010/main" val="3329061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E9D9B-8D79-45B5-B63D-DA8017B9EEE7}" type="slidenum">
              <a:rPr lang="en-US" smtClean="0"/>
              <a:t>21</a:t>
            </a:fld>
            <a:endParaRPr lang="en-US"/>
          </a:p>
        </p:txBody>
      </p:sp>
    </p:spTree>
    <p:extLst>
      <p:ext uri="{BB962C8B-B14F-4D97-AF65-F5344CB8AC3E}">
        <p14:creationId xmlns:p14="http://schemas.microsoft.com/office/powerpoint/2010/main" val="1535853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E9D9B-8D79-45B5-B63D-DA8017B9EEE7}" type="slidenum">
              <a:rPr lang="en-US" smtClean="0"/>
              <a:t>22</a:t>
            </a:fld>
            <a:endParaRPr lang="en-US"/>
          </a:p>
        </p:txBody>
      </p:sp>
    </p:spTree>
    <p:extLst>
      <p:ext uri="{BB962C8B-B14F-4D97-AF65-F5344CB8AC3E}">
        <p14:creationId xmlns:p14="http://schemas.microsoft.com/office/powerpoint/2010/main" val="2498324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8FDDC-3609-D177-E7B1-FC415DC31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55DA0-1F28-6F4C-CBB5-09BD4722A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6BB4A-00E4-57EE-6D9E-61A6AD1DDF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CD8C1E-CB39-3A9A-CE9D-8E3F4C3EA5C8}"/>
              </a:ext>
            </a:extLst>
          </p:cNvPr>
          <p:cNvSpPr>
            <a:spLocks noGrp="1"/>
          </p:cNvSpPr>
          <p:nvPr>
            <p:ph type="sldNum" sz="quarter" idx="5"/>
          </p:nvPr>
        </p:nvSpPr>
        <p:spPr/>
        <p:txBody>
          <a:bodyPr/>
          <a:lstStyle/>
          <a:p>
            <a:fld id="{42AE9D9B-8D79-45B5-B63D-DA8017B9EEE7}" type="slidenum">
              <a:rPr lang="en-US" smtClean="0"/>
              <a:t>23</a:t>
            </a:fld>
            <a:endParaRPr lang="en-US"/>
          </a:p>
        </p:txBody>
      </p:sp>
    </p:spTree>
    <p:extLst>
      <p:ext uri="{BB962C8B-B14F-4D97-AF65-F5344CB8AC3E}">
        <p14:creationId xmlns:p14="http://schemas.microsoft.com/office/powerpoint/2010/main" val="1695315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AA9B6-0F68-6B41-3BB0-8A9DF84C8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4C479B-180E-DD1D-99BE-7BE31B06A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6FEA3-D3EC-98D0-9898-65EEAE1B4F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309F07-D514-2D09-6E81-F37E5310D177}"/>
              </a:ext>
            </a:extLst>
          </p:cNvPr>
          <p:cNvSpPr>
            <a:spLocks noGrp="1"/>
          </p:cNvSpPr>
          <p:nvPr>
            <p:ph type="sldNum" sz="quarter" idx="5"/>
          </p:nvPr>
        </p:nvSpPr>
        <p:spPr/>
        <p:txBody>
          <a:bodyPr/>
          <a:lstStyle/>
          <a:p>
            <a:fld id="{42AE9D9B-8D79-45B5-B63D-DA8017B9EEE7}" type="slidenum">
              <a:rPr lang="en-US" smtClean="0"/>
              <a:t>24</a:t>
            </a:fld>
            <a:endParaRPr lang="en-US"/>
          </a:p>
        </p:txBody>
      </p:sp>
    </p:spTree>
    <p:extLst>
      <p:ext uri="{BB962C8B-B14F-4D97-AF65-F5344CB8AC3E}">
        <p14:creationId xmlns:p14="http://schemas.microsoft.com/office/powerpoint/2010/main" val="372702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E9D9B-8D79-45B5-B63D-DA8017B9EEE7}" type="slidenum">
              <a:rPr lang="en-US" smtClean="0"/>
              <a:t>42</a:t>
            </a:fld>
            <a:endParaRPr lang="en-US"/>
          </a:p>
        </p:txBody>
      </p:sp>
    </p:spTree>
    <p:extLst>
      <p:ext uri="{BB962C8B-B14F-4D97-AF65-F5344CB8AC3E}">
        <p14:creationId xmlns:p14="http://schemas.microsoft.com/office/powerpoint/2010/main" val="1896916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E9D9B-8D79-45B5-B63D-DA8017B9EEE7}" type="slidenum">
              <a:rPr lang="en-US" smtClean="0"/>
              <a:t>54</a:t>
            </a:fld>
            <a:endParaRPr lang="en-US" dirty="0"/>
          </a:p>
        </p:txBody>
      </p:sp>
    </p:spTree>
    <p:extLst>
      <p:ext uri="{BB962C8B-B14F-4D97-AF65-F5344CB8AC3E}">
        <p14:creationId xmlns:p14="http://schemas.microsoft.com/office/powerpoint/2010/main" val="1896916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79ACC2-504C-4625-995F-19176ED135D2}"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4434B3-63DF-4823-9E9C-F53A042DCDF4}"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A0BBD3-C6C7-40D8-A062-EA5223C142D9}"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1AC476-7930-4B8E-B3FC-0C4898C8ADD0}"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6BD196-296C-4A70-BCA4-36F097616217}"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55AF39-6362-4C99-85C9-2F8D957A7CAA}"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8BD7C2-870A-431C-A021-29CCA4141AE5}" type="datetime1">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57EA10-4C9D-47B3-8623-99DA5804F159}" type="datetime1">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588D9-D01F-4913-A4BD-025794729A3E}" type="datetime1">
              <a:rPr lang="en-US" smtClean="0"/>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116561-5C5A-4BE7-BC3F-43D017A0BC95}"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013F08-4CEF-4117-96D0-749858DA6670}"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29A9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ahoma" panose="020B0604030504040204" pitchFamily="34" charset="0"/>
              </a:defRPr>
            </a:lvl1pPr>
          </a:lstStyle>
          <a:p>
            <a:fld id="{0864A0D7-2F74-4321-94A6-7C69B7F1CD1A}" type="datetime1">
              <a:rPr lang="en-US" smtClean="0"/>
              <a:pPr/>
              <a:t>2/3/2025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ahoma" panose="020B0604030504040204" pitchFamily="34"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ahoma" panose="020B0604030504040204" pitchFamily="34"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Tahoma" panose="020B060403050404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ahoma" panose="020B060403050404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comments" Target="../comments/comment3.xml"/><Relationship Id="rId5" Type="http://schemas.openxmlformats.org/officeDocument/2006/relationships/image" Target="../media/image42.jpeg"/><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jpeg"/><Relationship Id="rId5" Type="http://schemas.microsoft.com/office/2007/relationships/hdphoto" Target="../media/hdphoto3.wdp"/><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53.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29.png"/><Relationship Id="rId7" Type="http://schemas.openxmlformats.org/officeDocument/2006/relationships/image" Target="../media/image6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sv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64.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30.sv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67.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68.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6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7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comments" Target="../comments/comment4.xml"/><Relationship Id="rId5" Type="http://schemas.openxmlformats.org/officeDocument/2006/relationships/image" Target="../media/image71.jpeg"/><Relationship Id="rId4" Type="http://schemas.openxmlformats.org/officeDocument/2006/relationships/image" Target="../media/image20.svg"/></Relationships>
</file>

<file path=ppt/slides/_rels/slide3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78.jpeg"/><Relationship Id="rId4" Type="http://schemas.microsoft.com/office/2007/relationships/hdphoto" Target="../media/hdphoto4.wdp"/></Relationships>
</file>

<file path=ppt/slides/_rels/slide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8.jpe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34.png"/><Relationship Id="rId4" Type="http://schemas.openxmlformats.org/officeDocument/2006/relationships/image" Target="../media/image30.sv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30.sv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30.sv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7.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47.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19.png"/><Relationship Id="rId7" Type="http://schemas.openxmlformats.org/officeDocument/2006/relationships/image" Target="../media/image88.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comments" Target="../comments/comment6.xml"/><Relationship Id="rId5" Type="http://schemas.openxmlformats.org/officeDocument/2006/relationships/image" Target="../media/image89.jpeg"/><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90.jpe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4.jpeg"/><Relationship Id="rId1" Type="http://schemas.openxmlformats.org/officeDocument/2006/relationships/slideLayout" Target="../slideLayouts/slideLayout7.xml"/><Relationship Id="rId5" Type="http://schemas.openxmlformats.org/officeDocument/2006/relationships/image" Target="../media/image91.jpg"/><Relationship Id="rId4" Type="http://schemas.microsoft.com/office/2007/relationships/hdphoto" Target="../media/hdphoto4.wdp"/></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92.jpg"/><Relationship Id="rId5" Type="http://schemas.openxmlformats.org/officeDocument/2006/relationships/image" Target="../media/image78.jpeg"/><Relationship Id="rId4" Type="http://schemas.microsoft.com/office/2007/relationships/hdphoto" Target="../media/hdphoto4.wdp"/></Relationships>
</file>

<file path=ppt/slides/_rels/slide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18.jpe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34.png"/><Relationship Id="rId4" Type="http://schemas.openxmlformats.org/officeDocument/2006/relationships/image" Target="../media/image30.sv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30.sv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30.sv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9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59.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image" Target="../media/image19.png"/><Relationship Id="rId7" Type="http://schemas.openxmlformats.org/officeDocument/2006/relationships/image" Target="../media/image10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comments" Target="../comments/comment8.xml"/><Relationship Id="rId5" Type="http://schemas.openxmlformats.org/officeDocument/2006/relationships/image" Target="../media/image101.jpeg"/><Relationship Id="rId4" Type="http://schemas.openxmlformats.org/officeDocument/2006/relationships/image" Target="../media/image20.sv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14.jpeg"/><Relationship Id="rId4" Type="http://schemas.openxmlformats.org/officeDocument/2006/relationships/image" Target="../media/image30.sv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34.png"/><Relationship Id="rId4" Type="http://schemas.openxmlformats.org/officeDocument/2006/relationships/image" Target="../media/image30.svg"/></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30.sv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21.jpeg"/><Relationship Id="rId4" Type="http://schemas.openxmlformats.org/officeDocument/2006/relationships/image" Target="../media/image20.svg"/></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71.xml.rels><?xml version="1.0" encoding="UTF-8" standalone="yes"?>
<Relationships xmlns="http://schemas.openxmlformats.org/package/2006/relationships"><Relationship Id="rId8" Type="http://schemas.openxmlformats.org/officeDocument/2006/relationships/comments" Target="../comments/comment9.xml"/><Relationship Id="rId3" Type="http://schemas.openxmlformats.org/officeDocument/2006/relationships/image" Target="../media/image19.png"/><Relationship Id="rId7" Type="http://schemas.openxmlformats.org/officeDocument/2006/relationships/image" Target="../media/image88.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comments" Target="../comments/comment10.xml"/><Relationship Id="rId5" Type="http://schemas.openxmlformats.org/officeDocument/2006/relationships/image" Target="../media/image120.jpeg"/><Relationship Id="rId4" Type="http://schemas.openxmlformats.org/officeDocument/2006/relationships/image" Target="../media/image20.svg"/></Relationships>
</file>

<file path=ppt/slides/_rels/slide7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122.jp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3.jpeg"/><Relationship Id="rId1" Type="http://schemas.openxmlformats.org/officeDocument/2006/relationships/slideLayout" Target="../slideLayouts/slideLayout7.xml"/><Relationship Id="rId5" Type="http://schemas.openxmlformats.org/officeDocument/2006/relationships/image" Target="../media/image124.jpg"/><Relationship Id="rId4" Type="http://schemas.microsoft.com/office/2007/relationships/hdphoto" Target="../media/hdphoto4.wdp"/></Relationships>
</file>

<file path=ppt/slides/_rels/slide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128.jpg"/><Relationship Id="rId3" Type="http://schemas.openxmlformats.org/officeDocument/2006/relationships/image" Target="../media/image29.png"/><Relationship Id="rId7" Type="http://schemas.openxmlformats.org/officeDocument/2006/relationships/image" Target="../media/image127.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svg"/></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29.png"/><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tmp"/></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30.svg"/></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3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3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png"/><Relationship Id="rId4" Type="http://schemas.openxmlformats.org/officeDocument/2006/relationships/image" Target="../media/image20.svg"/></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33.jpg"/><Relationship Id="rId4" Type="http://schemas.openxmlformats.org/officeDocument/2006/relationships/image" Target="../media/image20.sv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6.jpeg"/><Relationship Id="rId4" Type="http://schemas.microsoft.com/office/2007/relationships/hdphoto" Target="../media/hdphoto6.wdp"/></Relationships>
</file>

<file path=ppt/slides/_rels/slide8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jpeg"/></Relationships>
</file>

<file path=ppt/slides/_rels/slide8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29.png"/><Relationship Id="rId7" Type="http://schemas.microsoft.com/office/2007/relationships/hdphoto" Target="../media/hdphoto7.wdp"/><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32.png"/><Relationship Id="rId4" Type="http://schemas.openxmlformats.org/officeDocument/2006/relationships/image" Target="../media/image30.svg"/></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34.pn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7.xml"/><Relationship Id="rId4" Type="http://schemas.openxmlformats.org/officeDocument/2006/relationships/image" Target="../media/image27.tmp"/></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30.svg"/></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40.jp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5.png"/><Relationship Id="rId4" Type="http://schemas.openxmlformats.org/officeDocument/2006/relationships/image" Target="../media/image30.svg"/></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634" y="0"/>
            <a:ext cx="346341" cy="7560000"/>
            <a:chOff x="0" y="0"/>
            <a:chExt cx="812800" cy="1933360"/>
          </a:xfrm>
        </p:grpSpPr>
        <p:sp>
          <p:nvSpPr>
            <p:cNvPr id="3" name="Freeform 3"/>
            <p:cNvSpPr/>
            <p:nvPr/>
          </p:nvSpPr>
          <p:spPr>
            <a:xfrm>
              <a:off x="0" y="0"/>
              <a:ext cx="812800" cy="1933360"/>
            </a:xfrm>
            <a:custGeom>
              <a:avLst/>
              <a:gdLst/>
              <a:ahLst/>
              <a:cxnLst/>
              <a:rect l="l" t="t" r="r" b="b"/>
              <a:pathLst>
                <a:path w="812800" h="1933360">
                  <a:moveTo>
                    <a:pt x="0" y="0"/>
                  </a:moveTo>
                  <a:lnTo>
                    <a:pt x="812800" y="0"/>
                  </a:lnTo>
                  <a:lnTo>
                    <a:pt x="812800" y="1933360"/>
                  </a:lnTo>
                  <a:lnTo>
                    <a:pt x="0" y="1933360"/>
                  </a:lnTo>
                  <a:close/>
                </a:path>
              </a:pathLst>
            </a:custGeom>
            <a:solidFill>
              <a:srgbClr val="FAAF40"/>
            </a:solidFill>
          </p:spPr>
          <p:txBody>
            <a:bodyPr/>
            <a:lstStyle/>
            <a:p>
              <a:endParaRPr lang="en-US" dirty="0">
                <a:latin typeface="Tahoma" panose="020B0604030504040204" pitchFamily="34" charset="0"/>
              </a:endParaRPr>
            </a:p>
          </p:txBody>
        </p:sp>
        <p:sp>
          <p:nvSpPr>
            <p:cNvPr id="4" name="TextBox 4"/>
            <p:cNvSpPr txBox="1"/>
            <p:nvPr/>
          </p:nvSpPr>
          <p:spPr>
            <a:xfrm>
              <a:off x="0" y="-38100"/>
              <a:ext cx="812800" cy="1971460"/>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5" name="Freeform 5"/>
          <p:cNvSpPr/>
          <p:nvPr/>
        </p:nvSpPr>
        <p:spPr>
          <a:xfrm>
            <a:off x="4255700" y="377825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Tahoma" panose="020B0604030504040204" pitchFamily="34" charset="0"/>
            </a:endParaRPr>
          </a:p>
        </p:txBody>
      </p:sp>
      <p:grpSp>
        <p:nvGrpSpPr>
          <p:cNvPr id="6" name="Group 6"/>
          <p:cNvGrpSpPr/>
          <p:nvPr/>
        </p:nvGrpSpPr>
        <p:grpSpPr>
          <a:xfrm>
            <a:off x="526101" y="1326984"/>
            <a:ext cx="4953950" cy="3342701"/>
            <a:chOff x="0" y="0"/>
            <a:chExt cx="1061190" cy="713666"/>
          </a:xfrm>
        </p:grpSpPr>
        <p:sp>
          <p:nvSpPr>
            <p:cNvPr id="7" name="Freeform 7"/>
            <p:cNvSpPr/>
            <p:nvPr/>
          </p:nvSpPr>
          <p:spPr>
            <a:xfrm>
              <a:off x="0" y="0"/>
              <a:ext cx="1061190" cy="713666"/>
            </a:xfrm>
            <a:custGeom>
              <a:avLst/>
              <a:gdLst/>
              <a:ahLst/>
              <a:cxnLst/>
              <a:rect l="l" t="t" r="r" b="b"/>
              <a:pathLst>
                <a:path w="1061190" h="713666">
                  <a:moveTo>
                    <a:pt x="0" y="0"/>
                  </a:moveTo>
                  <a:lnTo>
                    <a:pt x="1061190" y="0"/>
                  </a:lnTo>
                  <a:lnTo>
                    <a:pt x="1061190" y="713666"/>
                  </a:lnTo>
                  <a:lnTo>
                    <a:pt x="0" y="713666"/>
                  </a:lnTo>
                  <a:close/>
                </a:path>
              </a:pathLst>
            </a:custGeom>
            <a:blipFill>
              <a:blip r:embed="rId4" cstate="print">
                <a:extLst>
                  <a:ext uri="{28A0092B-C50C-407E-A947-70E740481C1C}">
                    <a14:useLocalDpi xmlns:a14="http://schemas.microsoft.com/office/drawing/2010/main" val="0"/>
                  </a:ext>
                </a:extLst>
              </a:blip>
              <a:stretch>
                <a:fillRect/>
              </a:stretch>
            </a:blipFill>
          </p:spPr>
          <p:txBody>
            <a:bodyPr/>
            <a:lstStyle/>
            <a:p>
              <a:endParaRPr lang="en-US" dirty="0"/>
            </a:p>
          </p:txBody>
        </p:sp>
      </p:grpSp>
      <p:sp>
        <p:nvSpPr>
          <p:cNvPr id="12" name="Freeform 12"/>
          <p:cNvSpPr/>
          <p:nvPr/>
        </p:nvSpPr>
        <p:spPr>
          <a:xfrm>
            <a:off x="3977484" y="7223386"/>
            <a:ext cx="2131200" cy="336614"/>
          </a:xfrm>
          <a:custGeom>
            <a:avLst/>
            <a:gdLst/>
            <a:ahLst/>
            <a:cxnLst/>
            <a:rect l="l" t="t" r="r" b="b"/>
            <a:pathLst>
              <a:path w="2131200" h="336614">
                <a:moveTo>
                  <a:pt x="0" y="0"/>
                </a:moveTo>
                <a:lnTo>
                  <a:pt x="2131200" y="0"/>
                </a:lnTo>
                <a:lnTo>
                  <a:pt x="2131200" y="336614"/>
                </a:lnTo>
                <a:lnTo>
                  <a:pt x="0" y="3366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3" name="TextBox 13"/>
          <p:cNvSpPr txBox="1"/>
          <p:nvPr/>
        </p:nvSpPr>
        <p:spPr>
          <a:xfrm>
            <a:off x="503590" y="5847266"/>
            <a:ext cx="3664288" cy="624786"/>
          </a:xfrm>
          <a:prstGeom prst="rect">
            <a:avLst/>
          </a:prstGeom>
        </p:spPr>
        <p:txBody>
          <a:bodyPr lIns="0" tIns="0" rIns="0" bIns="0" rtlCol="0" anchor="t">
            <a:spAutoFit/>
          </a:bodyPr>
          <a:lstStyle/>
          <a:p>
            <a:pPr algn="l">
              <a:lnSpc>
                <a:spcPts val="2485"/>
              </a:lnSpc>
              <a:spcBef>
                <a:spcPct val="0"/>
              </a:spcBef>
            </a:pPr>
            <a:r>
              <a:rPr lang="en-US" sz="1775"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“Shape the future of electronics by sparking innovation today.”</a:t>
            </a:r>
          </a:p>
        </p:txBody>
      </p:sp>
      <p:sp>
        <p:nvSpPr>
          <p:cNvPr id="14" name="TextBox 14"/>
          <p:cNvSpPr txBox="1"/>
          <p:nvPr/>
        </p:nvSpPr>
        <p:spPr>
          <a:xfrm>
            <a:off x="503590" y="4766033"/>
            <a:ext cx="4443060" cy="984885"/>
          </a:xfrm>
          <a:prstGeom prst="rect">
            <a:avLst/>
          </a:prstGeom>
        </p:spPr>
        <p:txBody>
          <a:bodyPr wrap="square" lIns="0" tIns="0" rIns="0" bIns="0" rtlCol="0" anchor="t">
            <a:spAutoFit/>
          </a:bodyPr>
          <a:lstStyle/>
          <a:p>
            <a:pPr algn="l"/>
            <a:r>
              <a:rPr lang="en-US" sz="32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Arduino Educational Trainer Catalog</a:t>
            </a:r>
            <a:endParaRPr lang="en-US" sz="32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Bold"/>
            </a:endParaRPr>
          </a:p>
        </p:txBody>
      </p:sp>
      <p:pic>
        <p:nvPicPr>
          <p:cNvPr id="18" name="Picture 17" descr="A logo with blue and green squares&#10;&#10;Description automatically generated">
            <a:extLst>
              <a:ext uri="{FF2B5EF4-FFF2-40B4-BE49-F238E27FC236}">
                <a16:creationId xmlns:a16="http://schemas.microsoft.com/office/drawing/2014/main" id="{C71C28EF-B218-2B96-C3D1-81FBB1FFB0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1450" y="13048"/>
            <a:ext cx="2897552" cy="1217588"/>
          </a:xfrm>
          <a:prstGeom prst="rect">
            <a:avLst/>
          </a:prstGeom>
        </p:spPr>
      </p:pic>
      <p:sp>
        <p:nvSpPr>
          <p:cNvPr id="19" name="Slide Number Placeholder 18">
            <a:extLst>
              <a:ext uri="{FF2B5EF4-FFF2-40B4-BE49-F238E27FC236}">
                <a16:creationId xmlns:a16="http://schemas.microsoft.com/office/drawing/2014/main" id="{B9D042D4-7EE5-95AF-D207-52C877066155}"/>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
        <p:nvSpPr>
          <p:cNvPr id="21" name="Rectangle: Rounded Corners 20">
            <a:extLst>
              <a:ext uri="{FF2B5EF4-FFF2-40B4-BE49-F238E27FC236}">
                <a16:creationId xmlns:a16="http://schemas.microsoft.com/office/drawing/2014/main" id="{DD2BD29D-6EA3-2D45-49DF-4B43EA5BA46C}"/>
              </a:ext>
            </a:extLst>
          </p:cNvPr>
          <p:cNvSpPr/>
          <p:nvPr/>
        </p:nvSpPr>
        <p:spPr>
          <a:xfrm>
            <a:off x="213081" y="4083050"/>
            <a:ext cx="2763185" cy="437052"/>
          </a:xfrm>
          <a:prstGeom prst="roundRect">
            <a:avLst>
              <a:gd name="adj" fmla="val 50000"/>
            </a:avLst>
          </a:prstGeom>
          <a:solidFill>
            <a:srgbClr val="343534"/>
          </a:solidFill>
          <a:ln>
            <a:solidFill>
              <a:srgbClr val="34353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ndParaRPr>
          </a:p>
        </p:txBody>
      </p:sp>
      <p:sp>
        <p:nvSpPr>
          <p:cNvPr id="16" name="TextBox 16"/>
          <p:cNvSpPr txBox="1"/>
          <p:nvPr/>
        </p:nvSpPr>
        <p:spPr>
          <a:xfrm>
            <a:off x="385466" y="4209100"/>
            <a:ext cx="2590800" cy="200376"/>
          </a:xfrm>
          <a:prstGeom prst="rect">
            <a:avLst/>
          </a:prstGeom>
        </p:spPr>
        <p:txBody>
          <a:bodyPr wrap="square" lIns="0" tIns="0" rIns="0" bIns="0" rtlCol="0" anchor="t">
            <a:spAutoFit/>
          </a:bodyPr>
          <a:lstStyle/>
          <a:p>
            <a:pPr algn="l">
              <a:lnSpc>
                <a:spcPts val="1679"/>
              </a:lnSpc>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BATU Arduino Training Bag </a:t>
            </a:r>
          </a:p>
        </p:txBody>
      </p:sp>
      <p:sp>
        <p:nvSpPr>
          <p:cNvPr id="9" name="TextBox 8">
            <a:extLst>
              <a:ext uri="{FF2B5EF4-FFF2-40B4-BE49-F238E27FC236}">
                <a16:creationId xmlns:a16="http://schemas.microsoft.com/office/drawing/2014/main" id="{F459BBD8-5AAE-B0A4-EAC8-7717F772EFB1}"/>
              </a:ext>
            </a:extLst>
          </p:cNvPr>
          <p:cNvSpPr txBox="1"/>
          <p:nvPr/>
        </p:nvSpPr>
        <p:spPr>
          <a:xfrm>
            <a:off x="439120" y="6597650"/>
            <a:ext cx="4443060" cy="695511"/>
          </a:xfrm>
          <a:prstGeom prst="rect">
            <a:avLst/>
          </a:prstGeom>
          <a:noFill/>
        </p:spPr>
        <p:txBody>
          <a:bodyPr wrap="square">
            <a:spAutoFit/>
          </a:bodyPr>
          <a:lstStyle/>
          <a:p>
            <a:pPr algn="l">
              <a:lnSpc>
                <a:spcPts val="2485"/>
              </a:lnSpc>
              <a:spcBef>
                <a:spcPct val="0"/>
              </a:spcBef>
            </a:pP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Under Supervision: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Prof. Osama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Elnahas</a:t>
            </a:r>
            <a:b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Co-Supervision: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Prof. Eman Shawky</a:t>
            </a: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E833F-2793-8900-693C-A937A5A40A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C998F4-803B-F443-5F63-5510E8AA977E}"/>
              </a:ext>
            </a:extLst>
          </p:cNvPr>
          <p:cNvSpPr/>
          <p:nvPr/>
        </p:nvSpPr>
        <p:spPr>
          <a:xfrm>
            <a:off x="-6700" y="-70757"/>
            <a:ext cx="5406013" cy="7627257"/>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E8C7F25F-EC08-4DB1-AD64-AF8CB78985F3}"/>
              </a:ext>
            </a:extLst>
          </p:cNvPr>
          <p:cNvGrpSpPr/>
          <p:nvPr/>
        </p:nvGrpSpPr>
        <p:grpSpPr>
          <a:xfrm>
            <a:off x="-6350" y="7027200"/>
            <a:ext cx="5405663" cy="532800"/>
            <a:chOff x="0" y="0"/>
            <a:chExt cx="2709333" cy="270933"/>
          </a:xfrm>
        </p:grpSpPr>
        <p:sp>
          <p:nvSpPr>
            <p:cNvPr id="4" name="Freeform 4">
              <a:extLst>
                <a:ext uri="{FF2B5EF4-FFF2-40B4-BE49-F238E27FC236}">
                  <a16:creationId xmlns:a16="http://schemas.microsoft.com/office/drawing/2014/main" id="{1E24C7B0-F845-B273-17C5-00EC7B4ADD7A}"/>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E2200D2E-C089-301F-556A-541CC5AC643D}"/>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TextBox 10">
            <a:extLst>
              <a:ext uri="{FF2B5EF4-FFF2-40B4-BE49-F238E27FC236}">
                <a16:creationId xmlns:a16="http://schemas.microsoft.com/office/drawing/2014/main" id="{25583762-B613-3E97-FB70-D86C07F06B68}"/>
              </a:ext>
            </a:extLst>
          </p:cNvPr>
          <p:cNvSpPr txBox="1"/>
          <p:nvPr/>
        </p:nvSpPr>
        <p:spPr>
          <a:xfrm>
            <a:off x="510733" y="87335"/>
            <a:ext cx="4351991" cy="1099660"/>
          </a:xfrm>
          <a:prstGeom prst="rect">
            <a:avLst/>
          </a:prstGeom>
        </p:spPr>
        <p:txBody>
          <a:bodyPr wrap="square" lIns="0" tIns="0" rIns="0" bIns="0" rtlCol="0" anchor="t">
            <a:spAutoFit/>
          </a:bodyPr>
          <a:lstStyle/>
          <a:p>
            <a:pPr algn="ctr">
              <a:lnSpc>
                <a:spcPts val="2940"/>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Fan control with temperature sensor and joystick and show speed on LCD</a:t>
            </a:r>
          </a:p>
        </p:txBody>
      </p:sp>
      <p:sp>
        <p:nvSpPr>
          <p:cNvPr id="15" name="Slide Number Placeholder 14">
            <a:extLst>
              <a:ext uri="{FF2B5EF4-FFF2-40B4-BE49-F238E27FC236}">
                <a16:creationId xmlns:a16="http://schemas.microsoft.com/office/drawing/2014/main" id="{96F0A08B-72C3-6D0B-95FC-955B8E56C846}"/>
              </a:ext>
            </a:extLst>
          </p:cNvPr>
          <p:cNvSpPr>
            <a:spLocks noGrp="1"/>
          </p:cNvSpPr>
          <p:nvPr>
            <p:ph type="sldNum" sz="quarter" idx="12"/>
          </p:nvPr>
        </p:nvSpPr>
        <p:spPr/>
        <p:txBody>
          <a:bodyPr/>
          <a:lstStyle/>
          <a:p>
            <a:fld id="{B6F15528-21DE-4FAA-801E-634DDDAF4B2B}" type="slidenum">
              <a:rPr lang="en-US" smtClean="0"/>
              <a:pPr/>
              <a:t>10</a:t>
            </a:fld>
            <a:endParaRPr lang="en-US"/>
          </a:p>
        </p:txBody>
      </p:sp>
      <p:graphicFrame>
        <p:nvGraphicFramePr>
          <p:cNvPr id="21" name="Table 20">
            <a:extLst>
              <a:ext uri="{FF2B5EF4-FFF2-40B4-BE49-F238E27FC236}">
                <a16:creationId xmlns:a16="http://schemas.microsoft.com/office/drawing/2014/main" id="{EE1293C9-27B6-C212-C63A-003AF5E590DA}"/>
              </a:ext>
            </a:extLst>
          </p:cNvPr>
          <p:cNvGraphicFramePr>
            <a:graphicFrameLocks noGrp="1"/>
          </p:cNvGraphicFramePr>
          <p:nvPr>
            <p:extLst>
              <p:ext uri="{D42A27DB-BD31-4B8C-83A1-F6EECF244321}">
                <p14:modId xmlns:p14="http://schemas.microsoft.com/office/powerpoint/2010/main" val="2561332802"/>
              </p:ext>
            </p:extLst>
          </p:nvPr>
        </p:nvGraphicFramePr>
        <p:xfrm>
          <a:off x="143605" y="1487144"/>
          <a:ext cx="5105401" cy="4590467"/>
        </p:xfrm>
        <a:graphic>
          <a:graphicData uri="http://schemas.openxmlformats.org/drawingml/2006/table">
            <a:tbl>
              <a:tblPr firstRow="1" bandRow="1">
                <a:tableStyleId>{93296810-A885-4BE3-A3E7-6D5BEEA58F35}</a:tableStyleId>
              </a:tblPr>
              <a:tblGrid>
                <a:gridCol w="1153852">
                  <a:extLst>
                    <a:ext uri="{9D8B030D-6E8A-4147-A177-3AD203B41FA5}">
                      <a16:colId xmlns:a16="http://schemas.microsoft.com/office/drawing/2014/main" val="70830508"/>
                    </a:ext>
                  </a:extLst>
                </a:gridCol>
                <a:gridCol w="1796671">
                  <a:extLst>
                    <a:ext uri="{9D8B030D-6E8A-4147-A177-3AD203B41FA5}">
                      <a16:colId xmlns:a16="http://schemas.microsoft.com/office/drawing/2014/main" val="3885202739"/>
                    </a:ext>
                  </a:extLst>
                </a:gridCol>
                <a:gridCol w="1160320">
                  <a:extLst>
                    <a:ext uri="{9D8B030D-6E8A-4147-A177-3AD203B41FA5}">
                      <a16:colId xmlns:a16="http://schemas.microsoft.com/office/drawing/2014/main" val="2063750498"/>
                    </a:ext>
                  </a:extLst>
                </a:gridCol>
                <a:gridCol w="994558">
                  <a:extLst>
                    <a:ext uri="{9D8B030D-6E8A-4147-A177-3AD203B41FA5}">
                      <a16:colId xmlns:a16="http://schemas.microsoft.com/office/drawing/2014/main" val="2179326715"/>
                    </a:ext>
                  </a:extLst>
                </a:gridCol>
              </a:tblGrid>
              <a:tr h="354438">
                <a:tc>
                  <a:txBody>
                    <a:bodyPr/>
                    <a:lstStyle/>
                    <a:p>
                      <a:pPr algn="ctr"/>
                      <a:r>
                        <a:rPr lang="en-US" sz="1400" dirty="0"/>
                        <a:t>Reference </a:t>
                      </a:r>
                      <a:endParaRPr lang="en-US" sz="1400" dirty="0">
                        <a:latin typeface="Tahoma" panose="020B0604030504040204" pitchFamily="34" charset="0"/>
                      </a:endParaRPr>
                    </a:p>
                  </a:txBody>
                  <a:tcPr anchor="ctr">
                    <a:solidFill>
                      <a:srgbClr val="FAAF40"/>
                    </a:solidFill>
                  </a:tcPr>
                </a:tc>
                <a:tc>
                  <a:txBody>
                    <a:bodyPr/>
                    <a:lstStyle/>
                    <a:p>
                      <a:pPr algn="ctr"/>
                      <a:r>
                        <a:rPr lang="en-US" sz="1600" dirty="0"/>
                        <a:t>Component </a:t>
                      </a:r>
                      <a:endParaRPr lang="en-US" sz="1600" dirty="0">
                        <a:latin typeface="Tahoma" panose="020B0604030504040204" pitchFamily="34" charset="0"/>
                      </a:endParaRPr>
                    </a:p>
                  </a:txBody>
                  <a:tcPr anchor="ctr">
                    <a:solidFill>
                      <a:srgbClr val="FAAF40"/>
                    </a:solidFill>
                  </a:tcPr>
                </a:tc>
                <a:tc>
                  <a:txBody>
                    <a:bodyPr/>
                    <a:lstStyle/>
                    <a:p>
                      <a:pPr algn="ctr"/>
                      <a:r>
                        <a:rPr lang="en-US" sz="1600" dirty="0"/>
                        <a:t>Value </a:t>
                      </a:r>
                      <a:endParaRPr lang="en-US" sz="1600" dirty="0">
                        <a:latin typeface="Tahoma" panose="020B0604030504040204" pitchFamily="34" charset="0"/>
                      </a:endParaRPr>
                    </a:p>
                  </a:txBody>
                  <a:tcPr anchor="ctr">
                    <a:solidFill>
                      <a:srgbClr val="FAAF40"/>
                    </a:solidFill>
                  </a:tcPr>
                </a:tc>
                <a:tc>
                  <a:txBody>
                    <a:bodyPr/>
                    <a:lstStyle/>
                    <a:p>
                      <a:pPr algn="ctr"/>
                      <a:r>
                        <a:rPr lang="en-US" sz="1400" dirty="0"/>
                        <a:t>Quantity </a:t>
                      </a:r>
                      <a:endParaRPr lang="en-US" sz="1400" dirty="0">
                        <a:latin typeface="Tahoma" panose="020B0604030504040204" pitchFamily="34" charset="0"/>
                      </a:endParaRPr>
                    </a:p>
                  </a:txBody>
                  <a:tcPr anchor="ctr">
                    <a:solidFill>
                      <a:srgbClr val="FAAF40"/>
                    </a:solidFill>
                  </a:tcPr>
                </a:tc>
                <a:extLst>
                  <a:ext uri="{0D108BD9-81ED-4DB2-BD59-A6C34878D82A}">
                    <a16:rowId xmlns:a16="http://schemas.microsoft.com/office/drawing/2014/main" val="3632362409"/>
                  </a:ext>
                </a:extLst>
              </a:tr>
              <a:tr h="322217">
                <a:tc>
                  <a:txBody>
                    <a:bodyPr/>
                    <a:lstStyle/>
                    <a:p>
                      <a:pPr marL="0" marR="0" algn="ctr">
                        <a:lnSpc>
                          <a:spcPct val="107000"/>
                        </a:lnSpc>
                        <a:spcAft>
                          <a:spcPts val="800"/>
                        </a:spcAft>
                      </a:pPr>
                      <a:r>
                        <a:rPr lang="en-US" sz="1400" dirty="0">
                          <a:effectLst/>
                        </a:rPr>
                        <a:t>U1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Arduino Nano</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213324152"/>
                  </a:ext>
                </a:extLst>
              </a:tr>
              <a:tr h="322217">
                <a:tc>
                  <a:txBody>
                    <a:bodyPr/>
                    <a:lstStyle/>
                    <a:p>
                      <a:pPr marL="0" marR="0" algn="ctr">
                        <a:lnSpc>
                          <a:spcPct val="107000"/>
                        </a:lnSpc>
                        <a:spcAft>
                          <a:spcPts val="800"/>
                        </a:spcAft>
                      </a:pPr>
                      <a:r>
                        <a:rPr lang="en-US" sz="1400" dirty="0">
                          <a:effectLst/>
                        </a:rPr>
                        <a:t>LCD1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LCD Display</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HS1602A</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525474470"/>
                  </a:ext>
                </a:extLst>
              </a:tr>
              <a:tr h="322217">
                <a:tc>
                  <a:txBody>
                    <a:bodyPr/>
                    <a:lstStyle/>
                    <a:p>
                      <a:pPr marL="0" marR="0" algn="ctr">
                        <a:lnSpc>
                          <a:spcPct val="107000"/>
                        </a:lnSpc>
                        <a:spcAft>
                          <a:spcPts val="800"/>
                        </a:spcAft>
                      </a:pPr>
                      <a:r>
                        <a:rPr lang="en-US" sz="1400" dirty="0">
                          <a:effectLst/>
                        </a:rPr>
                        <a:t>U2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Joystick Module</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491771521"/>
                  </a:ext>
                </a:extLst>
              </a:tr>
              <a:tr h="322217">
                <a:tc>
                  <a:txBody>
                    <a:bodyPr/>
                    <a:lstStyle/>
                    <a:p>
                      <a:pPr marL="0" marR="0" algn="ctr">
                        <a:lnSpc>
                          <a:spcPct val="107000"/>
                        </a:lnSpc>
                        <a:spcAft>
                          <a:spcPts val="800"/>
                        </a:spcAft>
                      </a:pPr>
                      <a:r>
                        <a:rPr lang="en-US" sz="1400" dirty="0">
                          <a:effectLst/>
                        </a:rPr>
                        <a:t>U3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Temperature Sensor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DS18B20+</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619535099"/>
                  </a:ext>
                </a:extLst>
              </a:tr>
              <a:tr h="322217">
                <a:tc>
                  <a:txBody>
                    <a:bodyPr/>
                    <a:lstStyle/>
                    <a:p>
                      <a:pPr marL="0" marR="0" algn="ctr">
                        <a:lnSpc>
                          <a:spcPct val="107000"/>
                        </a:lnSpc>
                        <a:spcAft>
                          <a:spcPts val="800"/>
                        </a:spcAft>
                      </a:pPr>
                      <a:r>
                        <a:rPr lang="en-US" sz="1400" dirty="0">
                          <a:effectLst/>
                        </a:rPr>
                        <a:t>H1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DC Fan</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538738851"/>
                  </a:ext>
                </a:extLst>
              </a:tr>
              <a:tr h="674906">
                <a:tc>
                  <a:txBody>
                    <a:bodyPr/>
                    <a:lstStyle/>
                    <a:p>
                      <a:pPr marL="0" marR="0" algn="ctr">
                        <a:lnSpc>
                          <a:spcPct val="107000"/>
                        </a:lnSpc>
                        <a:spcAft>
                          <a:spcPts val="800"/>
                        </a:spcAft>
                      </a:pPr>
                      <a:r>
                        <a:rPr lang="en-US" sz="1400" dirty="0">
                          <a:effectLst/>
                        </a:rPr>
                        <a:t>D3, D1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Diode/LED</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LED-TH-5mm_R, 1N4007</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4281537810"/>
                  </a:ext>
                </a:extLst>
              </a:tr>
              <a:tr h="322217">
                <a:tc>
                  <a:txBody>
                    <a:bodyPr/>
                    <a:lstStyle/>
                    <a:p>
                      <a:pPr marL="0" marR="0" algn="ctr">
                        <a:lnSpc>
                          <a:spcPct val="107000"/>
                        </a:lnSpc>
                        <a:spcAft>
                          <a:spcPts val="800"/>
                        </a:spcAft>
                      </a:pPr>
                      <a:r>
                        <a:rPr lang="en-US" sz="1400" dirty="0">
                          <a:effectLst/>
                        </a:rPr>
                        <a:t>Q1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MOSFET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2SK2341-AZ</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226138418"/>
                  </a:ext>
                </a:extLst>
              </a:tr>
              <a:tr h="322217">
                <a:tc>
                  <a:txBody>
                    <a:bodyPr/>
                    <a:lstStyle/>
                    <a:p>
                      <a:pPr marL="0" marR="0" algn="ctr">
                        <a:lnSpc>
                          <a:spcPct val="107000"/>
                        </a:lnSpc>
                        <a:spcAft>
                          <a:spcPts val="800"/>
                        </a:spcAft>
                      </a:pPr>
                      <a:r>
                        <a:rPr lang="en-US" sz="1400" dirty="0">
                          <a:effectLst/>
                        </a:rPr>
                        <a:t>R1, R5</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Resistor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1kΩ</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483775437"/>
                  </a:ext>
                </a:extLst>
              </a:tr>
              <a:tr h="322217">
                <a:tc>
                  <a:txBody>
                    <a:bodyPr/>
                    <a:lstStyle/>
                    <a:p>
                      <a:pPr marL="0" marR="0" algn="ctr">
                        <a:lnSpc>
                          <a:spcPct val="107000"/>
                        </a:lnSpc>
                        <a:spcAft>
                          <a:spcPts val="800"/>
                        </a:spcAft>
                      </a:pPr>
                      <a:r>
                        <a:rPr lang="en-US" sz="1400" dirty="0">
                          <a:effectLst/>
                        </a:rPr>
                        <a:t>R2, R3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Resistor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10kΩ</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248673161"/>
                  </a:ext>
                </a:extLst>
              </a:tr>
              <a:tr h="322217">
                <a:tc>
                  <a:txBody>
                    <a:bodyPr/>
                    <a:lstStyle/>
                    <a:p>
                      <a:pPr marL="0" marR="0" algn="ctr">
                        <a:lnSpc>
                          <a:spcPct val="107000"/>
                        </a:lnSpc>
                        <a:spcAft>
                          <a:spcPts val="800"/>
                        </a:spcAft>
                      </a:pPr>
                      <a:r>
                        <a:rPr lang="en-US" sz="1400" dirty="0">
                          <a:effectLst/>
                        </a:rPr>
                        <a:t>R4</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Resistor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220Ω</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975986144"/>
                  </a:ext>
                </a:extLst>
              </a:tr>
              <a:tr h="322217">
                <a:tc>
                  <a:txBody>
                    <a:bodyPr/>
                    <a:lstStyle/>
                    <a:p>
                      <a:pPr marL="0" marR="0" algn="ctr">
                        <a:lnSpc>
                          <a:spcPct val="107000"/>
                        </a:lnSpc>
                        <a:spcAft>
                          <a:spcPts val="800"/>
                        </a:spcAft>
                      </a:pPr>
                      <a:r>
                        <a:rPr lang="en-US" sz="1400" dirty="0">
                          <a:effectLst/>
                        </a:rPr>
                        <a:t>R6</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Resistor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4.7kΩ</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894426089"/>
                  </a:ext>
                </a:extLst>
              </a:tr>
              <a:tr h="322217">
                <a:tc>
                  <a:txBody>
                    <a:bodyPr/>
                    <a:lstStyle/>
                    <a:p>
                      <a:pPr marL="0" marR="0" algn="ctr">
                        <a:lnSpc>
                          <a:spcPct val="107000"/>
                        </a:lnSpc>
                        <a:spcAft>
                          <a:spcPts val="800"/>
                        </a:spcAft>
                      </a:pPr>
                      <a:r>
                        <a:rPr lang="en-US" sz="1400" dirty="0">
                          <a:effectLst/>
                        </a:rPr>
                        <a:t>C1, C2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Capacitor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220µF, 1µF</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428992848"/>
                  </a:ext>
                </a:extLst>
              </a:tr>
            </a:tbl>
          </a:graphicData>
        </a:graphic>
      </p:graphicFrame>
    </p:spTree>
    <p:extLst>
      <p:ext uri="{BB962C8B-B14F-4D97-AF65-F5344CB8AC3E}">
        <p14:creationId xmlns:p14="http://schemas.microsoft.com/office/powerpoint/2010/main" val="1630059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54F41-7CA2-6465-5DF7-FD97DDFB78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80A448-8B7B-483C-33CA-DFCD0B8DBFB9}"/>
              </a:ext>
            </a:extLst>
          </p:cNvPr>
          <p:cNvSpPr/>
          <p:nvPr/>
        </p:nvSpPr>
        <p:spPr>
          <a:xfrm>
            <a:off x="-6700" y="-70757"/>
            <a:ext cx="5406013" cy="7627257"/>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AD5ECFA8-22C6-9C4C-7F32-6B9756271BE6}"/>
              </a:ext>
            </a:extLst>
          </p:cNvPr>
          <p:cNvGrpSpPr/>
          <p:nvPr/>
        </p:nvGrpSpPr>
        <p:grpSpPr>
          <a:xfrm>
            <a:off x="-6699" y="7027200"/>
            <a:ext cx="5412712" cy="532800"/>
            <a:chOff x="0" y="0"/>
            <a:chExt cx="2709333" cy="270933"/>
          </a:xfrm>
        </p:grpSpPr>
        <p:sp>
          <p:nvSpPr>
            <p:cNvPr id="4" name="Freeform 4">
              <a:extLst>
                <a:ext uri="{FF2B5EF4-FFF2-40B4-BE49-F238E27FC236}">
                  <a16:creationId xmlns:a16="http://schemas.microsoft.com/office/drawing/2014/main" id="{5029163D-941B-07E0-0C1C-DE09904C9359}"/>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C2A42322-C2FF-176F-D0EF-1588CCA1472A}"/>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TextBox 10">
            <a:extLst>
              <a:ext uri="{FF2B5EF4-FFF2-40B4-BE49-F238E27FC236}">
                <a16:creationId xmlns:a16="http://schemas.microsoft.com/office/drawing/2014/main" id="{4C1CA13E-4D50-70F1-02B9-38EB3533B717}"/>
              </a:ext>
            </a:extLst>
          </p:cNvPr>
          <p:cNvSpPr txBox="1"/>
          <p:nvPr/>
        </p:nvSpPr>
        <p:spPr>
          <a:xfrm>
            <a:off x="1776191" y="913325"/>
            <a:ext cx="1768917" cy="218008"/>
          </a:xfrm>
          <a:prstGeom prst="rect">
            <a:avLst/>
          </a:prstGeom>
        </p:spPr>
        <p:txBody>
          <a:bodyPr wrap="square" lIns="0" tIns="0" rIns="0" bIns="0" rtlCol="0" anchor="t">
            <a:spAutoFit/>
          </a:bodyPr>
          <a:lstStyle/>
          <a:p>
            <a:pPr algn="l">
              <a:lnSpc>
                <a:spcPts val="1679"/>
              </a:lnSpc>
              <a:spcBef>
                <a:spcPct val="0"/>
              </a:spcBef>
            </a:pPr>
            <a:r>
              <a:rPr lang="en-US" sz="2000" b="1" dirty="0">
                <a:solidFill>
                  <a:srgbClr val="002060"/>
                </a:solidFill>
                <a:latin typeface="Tahoma" panose="020B0604030504040204" pitchFamily="34" charset="0"/>
                <a:cs typeface="Tahoma" panose="020B0604030504040204" pitchFamily="34" charset="0"/>
                <a:sym typeface="Poppins Medium"/>
              </a:rPr>
              <a:t>II Schematic</a:t>
            </a:r>
          </a:p>
        </p:txBody>
      </p:sp>
      <p:sp>
        <p:nvSpPr>
          <p:cNvPr id="15" name="Slide Number Placeholder 14">
            <a:extLst>
              <a:ext uri="{FF2B5EF4-FFF2-40B4-BE49-F238E27FC236}">
                <a16:creationId xmlns:a16="http://schemas.microsoft.com/office/drawing/2014/main" id="{46BB2240-1BB2-B935-0F49-B1C43C5C8434}"/>
              </a:ext>
            </a:extLst>
          </p:cNvPr>
          <p:cNvSpPr>
            <a:spLocks noGrp="1"/>
          </p:cNvSpPr>
          <p:nvPr>
            <p:ph type="sldNum" sz="quarter" idx="12"/>
          </p:nvPr>
        </p:nvSpPr>
        <p:spPr/>
        <p:txBody>
          <a:bodyPr/>
          <a:lstStyle/>
          <a:p>
            <a:fld id="{B6F15528-21DE-4FAA-801E-634DDDAF4B2B}" type="slidenum">
              <a:rPr lang="en-US" smtClean="0"/>
              <a:pPr/>
              <a:t>11</a:t>
            </a:fld>
            <a:endParaRPr lang="en-US"/>
          </a:p>
        </p:txBody>
      </p:sp>
      <p:pic>
        <p:nvPicPr>
          <p:cNvPr id="13" name="Picture 12">
            <a:extLst>
              <a:ext uri="{FF2B5EF4-FFF2-40B4-BE49-F238E27FC236}">
                <a16:creationId xmlns:a16="http://schemas.microsoft.com/office/drawing/2014/main" id="{DCD52FC6-5683-614A-0718-23CB2C4CE4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6" y="1492250"/>
            <a:ext cx="5061500"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81124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0623"/>
            <a:ext cx="5335943" cy="7807123"/>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p:cNvGrpSpPr/>
          <p:nvPr/>
        </p:nvGrpSpPr>
        <p:grpSpPr>
          <a:xfrm>
            <a:off x="0" y="3730922"/>
            <a:ext cx="3335256" cy="3339363"/>
            <a:chOff x="0" y="0"/>
            <a:chExt cx="1473112" cy="1515081"/>
          </a:xfrm>
        </p:grpSpPr>
        <p:sp>
          <p:nvSpPr>
            <p:cNvPr id="4" name="Freeform 4"/>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p:cNvSpPr txBox="1"/>
          <p:nvPr/>
        </p:nvSpPr>
        <p:spPr>
          <a:xfrm>
            <a:off x="2357176" y="1088382"/>
            <a:ext cx="2889250" cy="1115690"/>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1</a:t>
            </a:r>
          </a:p>
          <a:p>
            <a:pPr>
              <a:lnSpc>
                <a:spcPts val="2940"/>
              </a:lnSpc>
              <a:spcBef>
                <a:spcPct val="0"/>
              </a:spcBef>
            </a:pPr>
            <a:r>
              <a:rPr lang="en-US" sz="1400" b="1" dirty="0">
                <a:solidFill>
                  <a:srgbClr val="002060"/>
                </a:solidFill>
                <a:latin typeface="Tahoma" panose="020B0604030504040204" pitchFamily="34" charset="0"/>
              </a:rPr>
              <a:t>Connect the Arduino Nano</a:t>
            </a:r>
            <a:endParaRPr lang="en-US" sz="1400" dirty="0">
              <a:solidFill>
                <a:srgbClr val="002060"/>
              </a:solidFill>
              <a:latin typeface="Tahoma" panose="020B0604030504040204" pitchFamily="34" charset="0"/>
            </a:endParaRPr>
          </a:p>
          <a:p>
            <a:pPr algn="l">
              <a:lnSpc>
                <a:spcPts val="2940"/>
              </a:lnSpc>
              <a:spcBef>
                <a:spcPct val="0"/>
              </a:spcBef>
            </a:pP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p:cNvSpPr txBox="1"/>
          <p:nvPr/>
        </p:nvSpPr>
        <p:spPr>
          <a:xfrm>
            <a:off x="2349649" y="1917013"/>
            <a:ext cx="2746375" cy="857029"/>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Plug the Arduino Nano into your computer using a USB cable.</a:t>
            </a:r>
          </a:p>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Open the Arduino IDE on your computer to begin writing the code.</a:t>
            </a:r>
          </a:p>
        </p:txBody>
      </p:sp>
      <p:grpSp>
        <p:nvGrpSpPr>
          <p:cNvPr id="14" name="Group 14"/>
          <p:cNvGrpSpPr/>
          <p:nvPr/>
        </p:nvGrpSpPr>
        <p:grpSpPr>
          <a:xfrm>
            <a:off x="79465" y="4014090"/>
            <a:ext cx="3176326" cy="1425200"/>
            <a:chOff x="-404530" y="-671916"/>
            <a:chExt cx="4235101" cy="1900265"/>
          </a:xfrm>
        </p:grpSpPr>
        <p:sp>
          <p:nvSpPr>
            <p:cNvPr id="15" name="TextBox 15"/>
            <p:cNvSpPr txBox="1"/>
            <p:nvPr/>
          </p:nvSpPr>
          <p:spPr>
            <a:xfrm>
              <a:off x="-351384" y="-671916"/>
              <a:ext cx="3643150" cy="933588"/>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2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Connect the Components</a:t>
              </a:r>
            </a:p>
          </p:txBody>
        </p:sp>
        <p:sp>
          <p:nvSpPr>
            <p:cNvPr id="16" name="TextBox 16"/>
            <p:cNvSpPr txBox="1"/>
            <p:nvPr/>
          </p:nvSpPr>
          <p:spPr>
            <a:xfrm>
              <a:off x="-404530" y="434970"/>
              <a:ext cx="4235101" cy="793379"/>
            </a:xfrm>
            <a:prstGeom prst="rect">
              <a:avLst/>
            </a:prstGeom>
          </p:spPr>
          <p:txBody>
            <a:bodyPr wrap="square" lIns="0" tIns="0" rIns="0" bIns="0" rtlCol="0" anchor="t">
              <a:spAutoFit/>
            </a:bodyPr>
            <a:lstStyle/>
            <a:p>
              <a:pPr marL="171450" indent="-171450" algn="just">
                <a:lnSpc>
                  <a:spcPct val="15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Wire the LCD, fan, joystick, and temperature sensor as   per the schematic.  </a:t>
              </a:r>
            </a:p>
            <a:p>
              <a:pPr marL="171450" indent="-171450" algn="just">
                <a:lnSpc>
                  <a:spcPct val="15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Ensure all connections are correct and secure. </a:t>
              </a:r>
            </a:p>
          </p:txBody>
        </p:sp>
      </p:grpSp>
      <p:sp>
        <p:nvSpPr>
          <p:cNvPr id="18" name="Slide Number Placeholder 17">
            <a:extLst>
              <a:ext uri="{FF2B5EF4-FFF2-40B4-BE49-F238E27FC236}">
                <a16:creationId xmlns:a16="http://schemas.microsoft.com/office/drawing/2014/main" id="{21FE870C-E37F-306A-002A-37DC4576B4F8}"/>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19" name="TextBox 9">
            <a:extLst>
              <a:ext uri="{FF2B5EF4-FFF2-40B4-BE49-F238E27FC236}">
                <a16:creationId xmlns:a16="http://schemas.microsoft.com/office/drawing/2014/main" id="{9902CBFC-8931-2F6B-AA3A-604219C36B36}"/>
              </a:ext>
            </a:extLst>
          </p:cNvPr>
          <p:cNvSpPr txBox="1"/>
          <p:nvPr/>
        </p:nvSpPr>
        <p:spPr>
          <a:xfrm>
            <a:off x="1785083" y="94410"/>
            <a:ext cx="1828800" cy="218008"/>
          </a:xfrm>
          <a:prstGeom prst="rect">
            <a:avLst/>
          </a:prstGeom>
        </p:spPr>
        <p:txBody>
          <a:bodyPr wrap="square" lIns="0" tIns="0" rIns="0" bIns="0" rtlCol="0" anchor="t">
            <a:spAutoFit/>
          </a:bodyPr>
          <a:lstStyle/>
          <a:p>
            <a:pPr algn="l">
              <a:lnSpc>
                <a:spcPts val="1679"/>
              </a:lnSpc>
              <a:spcBef>
                <a:spcPct val="0"/>
              </a:spcBef>
            </a:pPr>
            <a:r>
              <a:rPr lang="ar-SA" b="1" dirty="0">
                <a:solidFill>
                  <a:srgbClr val="002060"/>
                </a:solidFill>
                <a:latin typeface="Tahoma" panose="020B0604030504040204" pitchFamily="34" charset="0"/>
                <a:cs typeface="Tahoma" panose="020B0604030504040204" pitchFamily="34" charset="0"/>
                <a:sym typeface="Poppins Medium"/>
              </a:rPr>
              <a:t> </a:t>
            </a:r>
            <a:r>
              <a:rPr lang="ar-SA" b="1" dirty="0" err="1">
                <a:solidFill>
                  <a:srgbClr val="002060"/>
                </a:solidFill>
                <a:latin typeface="Tahoma" panose="020B0604030504040204" pitchFamily="34" charset="0"/>
                <a:cs typeface="Tahoma" panose="020B0604030504040204" pitchFamily="34" charset="0"/>
                <a:sym typeface="Poppins Medium"/>
              </a:rPr>
              <a:t>Experiment</a:t>
            </a:r>
            <a:r>
              <a:rPr lang="ar-SA" b="1" dirty="0">
                <a:solidFill>
                  <a:srgbClr val="002060"/>
                </a:solidFill>
                <a:latin typeface="Tahoma" panose="020B0604030504040204" pitchFamily="34" charset="0"/>
                <a:cs typeface="Tahoma" panose="020B0604030504040204" pitchFamily="34" charset="0"/>
                <a:sym typeface="Poppins Medium"/>
              </a:rPr>
              <a:t> </a:t>
            </a:r>
            <a:r>
              <a:rPr lang="en-US" b="1" dirty="0">
                <a:solidFill>
                  <a:srgbClr val="002060"/>
                </a:solidFill>
                <a:latin typeface="Tahoma" panose="020B0604030504040204" pitchFamily="34" charset="0"/>
                <a:cs typeface="Tahoma" panose="020B0604030504040204" pitchFamily="34" charset="0"/>
                <a:sym typeface="Poppins Medium"/>
              </a:rPr>
              <a:t> 1</a:t>
            </a:r>
          </a:p>
        </p:txBody>
      </p:sp>
      <p:pic>
        <p:nvPicPr>
          <p:cNvPr id="5123" name="Picture 3" descr="Amazon.com: MakerFocus Mini Nano V3.0 ATmega328P Microcontroller Board  w/USB Cable for Ar duino : Electronics">
            <a:extLst>
              <a:ext uri="{FF2B5EF4-FFF2-40B4-BE49-F238E27FC236}">
                <a16:creationId xmlns:a16="http://schemas.microsoft.com/office/drawing/2014/main" id="{A74F8253-164C-91B2-9F89-7C94B64A6B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923" y="956932"/>
            <a:ext cx="1963736" cy="19637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C8FAD06-4E77-106F-8467-3C6DA24C18B8}"/>
              </a:ext>
            </a:extLst>
          </p:cNvPr>
          <p:cNvPicPr>
            <a:picLocks noChangeAspect="1"/>
          </p:cNvPicPr>
          <p:nvPr/>
        </p:nvPicPr>
        <p:blipFill>
          <a:blip r:embed="rId6"/>
          <a:srcRect r="2229" b="13140"/>
          <a:stretch/>
        </p:blipFill>
        <p:spPr>
          <a:xfrm>
            <a:off x="249923" y="2914262"/>
            <a:ext cx="1963736" cy="324573"/>
          </a:xfrm>
          <a:prstGeom prst="rect">
            <a:avLst/>
          </a:prstGeom>
        </p:spPr>
      </p:pic>
      <p:pic>
        <p:nvPicPr>
          <p:cNvPr id="7" name="Picture 6">
            <a:extLst>
              <a:ext uri="{FF2B5EF4-FFF2-40B4-BE49-F238E27FC236}">
                <a16:creationId xmlns:a16="http://schemas.microsoft.com/office/drawing/2014/main" id="{36CE63F9-EC21-F617-0CC8-B28C46791D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1646" y="3773586"/>
            <a:ext cx="1824319" cy="32920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3D4F-A453-F270-1E34-53270682A0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AD649F-31E6-B9A0-B1CA-6BE9560283B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6B84BAC7-7612-4FA0-31BE-17D6424E4C66}"/>
              </a:ext>
            </a:extLst>
          </p:cNvPr>
          <p:cNvGrpSpPr/>
          <p:nvPr/>
        </p:nvGrpSpPr>
        <p:grpSpPr>
          <a:xfrm>
            <a:off x="0" y="3947956"/>
            <a:ext cx="3041650" cy="3129388"/>
            <a:chOff x="0" y="0"/>
            <a:chExt cx="1473112" cy="1515081"/>
          </a:xfrm>
        </p:grpSpPr>
        <p:sp>
          <p:nvSpPr>
            <p:cNvPr id="4" name="Freeform 4">
              <a:extLst>
                <a:ext uri="{FF2B5EF4-FFF2-40B4-BE49-F238E27FC236}">
                  <a16:creationId xmlns:a16="http://schemas.microsoft.com/office/drawing/2014/main" id="{32A35ADD-FADB-EE57-783A-6CF7F36246C1}"/>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0093B088-DB68-6ACF-8E32-EBD08A111F91}"/>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29CDA281-964F-43E8-F3B2-9C03499B5F8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7A1D0547-CC93-1B1E-5E40-575D0F1F4045}"/>
              </a:ext>
            </a:extLst>
          </p:cNvPr>
          <p:cNvSpPr txBox="1"/>
          <p:nvPr/>
        </p:nvSpPr>
        <p:spPr>
          <a:xfrm>
            <a:off x="2432050" y="1106083"/>
            <a:ext cx="2889250" cy="706091"/>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3</a:t>
            </a:r>
          </a:p>
          <a:p>
            <a:pPr>
              <a:lnSpc>
                <a:spcPts val="2940"/>
              </a:lnSpc>
              <a:spcBef>
                <a:spcPct val="0"/>
              </a:spcBef>
            </a:pPr>
            <a:r>
              <a:rPr lang="en-US" sz="1400" b="1" dirty="0">
                <a:solidFill>
                  <a:srgbClr val="002060"/>
                </a:solidFill>
                <a:latin typeface="Tahoma" panose="020B0604030504040204" pitchFamily="34" charset="0"/>
              </a:rPr>
              <a:t>Write the Code</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a:extLst>
              <a:ext uri="{FF2B5EF4-FFF2-40B4-BE49-F238E27FC236}">
                <a16:creationId xmlns:a16="http://schemas.microsoft.com/office/drawing/2014/main" id="{32AB86F3-60FB-1210-A82D-33DB7E692A5B}"/>
              </a:ext>
            </a:extLst>
          </p:cNvPr>
          <p:cNvSpPr txBox="1"/>
          <p:nvPr/>
        </p:nvSpPr>
        <p:spPr>
          <a:xfrm>
            <a:off x="2359025" y="1973767"/>
            <a:ext cx="2889250" cy="846257"/>
          </a:xfrm>
          <a:prstGeom prst="rect">
            <a:avLst/>
          </a:prstGeom>
        </p:spPr>
        <p:txBody>
          <a:bodyPr wrap="square" lIns="0" tIns="0" rIns="0" bIns="0" rtlCol="0" anchor="t">
            <a:spAutoFit/>
          </a:bodyPr>
          <a:lstStyle/>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Use the Arduino IDE to write a program that:  </a:t>
            </a:r>
          </a:p>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 Reads temperature data from the DS18B20.  </a:t>
            </a:r>
          </a:p>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 Displays the temperature on the LCD.  </a:t>
            </a:r>
          </a:p>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 Controls the fan speed using the joystick input. </a:t>
            </a:r>
          </a:p>
        </p:txBody>
      </p:sp>
      <p:grpSp>
        <p:nvGrpSpPr>
          <p:cNvPr id="14" name="Group 14">
            <a:extLst>
              <a:ext uri="{FF2B5EF4-FFF2-40B4-BE49-F238E27FC236}">
                <a16:creationId xmlns:a16="http://schemas.microsoft.com/office/drawing/2014/main" id="{213E44D6-53E8-9C84-D15E-5B5F768D8A5D}"/>
              </a:ext>
            </a:extLst>
          </p:cNvPr>
          <p:cNvGrpSpPr/>
          <p:nvPr/>
        </p:nvGrpSpPr>
        <p:grpSpPr>
          <a:xfrm>
            <a:off x="87058" y="4000224"/>
            <a:ext cx="2801675" cy="1372254"/>
            <a:chOff x="-394406" y="-690404"/>
            <a:chExt cx="3735567" cy="1829670"/>
          </a:xfrm>
        </p:grpSpPr>
        <p:sp>
          <p:nvSpPr>
            <p:cNvPr id="15" name="TextBox 15">
              <a:extLst>
                <a:ext uri="{FF2B5EF4-FFF2-40B4-BE49-F238E27FC236}">
                  <a16:creationId xmlns:a16="http://schemas.microsoft.com/office/drawing/2014/main" id="{1FFD8564-2FF9-BD2E-F735-9BB37659D93C}"/>
                </a:ext>
              </a:extLst>
            </p:cNvPr>
            <p:cNvSpPr txBox="1"/>
            <p:nvPr/>
          </p:nvSpPr>
          <p:spPr>
            <a:xfrm>
              <a:off x="-365619" y="-690404"/>
              <a:ext cx="3643151" cy="933588"/>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4</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Compile and Upload the Code</a:t>
              </a:r>
            </a:p>
          </p:txBody>
        </p:sp>
        <p:sp>
          <p:nvSpPr>
            <p:cNvPr id="16" name="TextBox 16">
              <a:extLst>
                <a:ext uri="{FF2B5EF4-FFF2-40B4-BE49-F238E27FC236}">
                  <a16:creationId xmlns:a16="http://schemas.microsoft.com/office/drawing/2014/main" id="{14E0E855-6B1C-FD9B-D169-AA57E3DE1A13}"/>
                </a:ext>
              </a:extLst>
            </p:cNvPr>
            <p:cNvSpPr txBox="1"/>
            <p:nvPr/>
          </p:nvSpPr>
          <p:spPr>
            <a:xfrm>
              <a:off x="-394406" y="461303"/>
              <a:ext cx="3735567" cy="677963"/>
            </a:xfrm>
            <a:prstGeom prst="rect">
              <a:avLst/>
            </a:prstGeom>
          </p:spPr>
          <p:txBody>
            <a:bodyPr wrap="square" lIns="0" tIns="0" rIns="0" bIns="0" rtlCol="0" anchor="t">
              <a:spAutoFit/>
            </a:bodyPr>
            <a:lstStyle/>
            <a:p>
              <a:pPr algn="just">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Upload the program to the Arduino Nano.  </a:t>
              </a:r>
            </a:p>
            <a:p>
              <a:pPr algn="just">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Verify that the data is displayed correctly on the LCD. </a:t>
              </a:r>
            </a:p>
          </p:txBody>
        </p:sp>
      </p:grpSp>
      <p:sp>
        <p:nvSpPr>
          <p:cNvPr id="18" name="Slide Number Placeholder 17">
            <a:extLst>
              <a:ext uri="{FF2B5EF4-FFF2-40B4-BE49-F238E27FC236}">
                <a16:creationId xmlns:a16="http://schemas.microsoft.com/office/drawing/2014/main" id="{7C0DF3F4-5CA6-CD4D-0E26-E758E3EAFA7E}"/>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19" name="TextBox 9">
            <a:extLst>
              <a:ext uri="{FF2B5EF4-FFF2-40B4-BE49-F238E27FC236}">
                <a16:creationId xmlns:a16="http://schemas.microsoft.com/office/drawing/2014/main" id="{4DBDDACB-6F74-B86E-94A3-B11B5267D734}"/>
              </a:ext>
            </a:extLst>
          </p:cNvPr>
          <p:cNvSpPr txBox="1"/>
          <p:nvPr/>
        </p:nvSpPr>
        <p:spPr>
          <a:xfrm>
            <a:off x="1892837" y="190394"/>
            <a:ext cx="1828800" cy="218008"/>
          </a:xfrm>
          <a:prstGeom prst="rect">
            <a:avLst/>
          </a:prstGeom>
        </p:spPr>
        <p:txBody>
          <a:bodyPr wrap="square" lIns="0" tIns="0" rIns="0" bIns="0" rtlCol="0" anchor="t">
            <a:spAutoFit/>
          </a:bodyPr>
          <a:lstStyle/>
          <a:p>
            <a:pPr algn="l">
              <a:lnSpc>
                <a:spcPts val="1679"/>
              </a:lnSpc>
              <a:spcBef>
                <a:spcPct val="0"/>
              </a:spcBef>
            </a:pPr>
            <a:r>
              <a:rPr lang="ar-SA" b="1" dirty="0">
                <a:solidFill>
                  <a:srgbClr val="002060"/>
                </a:solidFill>
                <a:latin typeface="Tahoma" panose="020B0604030504040204" pitchFamily="34" charset="0"/>
                <a:cs typeface="Tahoma" panose="020B0604030504040204" pitchFamily="34" charset="0"/>
                <a:sym typeface="Poppins Medium"/>
              </a:rPr>
              <a:t> </a:t>
            </a:r>
            <a:r>
              <a:rPr lang="ar-SA" b="1" dirty="0" err="1">
                <a:solidFill>
                  <a:srgbClr val="002060"/>
                </a:solidFill>
                <a:latin typeface="Tahoma" panose="020B0604030504040204" pitchFamily="34" charset="0"/>
                <a:cs typeface="Tahoma" panose="020B0604030504040204" pitchFamily="34" charset="0"/>
                <a:sym typeface="Poppins Medium"/>
              </a:rPr>
              <a:t>Experiment</a:t>
            </a:r>
            <a:r>
              <a:rPr lang="ar-SA" b="1" dirty="0">
                <a:solidFill>
                  <a:srgbClr val="002060"/>
                </a:solidFill>
                <a:latin typeface="Tahoma" panose="020B0604030504040204" pitchFamily="34" charset="0"/>
                <a:cs typeface="Tahoma" panose="020B0604030504040204" pitchFamily="34" charset="0"/>
                <a:sym typeface="Poppins Medium"/>
              </a:rPr>
              <a:t> </a:t>
            </a:r>
            <a:r>
              <a:rPr lang="en-US" b="1" dirty="0">
                <a:solidFill>
                  <a:srgbClr val="002060"/>
                </a:solidFill>
                <a:latin typeface="Tahoma" panose="020B0604030504040204" pitchFamily="34" charset="0"/>
                <a:cs typeface="Tahoma" panose="020B0604030504040204" pitchFamily="34" charset="0"/>
                <a:sym typeface="Poppins Medium"/>
              </a:rPr>
              <a:t> 1</a:t>
            </a:r>
          </a:p>
        </p:txBody>
      </p:sp>
      <p:pic>
        <p:nvPicPr>
          <p:cNvPr id="25" name="Picture 24">
            <a:extLst>
              <a:ext uri="{FF2B5EF4-FFF2-40B4-BE49-F238E27FC236}">
                <a16:creationId xmlns:a16="http://schemas.microsoft.com/office/drawing/2014/main" id="{C327C4BE-463E-4A11-C0B2-3A478E1D558C}"/>
              </a:ext>
            </a:extLst>
          </p:cNvPr>
          <p:cNvPicPr>
            <a:picLocks noChangeAspect="1"/>
          </p:cNvPicPr>
          <p:nvPr/>
        </p:nvPicPr>
        <p:blipFill>
          <a:blip r:embed="rId5"/>
          <a:stretch>
            <a:fillRect/>
          </a:stretch>
        </p:blipFill>
        <p:spPr>
          <a:xfrm>
            <a:off x="3129224" y="5219936"/>
            <a:ext cx="2018128" cy="477358"/>
          </a:xfrm>
          <a:prstGeom prst="rect">
            <a:avLst/>
          </a:prstGeom>
        </p:spPr>
      </p:pic>
      <p:pic>
        <p:nvPicPr>
          <p:cNvPr id="6" name="Picture 5">
            <a:extLst>
              <a:ext uri="{FF2B5EF4-FFF2-40B4-BE49-F238E27FC236}">
                <a16:creationId xmlns:a16="http://schemas.microsoft.com/office/drawing/2014/main" id="{2B99CD49-D172-3DF8-E851-3E50AC99A387}"/>
              </a:ext>
            </a:extLst>
          </p:cNvPr>
          <p:cNvPicPr>
            <a:picLocks noChangeAspect="1"/>
          </p:cNvPicPr>
          <p:nvPr/>
        </p:nvPicPr>
        <p:blipFill>
          <a:blip r:embed="rId6" cstate="print">
            <a:extLst>
              <a:ext uri="{28A0092B-C50C-407E-A947-70E740481C1C}">
                <a14:useLocalDpi xmlns:a14="http://schemas.microsoft.com/office/drawing/2010/main" val="0"/>
              </a:ext>
            </a:extLst>
          </a:blip>
          <a:srcRect l="5219" r="5219"/>
          <a:stretch/>
        </p:blipFill>
        <p:spPr>
          <a:xfrm>
            <a:off x="73025" y="598795"/>
            <a:ext cx="2286000" cy="3224863"/>
          </a:xfrm>
          <a:prstGeom prst="rect">
            <a:avLst/>
          </a:prstGeom>
        </p:spPr>
      </p:pic>
    </p:spTree>
    <p:extLst>
      <p:ext uri="{BB962C8B-B14F-4D97-AF65-F5344CB8AC3E}">
        <p14:creationId xmlns:p14="http://schemas.microsoft.com/office/powerpoint/2010/main" val="255476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C257B-C1B6-12F6-A20B-E1F01A455D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EE3D9-EB81-DAB4-4412-3633AF5E31BF}"/>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CDFAD5F5-5629-BBF2-5FDF-57D88BD88A86}"/>
              </a:ext>
            </a:extLst>
          </p:cNvPr>
          <p:cNvGrpSpPr/>
          <p:nvPr/>
        </p:nvGrpSpPr>
        <p:grpSpPr>
          <a:xfrm>
            <a:off x="0" y="3889487"/>
            <a:ext cx="2965450" cy="3129388"/>
            <a:chOff x="0" y="0"/>
            <a:chExt cx="1473112" cy="1515081"/>
          </a:xfrm>
        </p:grpSpPr>
        <p:sp>
          <p:nvSpPr>
            <p:cNvPr id="4" name="Freeform 4">
              <a:extLst>
                <a:ext uri="{FF2B5EF4-FFF2-40B4-BE49-F238E27FC236}">
                  <a16:creationId xmlns:a16="http://schemas.microsoft.com/office/drawing/2014/main" id="{8E972912-0760-0AFC-BA3E-AD6A321A593C}"/>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8DC0FAD1-604A-2F12-0BCF-0615BE4E7DF6}"/>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B8B1B3C3-BA6D-80AB-8726-7417C83D54F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0AA89CFD-30F6-8CAE-66CE-623FFC5ACBEE}"/>
              </a:ext>
            </a:extLst>
          </p:cNvPr>
          <p:cNvSpPr txBox="1"/>
          <p:nvPr/>
        </p:nvSpPr>
        <p:spPr>
          <a:xfrm>
            <a:off x="2347117" y="1254242"/>
            <a:ext cx="2889250" cy="6960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5</a:t>
            </a:r>
          </a:p>
          <a:p>
            <a:pPr>
              <a:lnSpc>
                <a:spcPts val="2940"/>
              </a:lnSpc>
              <a:spcBef>
                <a:spcPct val="0"/>
              </a:spcBef>
            </a:pPr>
            <a:r>
              <a:rPr lang="en-US" sz="1400" b="1" dirty="0">
                <a:solidFill>
                  <a:srgbClr val="002060"/>
                </a:solidFill>
                <a:latin typeface="Tahoma" panose="020B0604030504040204" pitchFamily="34" charset="0"/>
              </a:rPr>
              <a:t>Assemble the PCB</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5A7E48BC-8747-FE83-4186-9B9C97998A8A}"/>
              </a:ext>
            </a:extLst>
          </p:cNvPr>
          <p:cNvSpPr txBox="1"/>
          <p:nvPr/>
        </p:nvSpPr>
        <p:spPr>
          <a:xfrm>
            <a:off x="2313339" y="2073619"/>
            <a:ext cx="2746375" cy="846257"/>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After testing the circuit, mount all components    onto the PCB.  </a:t>
            </a:r>
          </a:p>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Secure the LCD, joystick, and other components in their designated positions. </a:t>
            </a:r>
          </a:p>
        </p:txBody>
      </p:sp>
      <p:grpSp>
        <p:nvGrpSpPr>
          <p:cNvPr id="14" name="Group 14">
            <a:extLst>
              <a:ext uri="{FF2B5EF4-FFF2-40B4-BE49-F238E27FC236}">
                <a16:creationId xmlns:a16="http://schemas.microsoft.com/office/drawing/2014/main" id="{23B33A8D-E9B1-9943-E67C-31D0C5E16407}"/>
              </a:ext>
            </a:extLst>
          </p:cNvPr>
          <p:cNvGrpSpPr/>
          <p:nvPr/>
        </p:nvGrpSpPr>
        <p:grpSpPr>
          <a:xfrm>
            <a:off x="94954" y="4008761"/>
            <a:ext cx="2753953" cy="1604937"/>
            <a:chOff x="-383878" y="-679021"/>
            <a:chExt cx="3671936" cy="2139915"/>
          </a:xfrm>
        </p:grpSpPr>
        <p:sp>
          <p:nvSpPr>
            <p:cNvPr id="15" name="TextBox 15">
              <a:extLst>
                <a:ext uri="{FF2B5EF4-FFF2-40B4-BE49-F238E27FC236}">
                  <a16:creationId xmlns:a16="http://schemas.microsoft.com/office/drawing/2014/main" id="{387B8116-5B37-F6B9-7A9A-A9098A0036CF}"/>
                </a:ext>
              </a:extLst>
            </p:cNvPr>
            <p:cNvSpPr txBox="1"/>
            <p:nvPr/>
          </p:nvSpPr>
          <p:spPr>
            <a:xfrm>
              <a:off x="-355092" y="-679021"/>
              <a:ext cx="3643150" cy="933589"/>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6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Test Your Code</a:t>
              </a:r>
            </a:p>
          </p:txBody>
        </p:sp>
        <p:sp>
          <p:nvSpPr>
            <p:cNvPr id="16" name="TextBox 16">
              <a:extLst>
                <a:ext uri="{FF2B5EF4-FFF2-40B4-BE49-F238E27FC236}">
                  <a16:creationId xmlns:a16="http://schemas.microsoft.com/office/drawing/2014/main" id="{A74CFB9B-0DA4-4E97-03FD-6A51B3D739F3}"/>
                </a:ext>
              </a:extLst>
            </p:cNvPr>
            <p:cNvSpPr txBox="1"/>
            <p:nvPr/>
          </p:nvSpPr>
          <p:spPr>
            <a:xfrm>
              <a:off x="-383878" y="413600"/>
              <a:ext cx="3532367" cy="1047294"/>
            </a:xfrm>
            <a:prstGeom prst="rect">
              <a:avLst/>
            </a:prstGeom>
          </p:spPr>
          <p:txBody>
            <a:bodyPr wrap="square" lIns="0" tIns="0" rIns="0" bIns="0" rtlCol="0" anchor="t">
              <a:spAutoFit/>
            </a:bodyPr>
            <a:lstStyle/>
            <a:p>
              <a:pPr algn="just">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Power the circuit and verify its functionality.  </a:t>
              </a:r>
            </a:p>
            <a:p>
              <a:pPr algn="just">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Check the temperature readings on the LCD.  </a:t>
              </a:r>
            </a:p>
            <a:p>
              <a:pPr algn="just">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Adjust the joystick to control the fan speed. </a:t>
              </a:r>
            </a:p>
          </p:txBody>
        </p:sp>
      </p:grpSp>
      <p:sp>
        <p:nvSpPr>
          <p:cNvPr id="18" name="Slide Number Placeholder 17">
            <a:extLst>
              <a:ext uri="{FF2B5EF4-FFF2-40B4-BE49-F238E27FC236}">
                <a16:creationId xmlns:a16="http://schemas.microsoft.com/office/drawing/2014/main" id="{4E4AB7E3-CE82-B90F-7A04-79BBD42785CC}"/>
              </a:ext>
            </a:extLst>
          </p:cNvPr>
          <p:cNvSpPr>
            <a:spLocks noGrp="1"/>
          </p:cNvSpPr>
          <p:nvPr>
            <p:ph type="sldNum" sz="quarter" idx="12"/>
          </p:nvPr>
        </p:nvSpPr>
        <p:spPr>
          <a:xfrm>
            <a:off x="3185631" y="7165926"/>
            <a:ext cx="2133600" cy="365125"/>
          </a:xfrm>
        </p:spPr>
        <p:txBody>
          <a:bodyPr/>
          <a:lstStyle/>
          <a:p>
            <a:fld id="{B6F15528-21DE-4FAA-801E-634DDDAF4B2B}" type="slidenum">
              <a:rPr lang="en-US" smtClean="0"/>
              <a:pPr/>
              <a:t>14</a:t>
            </a:fld>
            <a:endParaRPr lang="en-US" dirty="0"/>
          </a:p>
        </p:txBody>
      </p:sp>
      <p:sp>
        <p:nvSpPr>
          <p:cNvPr id="19" name="TextBox 9">
            <a:extLst>
              <a:ext uri="{FF2B5EF4-FFF2-40B4-BE49-F238E27FC236}">
                <a16:creationId xmlns:a16="http://schemas.microsoft.com/office/drawing/2014/main" id="{084AA8F0-F866-E750-7747-FAB59DA075A9}"/>
              </a:ext>
            </a:extLst>
          </p:cNvPr>
          <p:cNvSpPr txBox="1"/>
          <p:nvPr/>
        </p:nvSpPr>
        <p:spPr>
          <a:xfrm>
            <a:off x="1746250" y="186191"/>
            <a:ext cx="1828800" cy="218008"/>
          </a:xfrm>
          <a:prstGeom prst="rect">
            <a:avLst/>
          </a:prstGeom>
        </p:spPr>
        <p:txBody>
          <a:bodyPr wrap="square" lIns="0" tIns="0" rIns="0" bIns="0" rtlCol="0" anchor="t">
            <a:spAutoFit/>
          </a:bodyPr>
          <a:lstStyle/>
          <a:p>
            <a:pPr algn="l">
              <a:lnSpc>
                <a:spcPts val="1679"/>
              </a:lnSpc>
              <a:spcBef>
                <a:spcPct val="0"/>
              </a:spcBef>
            </a:pPr>
            <a:r>
              <a:rPr lang="ar-SA" b="1" dirty="0">
                <a:solidFill>
                  <a:srgbClr val="002060"/>
                </a:solidFill>
                <a:latin typeface="Tahoma" panose="020B0604030504040204" pitchFamily="34" charset="0"/>
                <a:cs typeface="Tahoma" panose="020B0604030504040204" pitchFamily="34" charset="0"/>
                <a:sym typeface="Poppins Medium"/>
              </a:rPr>
              <a:t> </a:t>
            </a:r>
            <a:r>
              <a:rPr lang="ar-SA" b="1" dirty="0" err="1">
                <a:solidFill>
                  <a:srgbClr val="002060"/>
                </a:solidFill>
                <a:latin typeface="Tahoma" panose="020B0604030504040204" pitchFamily="34" charset="0"/>
                <a:cs typeface="Tahoma" panose="020B0604030504040204" pitchFamily="34" charset="0"/>
                <a:sym typeface="Poppins Medium"/>
              </a:rPr>
              <a:t>Experiment</a:t>
            </a:r>
            <a:r>
              <a:rPr lang="ar-SA" b="1" dirty="0">
                <a:solidFill>
                  <a:srgbClr val="002060"/>
                </a:solidFill>
                <a:latin typeface="Tahoma" panose="020B0604030504040204" pitchFamily="34" charset="0"/>
                <a:cs typeface="Tahoma" panose="020B0604030504040204" pitchFamily="34" charset="0"/>
                <a:sym typeface="Poppins Medium"/>
              </a:rPr>
              <a:t> </a:t>
            </a:r>
            <a:r>
              <a:rPr lang="en-US" b="1" dirty="0">
                <a:solidFill>
                  <a:srgbClr val="002060"/>
                </a:solidFill>
                <a:latin typeface="Tahoma" panose="020B0604030504040204" pitchFamily="34" charset="0"/>
                <a:cs typeface="Tahoma" panose="020B0604030504040204" pitchFamily="34" charset="0"/>
                <a:sym typeface="Poppins Medium"/>
              </a:rPr>
              <a:t> 1</a:t>
            </a:r>
          </a:p>
        </p:txBody>
      </p:sp>
      <p:pic>
        <p:nvPicPr>
          <p:cNvPr id="8" name="Picture 7">
            <a:extLst>
              <a:ext uri="{FF2B5EF4-FFF2-40B4-BE49-F238E27FC236}">
                <a16:creationId xmlns:a16="http://schemas.microsoft.com/office/drawing/2014/main" id="{FD5CEAFC-E80E-70B8-865A-EE2B462C9B74}"/>
              </a:ext>
            </a:extLst>
          </p:cNvPr>
          <p:cNvPicPr>
            <a:picLocks noChangeAspect="1"/>
          </p:cNvPicPr>
          <p:nvPr/>
        </p:nvPicPr>
        <p:blipFill>
          <a:blip r:embed="rId5" cstate="print">
            <a:extLst>
              <a:ext uri="{28A0092B-C50C-407E-A947-70E740481C1C}">
                <a14:useLocalDpi xmlns:a14="http://schemas.microsoft.com/office/drawing/2010/main" val="0"/>
              </a:ext>
            </a:extLst>
          </a:blip>
          <a:srcRect t="17966" b="21184"/>
          <a:stretch/>
        </p:blipFill>
        <p:spPr>
          <a:xfrm>
            <a:off x="114733" y="992908"/>
            <a:ext cx="2101400" cy="2131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32DC7CB3-BF34-E598-5A13-3814AD7FC37F}"/>
              </a:ext>
            </a:extLst>
          </p:cNvPr>
          <p:cNvPicPr>
            <a:picLocks noChangeAspect="1"/>
          </p:cNvPicPr>
          <p:nvPr/>
        </p:nvPicPr>
        <p:blipFill>
          <a:blip r:embed="rId6" cstate="print">
            <a:extLst>
              <a:ext uri="{28A0092B-C50C-407E-A947-70E740481C1C}">
                <a14:useLocalDpi xmlns:a14="http://schemas.microsoft.com/office/drawing/2010/main" val="0"/>
              </a:ext>
            </a:extLst>
          </a:blip>
          <a:srcRect l="7914" r="4251"/>
          <a:stretch/>
        </p:blipFill>
        <p:spPr>
          <a:xfrm>
            <a:off x="3097958" y="3938048"/>
            <a:ext cx="2128388" cy="3040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026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34EB4-B8D7-0839-24B0-BD8738749D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FFFBAE-DD16-AFE8-FAA8-97246CD6865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10" name="Freeform 10">
            <a:extLst>
              <a:ext uri="{FF2B5EF4-FFF2-40B4-BE49-F238E27FC236}">
                <a16:creationId xmlns:a16="http://schemas.microsoft.com/office/drawing/2014/main" id="{F48A600F-0ABC-AC1F-05E0-A46E2D64E06D}"/>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46DA91DB-0BE5-E693-D18A-4607D6730D6E}"/>
              </a:ext>
            </a:extLst>
          </p:cNvPr>
          <p:cNvSpPr txBox="1"/>
          <p:nvPr/>
        </p:nvSpPr>
        <p:spPr>
          <a:xfrm>
            <a:off x="603250" y="1013411"/>
            <a:ext cx="2889250" cy="696024"/>
          </a:xfrm>
          <a:prstGeom prst="rect">
            <a:avLst/>
          </a:prstGeom>
        </p:spPr>
        <p:txBody>
          <a:bodyPr wrap="square" lIns="0" tIns="0" rIns="0" bIns="0" rtlCol="0" anchor="t">
            <a:spAutoFit/>
          </a:bodyPr>
          <a:lstStyle/>
          <a:p>
            <a:pPr>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7</a:t>
            </a:r>
          </a:p>
          <a:p>
            <a:pPr>
              <a:lnSpc>
                <a:spcPts val="2940"/>
              </a:lnSpc>
              <a:spcBef>
                <a:spcPct val="0"/>
              </a:spcBef>
            </a:pPr>
            <a:r>
              <a:rPr lang="en-US" sz="1400" b="1" dirty="0">
                <a:solidFill>
                  <a:srgbClr val="002060"/>
                </a:solidFill>
                <a:latin typeface="Tahoma" panose="020B0604030504040204" pitchFamily="34" charset="0"/>
              </a:rPr>
              <a:t>Troubleshooting</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BD861E1E-45B6-EA8F-4B97-150CFD280BC9}"/>
              </a:ext>
            </a:extLst>
          </p:cNvPr>
          <p:cNvSpPr txBox="1"/>
          <p:nvPr/>
        </p:nvSpPr>
        <p:spPr>
          <a:xfrm>
            <a:off x="603250" y="1798372"/>
            <a:ext cx="3886200" cy="841256"/>
          </a:xfrm>
          <a:prstGeom prst="rect">
            <a:avLst/>
          </a:prstGeom>
        </p:spPr>
        <p:txBody>
          <a:bodyPr wrap="square" lIns="0" tIns="0" rIns="0" bIns="0" rtlCol="0" anchor="t">
            <a:spAutoFit/>
          </a:bodyPr>
          <a:lstStyle/>
          <a:p>
            <a:pPr algn="just">
              <a:lnSpc>
                <a:spcPts val="1679"/>
              </a:lnSpc>
              <a:spcBef>
                <a:spcPct val="0"/>
              </a:spcBef>
            </a:pPr>
            <a:r>
              <a:rPr lang="en-US" sz="105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If the system doesn’t work as expected:  </a:t>
            </a:r>
          </a:p>
          <a:p>
            <a:pPr algn="just">
              <a:lnSpc>
                <a:spcPts val="1679"/>
              </a:lnSpc>
              <a:spcBef>
                <a:spcPct val="0"/>
              </a:spcBef>
            </a:pPr>
            <a:r>
              <a:rPr lang="en-US" sz="105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 Double-check all wiring connections.  </a:t>
            </a:r>
          </a:p>
          <a:p>
            <a:pPr algn="just">
              <a:lnSpc>
                <a:spcPts val="1679"/>
              </a:lnSpc>
              <a:spcBef>
                <a:spcPct val="0"/>
              </a:spcBef>
            </a:pPr>
            <a:r>
              <a:rPr lang="en-US" sz="105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 Re-upload the code to the Arduino.  </a:t>
            </a:r>
          </a:p>
          <a:p>
            <a:pPr algn="just">
              <a:lnSpc>
                <a:spcPts val="1679"/>
              </a:lnSpc>
              <a:spcBef>
                <a:spcPct val="0"/>
              </a:spcBef>
            </a:pPr>
            <a:r>
              <a:rPr lang="en-US" sz="105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 Ensure the power supply is sufficient for all components. </a:t>
            </a:r>
          </a:p>
        </p:txBody>
      </p:sp>
      <p:sp>
        <p:nvSpPr>
          <p:cNvPr id="18" name="Slide Number Placeholder 17">
            <a:extLst>
              <a:ext uri="{FF2B5EF4-FFF2-40B4-BE49-F238E27FC236}">
                <a16:creationId xmlns:a16="http://schemas.microsoft.com/office/drawing/2014/main" id="{CC9C4C8C-CFE2-C86F-F2DA-A3768C22BF5D}"/>
              </a:ext>
            </a:extLst>
          </p:cNvPr>
          <p:cNvSpPr>
            <a:spLocks noGrp="1"/>
          </p:cNvSpPr>
          <p:nvPr>
            <p:ph type="sldNum" sz="quarter" idx="12"/>
          </p:nvPr>
        </p:nvSpPr>
        <p:spPr>
          <a:xfrm>
            <a:off x="3187700" y="7105963"/>
            <a:ext cx="2133600" cy="365125"/>
          </a:xfrm>
        </p:spPr>
        <p:txBody>
          <a:bodyPr/>
          <a:lstStyle/>
          <a:p>
            <a:fld id="{B6F15528-21DE-4FAA-801E-634DDDAF4B2B}" type="slidenum">
              <a:rPr lang="en-US" smtClean="0"/>
              <a:pPr/>
              <a:t>15</a:t>
            </a:fld>
            <a:endParaRPr lang="en-US" dirty="0"/>
          </a:p>
        </p:txBody>
      </p:sp>
      <p:sp>
        <p:nvSpPr>
          <p:cNvPr id="19" name="TextBox 9">
            <a:extLst>
              <a:ext uri="{FF2B5EF4-FFF2-40B4-BE49-F238E27FC236}">
                <a16:creationId xmlns:a16="http://schemas.microsoft.com/office/drawing/2014/main" id="{09FFA7F0-FBB9-F6E4-BCF9-A13D749037D3}"/>
              </a:ext>
            </a:extLst>
          </p:cNvPr>
          <p:cNvSpPr txBox="1"/>
          <p:nvPr/>
        </p:nvSpPr>
        <p:spPr>
          <a:xfrm>
            <a:off x="1595050" y="173201"/>
            <a:ext cx="21312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3" name="Picture 2">
            <a:extLst>
              <a:ext uri="{FF2B5EF4-FFF2-40B4-BE49-F238E27FC236}">
                <a16:creationId xmlns:a16="http://schemas.microsoft.com/office/drawing/2014/main" id="{2DDAE038-C26E-E62D-E322-6FF177B0D4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17850" y="2537141"/>
            <a:ext cx="4452839" cy="4640805"/>
          </a:xfrm>
          <a:prstGeom prst="rect">
            <a:avLst/>
          </a:prstGeom>
        </p:spPr>
      </p:pic>
    </p:spTree>
    <p:extLst>
      <p:ext uri="{BB962C8B-B14F-4D97-AF65-F5344CB8AC3E}">
        <p14:creationId xmlns:p14="http://schemas.microsoft.com/office/powerpoint/2010/main" val="283211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FFC9C-6B2A-FED9-CB98-03258C4D80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7CB412-A3F3-C48D-2849-4EADEB8575C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a:extLst>
              <a:ext uri="{FF2B5EF4-FFF2-40B4-BE49-F238E27FC236}">
                <a16:creationId xmlns:a16="http://schemas.microsoft.com/office/drawing/2014/main" id="{551C7258-9FAD-4AA9-2FC8-36FE565CBCB1}"/>
              </a:ext>
            </a:extLst>
          </p:cNvPr>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a:extLst>
              <a:ext uri="{FF2B5EF4-FFF2-40B4-BE49-F238E27FC236}">
                <a16:creationId xmlns:a16="http://schemas.microsoft.com/office/drawing/2014/main" id="{17167823-FE3E-AB89-8638-779C207E71B9}"/>
              </a:ext>
            </a:extLst>
          </p:cNvPr>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DB27C1B7-BB54-AC97-E66B-6892A90AA69B}"/>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16</a:t>
            </a:fld>
            <a:endParaRPr lang="en-US" dirty="0"/>
          </a:p>
        </p:txBody>
      </p:sp>
      <p:sp>
        <p:nvSpPr>
          <p:cNvPr id="14" name="TextBox 9">
            <a:extLst>
              <a:ext uri="{FF2B5EF4-FFF2-40B4-BE49-F238E27FC236}">
                <a16:creationId xmlns:a16="http://schemas.microsoft.com/office/drawing/2014/main" id="{06BB5F14-879E-BFEA-059C-35E2B7A20525}"/>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p:txBody>
      </p:sp>
      <p:pic>
        <p:nvPicPr>
          <p:cNvPr id="4" name="Picture 3">
            <a:extLst>
              <a:ext uri="{FF2B5EF4-FFF2-40B4-BE49-F238E27FC236}">
                <a16:creationId xmlns:a16="http://schemas.microsoft.com/office/drawing/2014/main" id="{7E7D4371-60D9-63AB-1DCC-6649761F74D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0" y="416613"/>
            <a:ext cx="5321300" cy="6723272"/>
          </a:xfrm>
          <a:prstGeom prst="rect">
            <a:avLst/>
          </a:prstGeom>
        </p:spPr>
      </p:pic>
    </p:spTree>
    <p:extLst>
      <p:ext uri="{BB962C8B-B14F-4D97-AF65-F5344CB8AC3E}">
        <p14:creationId xmlns:p14="http://schemas.microsoft.com/office/powerpoint/2010/main" val="2440514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82C2530E-62FE-DDFE-F1FB-92A603FA395A}"/>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17</a:t>
            </a:fld>
            <a:endParaRPr lang="en-US" dirty="0"/>
          </a:p>
        </p:txBody>
      </p:sp>
      <p:sp>
        <p:nvSpPr>
          <p:cNvPr id="14" name="TextBox 9">
            <a:extLst>
              <a:ext uri="{FF2B5EF4-FFF2-40B4-BE49-F238E27FC236}">
                <a16:creationId xmlns:a16="http://schemas.microsoft.com/office/drawing/2014/main" id="{A63FB518-2350-49BF-22C0-DA4D7B4D73B0}"/>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p:txBody>
      </p:sp>
      <p:pic>
        <p:nvPicPr>
          <p:cNvPr id="4" name="Picture 3">
            <a:extLst>
              <a:ext uri="{FF2B5EF4-FFF2-40B4-BE49-F238E27FC236}">
                <a16:creationId xmlns:a16="http://schemas.microsoft.com/office/drawing/2014/main" id="{86847C1A-A625-69EE-4C84-8EF534AD751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0" y="1005287"/>
            <a:ext cx="5321299" cy="55459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9" name="Freeform 9"/>
          <p:cNvSpPr/>
          <p:nvPr/>
        </p:nvSpPr>
        <p:spPr>
          <a:xfrm>
            <a:off x="-11628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0" name="Freeform 10"/>
          <p:cNvSpPr/>
          <p:nvPr/>
        </p:nvSpPr>
        <p:spPr>
          <a:xfrm>
            <a:off x="43596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1" name="TextBox 11"/>
          <p:cNvSpPr txBox="1"/>
          <p:nvPr/>
        </p:nvSpPr>
        <p:spPr>
          <a:xfrm>
            <a:off x="1595050" y="607260"/>
            <a:ext cx="2131200" cy="218008"/>
          </a:xfrm>
          <a:prstGeom prst="rect">
            <a:avLst/>
          </a:prstGeom>
        </p:spPr>
        <p:txBody>
          <a:bodyPr wrap="square" lIns="0" tIns="0" rIns="0" bIns="0" rtlCol="0" anchor="t">
            <a:spAutoFit/>
          </a:bodyPr>
          <a:lstStyle/>
          <a:p>
            <a:pPr algn="ctr">
              <a:lnSpc>
                <a:spcPts val="1679"/>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2</a:t>
            </a:r>
          </a:p>
        </p:txBody>
      </p:sp>
      <p:sp>
        <p:nvSpPr>
          <p:cNvPr id="13" name="TextBox 13"/>
          <p:cNvSpPr txBox="1"/>
          <p:nvPr/>
        </p:nvSpPr>
        <p:spPr>
          <a:xfrm>
            <a:off x="529450" y="5607050"/>
            <a:ext cx="4262400" cy="1503168"/>
          </a:xfrm>
          <a:prstGeom prst="rect">
            <a:avLst/>
          </a:prstGeom>
        </p:spPr>
        <p:txBody>
          <a:bodyPr lIns="0" tIns="0" rIns="0" bIns="0" rtlCol="0" anchor="t">
            <a:spAutoFit/>
          </a:bodyPr>
          <a:lstStyle/>
          <a:p>
            <a:pPr algn="just">
              <a:lnSpc>
                <a:spcPts val="1679"/>
              </a:lnSpc>
              <a:spcBef>
                <a:spcPct val="0"/>
              </a:spcBef>
            </a:pPr>
            <a:r>
              <a:rPr 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This Project Demonstrates A Wireless Control System Designed To Control Motor Directions Using An Nrf24l01 Wireless Module, With Feedback Displayed On An OLED Screen. The System Receives Commands Wirelessly And Interprets Them To Perform Specific Actions, Such As Moving Forward, Backward, Or Stopping. The OLED Display Provides Real-time Status Updates For Better Usability And Monitoring.</a:t>
            </a:r>
          </a:p>
        </p:txBody>
      </p:sp>
      <p:sp>
        <p:nvSpPr>
          <p:cNvPr id="14" name="Slide Number Placeholder 13">
            <a:extLst>
              <a:ext uri="{FF2B5EF4-FFF2-40B4-BE49-F238E27FC236}">
                <a16:creationId xmlns:a16="http://schemas.microsoft.com/office/drawing/2014/main" id="{B516ACFF-9888-3FAF-79CF-936CE1ACDF79}"/>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17" name="Picture 16">
            <a:extLst>
              <a:ext uri="{FF2B5EF4-FFF2-40B4-BE49-F238E27FC236}">
                <a16:creationId xmlns:a16="http://schemas.microsoft.com/office/drawing/2014/main" id="{BD3C42C1-A78B-A5AB-2FB0-C67EA7C95607}"/>
              </a:ext>
            </a:extLst>
          </p:cNvPr>
          <p:cNvPicPr>
            <a:picLocks noChangeAspect="1"/>
          </p:cNvPicPr>
          <p:nvPr/>
        </p:nvPicPr>
        <p:blipFill>
          <a:blip r:embed="rId5" cstate="print">
            <a:extLst>
              <a:ext uri="{28A0092B-C50C-407E-A947-70E740481C1C}">
                <a14:useLocalDpi xmlns:a14="http://schemas.microsoft.com/office/drawing/2010/main" val="0"/>
              </a:ext>
            </a:extLst>
          </a:blip>
          <a:srcRect l="5593" t="13051" r="2992" b="15656"/>
          <a:stretch/>
        </p:blipFill>
        <p:spPr>
          <a:xfrm>
            <a:off x="529450" y="1035050"/>
            <a:ext cx="4340999" cy="3385473"/>
          </a:xfrm>
          <a:prstGeom prst="round2DiagRect">
            <a:avLst>
              <a:gd name="adj1" fmla="val 16667"/>
              <a:gd name="adj2" fmla="val 0"/>
            </a:avLst>
          </a:prstGeom>
          <a:ln w="88900" cap="sq">
            <a:solidFill>
              <a:srgbClr val="FAAF40"/>
            </a:solidFill>
            <a:miter lim="800000"/>
          </a:ln>
          <a:effectLst>
            <a:outerShdw blurRad="254000" algn="tl" rotWithShape="0">
              <a:srgbClr val="000000">
                <a:alpha val="43000"/>
              </a:srgbClr>
            </a:outerShdw>
          </a:effectLst>
        </p:spPr>
      </p:pic>
      <p:grpSp>
        <p:nvGrpSpPr>
          <p:cNvPr id="6" name="Group 6"/>
          <p:cNvGrpSpPr/>
          <p:nvPr/>
        </p:nvGrpSpPr>
        <p:grpSpPr>
          <a:xfrm>
            <a:off x="379845" y="4630305"/>
            <a:ext cx="4561609" cy="799200"/>
            <a:chOff x="0" y="0"/>
            <a:chExt cx="2319617" cy="406400"/>
          </a:xfrm>
        </p:grpSpPr>
        <p:sp>
          <p:nvSpPr>
            <p:cNvPr id="7" name="Freeform 7"/>
            <p:cNvSpPr/>
            <p:nvPr/>
          </p:nvSpPr>
          <p:spPr>
            <a:xfrm>
              <a:off x="0" y="0"/>
              <a:ext cx="2319617" cy="406400"/>
            </a:xfrm>
            <a:custGeom>
              <a:avLst/>
              <a:gdLst/>
              <a:ahLst/>
              <a:cxnLst/>
              <a:rect l="l" t="t" r="r" b="b"/>
              <a:pathLst>
                <a:path w="2319617" h="406400">
                  <a:moveTo>
                    <a:pt x="0" y="0"/>
                  </a:moveTo>
                  <a:lnTo>
                    <a:pt x="2319617" y="0"/>
                  </a:lnTo>
                  <a:lnTo>
                    <a:pt x="2319617" y="406400"/>
                  </a:lnTo>
                  <a:lnTo>
                    <a:pt x="0" y="406400"/>
                  </a:lnTo>
                  <a:close/>
                </a:path>
              </a:pathLst>
            </a:custGeom>
            <a:solidFill>
              <a:srgbClr val="FAAF40"/>
            </a:solidFill>
          </p:spPr>
          <p:txBody>
            <a:bodyPr/>
            <a:lstStyle/>
            <a:p>
              <a:endParaRPr lang="en-US" dirty="0">
                <a:latin typeface="Tahoma" panose="020B0604030504040204" pitchFamily="34" charset="0"/>
              </a:endParaRPr>
            </a:p>
          </p:txBody>
        </p:sp>
        <p:sp>
          <p:nvSpPr>
            <p:cNvPr id="8" name="TextBox 8"/>
            <p:cNvSpPr txBox="1"/>
            <p:nvPr/>
          </p:nvSpPr>
          <p:spPr>
            <a:xfrm>
              <a:off x="0" y="-38100"/>
              <a:ext cx="2319617" cy="444500"/>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2" name="TextBox 12"/>
          <p:cNvSpPr txBox="1"/>
          <p:nvPr/>
        </p:nvSpPr>
        <p:spPr>
          <a:xfrm>
            <a:off x="450849" y="4829749"/>
            <a:ext cx="4419600" cy="334194"/>
          </a:xfrm>
          <a:prstGeom prst="rect">
            <a:avLst/>
          </a:prstGeom>
        </p:spPr>
        <p:txBody>
          <a:bodyPr wrap="square" lIns="0" tIns="0" rIns="0" bIns="0" rtlCol="0" anchor="t">
            <a:spAutoFit/>
          </a:bodyPr>
          <a:lstStyle/>
          <a:p>
            <a:pPr algn="ctr">
              <a:lnSpc>
                <a:spcPts val="2940"/>
              </a:lnSpc>
              <a:spcBef>
                <a:spcPct val="0"/>
              </a:spcBef>
            </a:pP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DC Motor With Wireless Control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959" y="-178460"/>
            <a:ext cx="2836082" cy="7916920"/>
            <a:chOff x="0" y="0"/>
            <a:chExt cx="1442172" cy="4025821"/>
          </a:xfrm>
        </p:grpSpPr>
        <p:sp>
          <p:nvSpPr>
            <p:cNvPr id="3" name="Freeform 3"/>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p:cNvGrpSpPr/>
          <p:nvPr/>
        </p:nvGrpSpPr>
        <p:grpSpPr>
          <a:xfrm>
            <a:off x="532800" y="532800"/>
            <a:ext cx="4262400" cy="2007425"/>
            <a:chOff x="0" y="0"/>
            <a:chExt cx="2066146" cy="973075"/>
          </a:xfrm>
        </p:grpSpPr>
        <p:sp>
          <p:nvSpPr>
            <p:cNvPr id="6" name="Freeform 6"/>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p:cNvGrpSpPr/>
          <p:nvPr/>
        </p:nvGrpSpPr>
        <p:grpSpPr>
          <a:xfrm>
            <a:off x="4131346" y="2099210"/>
            <a:ext cx="663854" cy="243007"/>
            <a:chOff x="0" y="0"/>
            <a:chExt cx="627028" cy="229527"/>
          </a:xfrm>
        </p:grpSpPr>
        <p:sp>
          <p:nvSpPr>
            <p:cNvPr id="11" name="Freeform 11"/>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a:t>
            </a:r>
          </a:p>
        </p:txBody>
      </p:sp>
      <p:sp>
        <p:nvSpPr>
          <p:cNvPr id="14" name="AutoShape 14"/>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p:cNvSpPr txBox="1"/>
          <p:nvPr/>
        </p:nvSpPr>
        <p:spPr>
          <a:xfrm>
            <a:off x="2558399" y="738830"/>
            <a:ext cx="2145535" cy="218137"/>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OLED SSD1306 0.96in</a:t>
            </a:r>
          </a:p>
        </p:txBody>
      </p:sp>
      <p:sp>
        <p:nvSpPr>
          <p:cNvPr id="16" name="TextBox 16"/>
          <p:cNvSpPr txBox="1"/>
          <p:nvPr/>
        </p:nvSpPr>
        <p:spPr>
          <a:xfrm>
            <a:off x="2693044" y="943655"/>
            <a:ext cx="1838408" cy="807913"/>
          </a:xfrm>
          <a:prstGeom prst="rect">
            <a:avLst/>
          </a:prstGeom>
        </p:spPr>
        <p:txBody>
          <a:bodyPr wrap="square" lIns="0" tIns="0" rIns="0" bIns="0" rtlCol="0" anchor="t">
            <a:spAutoFit/>
          </a:bodyPr>
          <a:lstStyle/>
          <a:p>
            <a:endParaRPr lang="en-US" sz="1050" dirty="0"/>
          </a:p>
          <a:p>
            <a:r>
              <a:rPr lang="en-US" sz="1050" dirty="0">
                <a:solidFill>
                  <a:schemeClr val="accent1">
                    <a:lumMod val="75000"/>
                  </a:schemeClr>
                </a:solidFill>
              </a:rPr>
              <a:t>A 0.96-inch OLED display module for text and graphics, supporting I2C and SPI interfaces, ideal for low-power applications.</a:t>
            </a:r>
          </a:p>
        </p:txBody>
      </p:sp>
      <p:grpSp>
        <p:nvGrpSpPr>
          <p:cNvPr id="17" name="Group 17"/>
          <p:cNvGrpSpPr/>
          <p:nvPr/>
        </p:nvGrpSpPr>
        <p:grpSpPr>
          <a:xfrm>
            <a:off x="532800" y="2776287"/>
            <a:ext cx="4262400" cy="2007425"/>
            <a:chOff x="0" y="0"/>
            <a:chExt cx="2066146" cy="973075"/>
          </a:xfrm>
        </p:grpSpPr>
        <p:sp>
          <p:nvSpPr>
            <p:cNvPr id="18" name="Freeform 18"/>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p:cNvGrpSpPr/>
          <p:nvPr/>
        </p:nvGrpSpPr>
        <p:grpSpPr>
          <a:xfrm>
            <a:off x="4131346" y="4342698"/>
            <a:ext cx="663854" cy="243007"/>
            <a:chOff x="0" y="0"/>
            <a:chExt cx="627028" cy="229527"/>
          </a:xfrm>
        </p:grpSpPr>
        <p:sp>
          <p:nvSpPr>
            <p:cNvPr id="23" name="Freeform 23"/>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a:t>
            </a:r>
          </a:p>
        </p:txBody>
      </p:sp>
      <p:sp>
        <p:nvSpPr>
          <p:cNvPr id="26" name="AutoShape 26"/>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p:cNvGrpSpPr/>
          <p:nvPr/>
        </p:nvGrpSpPr>
        <p:grpSpPr>
          <a:xfrm>
            <a:off x="532800" y="5019775"/>
            <a:ext cx="4262400" cy="2007425"/>
            <a:chOff x="0" y="0"/>
            <a:chExt cx="2066146" cy="973075"/>
          </a:xfrm>
        </p:grpSpPr>
        <p:sp>
          <p:nvSpPr>
            <p:cNvPr id="30" name="Freeform 30"/>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p:cNvGrpSpPr/>
          <p:nvPr/>
        </p:nvGrpSpPr>
        <p:grpSpPr>
          <a:xfrm>
            <a:off x="4131346" y="6586185"/>
            <a:ext cx="663854" cy="243007"/>
            <a:chOff x="0" y="0"/>
            <a:chExt cx="627028" cy="229527"/>
          </a:xfrm>
        </p:grpSpPr>
        <p:sp>
          <p:nvSpPr>
            <p:cNvPr id="35" name="Freeform 35"/>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a:t>
            </a:r>
          </a:p>
        </p:txBody>
      </p:sp>
      <p:sp>
        <p:nvSpPr>
          <p:cNvPr id="38" name="AutoShape 38"/>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0E90944E-3457-5F90-E38A-C9C0A3CAB2F9}"/>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47" name="TextBox 15">
            <a:extLst>
              <a:ext uri="{FF2B5EF4-FFF2-40B4-BE49-F238E27FC236}">
                <a16:creationId xmlns:a16="http://schemas.microsoft.com/office/drawing/2014/main" id="{71025E71-0674-5F86-A921-B71910A374C7}"/>
              </a:ext>
            </a:extLst>
          </p:cNvPr>
          <p:cNvSpPr txBox="1"/>
          <p:nvPr/>
        </p:nvSpPr>
        <p:spPr>
          <a:xfrm>
            <a:off x="2558399" y="2922568"/>
            <a:ext cx="2007252" cy="474682"/>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L293D Quadruple Half-H Motor Driver IC</a:t>
            </a:r>
          </a:p>
        </p:txBody>
      </p:sp>
      <p:sp>
        <p:nvSpPr>
          <p:cNvPr id="48" name="TextBox 16">
            <a:extLst>
              <a:ext uri="{FF2B5EF4-FFF2-40B4-BE49-F238E27FC236}">
                <a16:creationId xmlns:a16="http://schemas.microsoft.com/office/drawing/2014/main" id="{6DD65D47-73CB-ED3C-660C-4671464A2167}"/>
              </a:ext>
            </a:extLst>
          </p:cNvPr>
          <p:cNvSpPr txBox="1"/>
          <p:nvPr/>
        </p:nvSpPr>
        <p:spPr>
          <a:xfrm>
            <a:off x="2693044" y="3473450"/>
            <a:ext cx="1872605" cy="755207"/>
          </a:xfrm>
          <a:prstGeom prst="rect">
            <a:avLst/>
          </a:prstGeom>
        </p:spPr>
        <p:txBody>
          <a:bodyPr wrap="square" lIns="0" tIns="0" rIns="0" bIns="0" rtlCol="0" anchor="t">
            <a:spAutoFit/>
          </a:bodyPr>
          <a:lstStyle/>
          <a:p>
            <a:pPr algn="l">
              <a:lnSpc>
                <a:spcPts val="1464"/>
              </a:lnSpc>
            </a:pPr>
            <a:r>
              <a:rPr lang="en-US" sz="1050" dirty="0">
                <a:solidFill>
                  <a:schemeClr val="accent1">
                    <a:lumMod val="75000"/>
                  </a:schemeClr>
                </a:solidFill>
              </a:rPr>
              <a:t>A dual-channel motor driver IC for controlling the direction and speed of two DC motors, ideal for robotics and motorized projects.</a:t>
            </a:r>
            <a:endPar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49" name="TextBox 15">
            <a:extLst>
              <a:ext uri="{FF2B5EF4-FFF2-40B4-BE49-F238E27FC236}">
                <a16:creationId xmlns:a16="http://schemas.microsoft.com/office/drawing/2014/main" id="{B20FF1DB-DAF1-D997-3E3D-51475A06A3AF}"/>
              </a:ext>
            </a:extLst>
          </p:cNvPr>
          <p:cNvSpPr txBox="1"/>
          <p:nvPr/>
        </p:nvSpPr>
        <p:spPr>
          <a:xfrm>
            <a:off x="2558400" y="5121969"/>
            <a:ext cx="2007250" cy="474682"/>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2x Ceramic Capacitor 220nF 50V</a:t>
            </a:r>
          </a:p>
        </p:txBody>
      </p:sp>
      <p:sp>
        <p:nvSpPr>
          <p:cNvPr id="50" name="TextBox 16">
            <a:extLst>
              <a:ext uri="{FF2B5EF4-FFF2-40B4-BE49-F238E27FC236}">
                <a16:creationId xmlns:a16="http://schemas.microsoft.com/office/drawing/2014/main" id="{1C8ACB03-E755-B0C1-1657-9891A809A924}"/>
              </a:ext>
            </a:extLst>
          </p:cNvPr>
          <p:cNvSpPr txBox="1"/>
          <p:nvPr/>
        </p:nvSpPr>
        <p:spPr>
          <a:xfrm>
            <a:off x="2693045" y="5698845"/>
            <a:ext cx="1671522" cy="755207"/>
          </a:xfrm>
          <a:prstGeom prst="rect">
            <a:avLst/>
          </a:prstGeom>
        </p:spPr>
        <p:txBody>
          <a:bodyPr wrap="square" lIns="0" tIns="0" rIns="0" bIns="0" rtlCol="0" anchor="t">
            <a:spAutoFit/>
          </a:bodyPr>
          <a:lstStyle/>
          <a:p>
            <a:pPr algn="l">
              <a:lnSpc>
                <a:spcPts val="1464"/>
              </a:lnSpc>
            </a:pPr>
            <a:r>
              <a:rPr lang="en-US" sz="1050" dirty="0">
                <a:solidFill>
                  <a:schemeClr val="accent1">
                    <a:lumMod val="75000"/>
                  </a:schemeClr>
                </a:solidFill>
              </a:rPr>
              <a:t>High-quality 50V capacitors for decoupling, noise suppression, and energy storage in electronic circuits.</a:t>
            </a:r>
            <a:endParaRPr lang="en-US" sz="105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51" name="TextBox 11">
            <a:extLst>
              <a:ext uri="{FF2B5EF4-FFF2-40B4-BE49-F238E27FC236}">
                <a16:creationId xmlns:a16="http://schemas.microsoft.com/office/drawing/2014/main" id="{71326D8E-748D-EBA3-A3AD-CE35506F3940}"/>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8" name="Picture 7" descr="OLED Display 0.96&quot; I2C 128x64 SSD1306 white">
            <a:extLst>
              <a:ext uri="{FF2B5EF4-FFF2-40B4-BE49-F238E27FC236}">
                <a16:creationId xmlns:a16="http://schemas.microsoft.com/office/drawing/2014/main" id="{16634B3A-87C3-B1F1-2236-670E1CA4D6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5877" y="730807"/>
            <a:ext cx="2380192" cy="1531196"/>
          </a:xfrm>
          <a:prstGeom prst="rect">
            <a:avLst/>
          </a:prstGeom>
          <a:noFill/>
          <a:ln>
            <a:noFill/>
          </a:ln>
        </p:spPr>
      </p:pic>
      <p:pic>
        <p:nvPicPr>
          <p:cNvPr id="9" name="Picture 8" descr="L293D Quadruple Half-H Drivers – Zx Lee">
            <a:extLst>
              <a:ext uri="{FF2B5EF4-FFF2-40B4-BE49-F238E27FC236}">
                <a16:creationId xmlns:a16="http://schemas.microsoft.com/office/drawing/2014/main" id="{16F76CF6-D3FD-87BA-7FDE-E328FE402FED}"/>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99158" l="0" r="90000"/>
                    </a14:imgEffect>
                  </a14:imgLayer>
                </a14:imgProps>
              </a:ext>
              <a:ext uri="{28A0092B-C50C-407E-A947-70E740481C1C}">
                <a14:useLocalDpi xmlns:a14="http://schemas.microsoft.com/office/drawing/2010/main" val="0"/>
              </a:ext>
            </a:extLst>
          </a:blip>
          <a:srcRect/>
          <a:stretch>
            <a:fillRect/>
          </a:stretch>
        </p:blipFill>
        <p:spPr bwMode="auto">
          <a:xfrm>
            <a:off x="477248" y="3063723"/>
            <a:ext cx="1988872" cy="1476407"/>
          </a:xfrm>
          <a:prstGeom prst="rect">
            <a:avLst/>
          </a:prstGeom>
          <a:noFill/>
          <a:ln>
            <a:noFill/>
          </a:ln>
        </p:spPr>
      </p:pic>
      <p:pic>
        <p:nvPicPr>
          <p:cNvPr id="20" name="Picture 19" descr="‪Ceramic Capacitor (220nF , 50V): Buy Online at Best Price in Egypt - Souq  is now Amazon.eg‬‏">
            <a:extLst>
              <a:ext uri="{FF2B5EF4-FFF2-40B4-BE49-F238E27FC236}">
                <a16:creationId xmlns:a16="http://schemas.microsoft.com/office/drawing/2014/main" id="{3354CAD1-829A-76AF-4FD6-CD508F052FA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5645" y="5149747"/>
            <a:ext cx="1700657" cy="17681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4108450" y="6387082"/>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Freeform 2"/>
          <p:cNvSpPr/>
          <p:nvPr/>
        </p:nvSpPr>
        <p:spPr>
          <a:xfrm>
            <a:off x="-1417795" y="-957210"/>
            <a:ext cx="3196800" cy="3184812"/>
          </a:xfrm>
          <a:custGeom>
            <a:avLst/>
            <a:gdLst/>
            <a:ahLst/>
            <a:cxnLst/>
            <a:rect l="l" t="t" r="r" b="b"/>
            <a:pathLst>
              <a:path w="3196800" h="3184812">
                <a:moveTo>
                  <a:pt x="0" y="0"/>
                </a:moveTo>
                <a:lnTo>
                  <a:pt x="3196800" y="0"/>
                </a:lnTo>
                <a:lnTo>
                  <a:pt x="3196800" y="3184812"/>
                </a:lnTo>
                <a:lnTo>
                  <a:pt x="0" y="3184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Tahoma" panose="020B0604030504040204" pitchFamily="34" charset="0"/>
            </a:endParaRPr>
          </a:p>
        </p:txBody>
      </p:sp>
      <p:sp>
        <p:nvSpPr>
          <p:cNvPr id="12" name="Freeform 12"/>
          <p:cNvSpPr/>
          <p:nvPr/>
        </p:nvSpPr>
        <p:spPr>
          <a:xfrm>
            <a:off x="-620860" y="7284375"/>
            <a:ext cx="2131200" cy="336614"/>
          </a:xfrm>
          <a:custGeom>
            <a:avLst/>
            <a:gdLst/>
            <a:ahLst/>
            <a:cxnLst/>
            <a:rect l="l" t="t" r="r" b="b"/>
            <a:pathLst>
              <a:path w="2131200" h="336614">
                <a:moveTo>
                  <a:pt x="0" y="0"/>
                </a:moveTo>
                <a:lnTo>
                  <a:pt x="2131200" y="0"/>
                </a:lnTo>
                <a:lnTo>
                  <a:pt x="2131200" y="336614"/>
                </a:lnTo>
                <a:lnTo>
                  <a:pt x="0" y="3366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Tahoma" panose="020B0604030504040204" pitchFamily="34" charset="0"/>
            </a:endParaRPr>
          </a:p>
        </p:txBody>
      </p:sp>
      <p:sp>
        <p:nvSpPr>
          <p:cNvPr id="13" name="Freeform 13"/>
          <p:cNvSpPr/>
          <p:nvPr/>
        </p:nvSpPr>
        <p:spPr>
          <a:xfrm flipV="1">
            <a:off x="4008060" y="-51464"/>
            <a:ext cx="2131200" cy="336614"/>
          </a:xfrm>
          <a:custGeom>
            <a:avLst/>
            <a:gdLst/>
            <a:ahLst/>
            <a:cxnLst/>
            <a:rect l="l" t="t" r="r" b="b"/>
            <a:pathLst>
              <a:path w="2131200" h="336614">
                <a:moveTo>
                  <a:pt x="0" y="336614"/>
                </a:moveTo>
                <a:lnTo>
                  <a:pt x="2131200" y="336614"/>
                </a:lnTo>
                <a:lnTo>
                  <a:pt x="2131200" y="0"/>
                </a:lnTo>
                <a:lnTo>
                  <a:pt x="0" y="0"/>
                </a:lnTo>
                <a:lnTo>
                  <a:pt x="0" y="33661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Tahoma" panose="020B0604030504040204" pitchFamily="34" charset="0"/>
            </a:endParaRPr>
          </a:p>
        </p:txBody>
      </p:sp>
      <p:sp>
        <p:nvSpPr>
          <p:cNvPr id="14" name="Slide Number Placeholder 13">
            <a:extLst>
              <a:ext uri="{FF2B5EF4-FFF2-40B4-BE49-F238E27FC236}">
                <a16:creationId xmlns:a16="http://schemas.microsoft.com/office/drawing/2014/main" id="{36BE8A5B-EFE6-1010-46B0-FC7AE20CC4A0}"/>
              </a:ext>
            </a:extLst>
          </p:cNvPr>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10" name="Picture 9">
            <a:extLst>
              <a:ext uri="{FF2B5EF4-FFF2-40B4-BE49-F238E27FC236}">
                <a16:creationId xmlns:a16="http://schemas.microsoft.com/office/drawing/2014/main" id="{1886DF0C-4E28-BFA8-7644-501E2D3EF6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0" y="10958"/>
            <a:ext cx="5321300" cy="753458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92B5D-307C-5BDD-FCAA-5C06C61C35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3EBD3F-3A95-2837-2DC0-B730FC6DA9AC}"/>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436C8646-1315-57D7-3C81-BAA109CB33E7}"/>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8F4E8982-23BA-F3FC-76D0-549D644A1957}"/>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EFF5FA07-CBDC-2888-6336-DD73A216C62C}"/>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D4EE3E2D-5F4B-C690-61EE-B28C74AE65A1}"/>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70560321-C937-32E7-252A-16244CA01E8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D17FF07E-8EA0-EE3F-F554-B4E602C24F37}"/>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328ABD5D-290D-2451-228E-ED1E94263463}"/>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31746377-1EB0-C404-549E-3A6DEEB18004}"/>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2A0D0005-A250-64F6-EA3A-9613BAE0AE73}"/>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a:t>
            </a:r>
          </a:p>
        </p:txBody>
      </p:sp>
      <p:sp>
        <p:nvSpPr>
          <p:cNvPr id="14" name="AutoShape 14">
            <a:extLst>
              <a:ext uri="{FF2B5EF4-FFF2-40B4-BE49-F238E27FC236}">
                <a16:creationId xmlns:a16="http://schemas.microsoft.com/office/drawing/2014/main" id="{9C5556E4-A5D2-A589-368F-4BD61E55A788}"/>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3603D68F-404F-5E4E-8A82-2C7918791CD2}"/>
              </a:ext>
            </a:extLst>
          </p:cNvPr>
          <p:cNvSpPr txBox="1"/>
          <p:nvPr/>
        </p:nvSpPr>
        <p:spPr>
          <a:xfrm>
            <a:off x="2578269" y="699518"/>
            <a:ext cx="2160515" cy="218137"/>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Capacitor 1000uF</a:t>
            </a:r>
          </a:p>
        </p:txBody>
      </p:sp>
      <p:sp>
        <p:nvSpPr>
          <p:cNvPr id="16" name="TextBox 16">
            <a:extLst>
              <a:ext uri="{FF2B5EF4-FFF2-40B4-BE49-F238E27FC236}">
                <a16:creationId xmlns:a16="http://schemas.microsoft.com/office/drawing/2014/main" id="{A8A59253-F093-8971-6A44-AF73B249156C}"/>
              </a:ext>
            </a:extLst>
          </p:cNvPr>
          <p:cNvSpPr txBox="1"/>
          <p:nvPr/>
        </p:nvSpPr>
        <p:spPr>
          <a:xfrm>
            <a:off x="2672877" y="1092756"/>
            <a:ext cx="2011115" cy="951222"/>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high-capacity electrolytic capacitor for power smoothing, filtering, or energy storage in power supply circuits. Rated at 16V.</a:t>
            </a:r>
          </a:p>
        </p:txBody>
      </p:sp>
      <p:grpSp>
        <p:nvGrpSpPr>
          <p:cNvPr id="17" name="Group 17">
            <a:extLst>
              <a:ext uri="{FF2B5EF4-FFF2-40B4-BE49-F238E27FC236}">
                <a16:creationId xmlns:a16="http://schemas.microsoft.com/office/drawing/2014/main" id="{C0D7D7CA-35A2-5360-8CD4-7E41FF1AF77E}"/>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319803F9-AECE-DBB6-0349-4BA87FFB5C1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E6D8449D-4B16-235C-33E4-71BACCC4CA87}"/>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C8385C8E-AC39-C42C-A6E9-5427D41627E9}"/>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3BC272CC-0204-9EE8-56D5-2CD8687849F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4B2267CB-D736-153D-9AE0-5317760D7853}"/>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91EBA78B-0D81-BDEF-DC0B-2799E606EA96}"/>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5</a:t>
            </a:r>
          </a:p>
        </p:txBody>
      </p:sp>
      <p:sp>
        <p:nvSpPr>
          <p:cNvPr id="26" name="AutoShape 26">
            <a:extLst>
              <a:ext uri="{FF2B5EF4-FFF2-40B4-BE49-F238E27FC236}">
                <a16:creationId xmlns:a16="http://schemas.microsoft.com/office/drawing/2014/main" id="{DF7A1ACC-57BF-6BF4-FF4E-A599D0F06405}"/>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12E1A920-4864-DCDC-44FD-7EA6CFEF1CC4}"/>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24CA3A8B-70C0-2364-BBA0-C1ADB05B785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6812CBE1-204F-4D17-8154-91650E7AB9C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F19BB39C-6EFC-9E87-09E3-03C642A3F6EE}"/>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59ECBC04-84FA-A19D-9DC8-A800824E44D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D063E98A-5E82-09FF-9898-7E77D5184312}"/>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4EE9AC0C-2268-913D-FD7F-326CB622C35B}"/>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6</a:t>
            </a:r>
          </a:p>
        </p:txBody>
      </p:sp>
      <p:sp>
        <p:nvSpPr>
          <p:cNvPr id="38" name="AutoShape 38">
            <a:extLst>
              <a:ext uri="{FF2B5EF4-FFF2-40B4-BE49-F238E27FC236}">
                <a16:creationId xmlns:a16="http://schemas.microsoft.com/office/drawing/2014/main" id="{D1B0907A-38BF-5DCA-2A58-71764A247736}"/>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7CF472F7-B012-D01E-4985-9AACACE6DA21}"/>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47" name="TextBox 15">
            <a:extLst>
              <a:ext uri="{FF2B5EF4-FFF2-40B4-BE49-F238E27FC236}">
                <a16:creationId xmlns:a16="http://schemas.microsoft.com/office/drawing/2014/main" id="{AA8E7535-82F6-EC83-5EDF-9BF23D9A4C78}"/>
              </a:ext>
            </a:extLst>
          </p:cNvPr>
          <p:cNvSpPr txBox="1"/>
          <p:nvPr/>
        </p:nvSpPr>
        <p:spPr>
          <a:xfrm>
            <a:off x="2578269" y="2978168"/>
            <a:ext cx="2006433" cy="474682"/>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3x MLCC – SMD/SMT 100nF</a:t>
            </a:r>
          </a:p>
        </p:txBody>
      </p:sp>
      <p:sp>
        <p:nvSpPr>
          <p:cNvPr id="48" name="TextBox 16">
            <a:extLst>
              <a:ext uri="{FF2B5EF4-FFF2-40B4-BE49-F238E27FC236}">
                <a16:creationId xmlns:a16="http://schemas.microsoft.com/office/drawing/2014/main" id="{12CD0C96-ED0B-BC05-148A-8E36271BC2A0}"/>
              </a:ext>
            </a:extLst>
          </p:cNvPr>
          <p:cNvSpPr txBox="1"/>
          <p:nvPr/>
        </p:nvSpPr>
        <p:spPr>
          <a:xfrm>
            <a:off x="2672878" y="3486591"/>
            <a:ext cx="2045172" cy="748859"/>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Surface-mount ceramic capacitors (Multilayer Ceramic Chip) used for decoupling and noise filtering in compact PCB designs.</a:t>
            </a:r>
          </a:p>
        </p:txBody>
      </p:sp>
      <p:sp>
        <p:nvSpPr>
          <p:cNvPr id="49" name="TextBox 15">
            <a:extLst>
              <a:ext uri="{FF2B5EF4-FFF2-40B4-BE49-F238E27FC236}">
                <a16:creationId xmlns:a16="http://schemas.microsoft.com/office/drawing/2014/main" id="{16771F85-186E-D8EB-7C9B-4C1BF7AD7FC9}"/>
              </a:ext>
            </a:extLst>
          </p:cNvPr>
          <p:cNvSpPr txBox="1"/>
          <p:nvPr/>
        </p:nvSpPr>
        <p:spPr>
          <a:xfrm>
            <a:off x="2578269" y="5215335"/>
            <a:ext cx="2032079" cy="474682"/>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3x Ceramic Capacitor 100nF 50V</a:t>
            </a:r>
          </a:p>
        </p:txBody>
      </p:sp>
      <p:sp>
        <p:nvSpPr>
          <p:cNvPr id="50" name="TextBox 16">
            <a:extLst>
              <a:ext uri="{FF2B5EF4-FFF2-40B4-BE49-F238E27FC236}">
                <a16:creationId xmlns:a16="http://schemas.microsoft.com/office/drawing/2014/main" id="{D748D309-79EB-279E-2988-53C421BD9917}"/>
              </a:ext>
            </a:extLst>
          </p:cNvPr>
          <p:cNvSpPr txBox="1"/>
          <p:nvPr/>
        </p:nvSpPr>
        <p:spPr>
          <a:xfrm>
            <a:off x="2672877" y="5772591"/>
            <a:ext cx="1987705" cy="748859"/>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Standard ceramic capacitors with 100nF capacitance, perfect for decoupling and general-purpose applications. Rated for 50V.</a:t>
            </a:r>
          </a:p>
        </p:txBody>
      </p:sp>
      <p:pic>
        <p:nvPicPr>
          <p:cNvPr id="3074" name="Picture 2" descr="BC547 - NPN - Transistor">
            <a:extLst>
              <a:ext uri="{FF2B5EF4-FFF2-40B4-BE49-F238E27FC236}">
                <a16:creationId xmlns:a16="http://schemas.microsoft.com/office/drawing/2014/main" id="{D18A9A67-6253-7352-B0D5-223C8EDCF6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447" y="763843"/>
            <a:ext cx="1400175" cy="14001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1">
            <a:extLst>
              <a:ext uri="{FF2B5EF4-FFF2-40B4-BE49-F238E27FC236}">
                <a16:creationId xmlns:a16="http://schemas.microsoft.com/office/drawing/2014/main" id="{9FB63BB0-DDB1-8089-49B1-C14A8896762C}"/>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8" name="Picture 7" descr="Capacitor 1000uf 16v">
            <a:extLst>
              <a:ext uri="{FF2B5EF4-FFF2-40B4-BE49-F238E27FC236}">
                <a16:creationId xmlns:a16="http://schemas.microsoft.com/office/drawing/2014/main" id="{79DC35E3-AF05-EE26-504F-96E012559366}"/>
              </a:ext>
            </a:extLst>
          </p:cNvPr>
          <p:cNvPicPr>
            <a:picLocks noChangeAspect="1"/>
          </p:cNvPicPr>
          <p:nvPr/>
        </p:nvPicPr>
        <p:blipFill>
          <a:blip r:embed="rId3" cstate="print">
            <a:extLst>
              <a:ext uri="{28A0092B-C50C-407E-A947-70E740481C1C}">
                <a14:useLocalDpi xmlns:a14="http://schemas.microsoft.com/office/drawing/2010/main" val="0"/>
              </a:ext>
            </a:extLst>
          </a:blip>
          <a:srcRect l="9342" t="9437" b="18139"/>
          <a:stretch/>
        </p:blipFill>
        <p:spPr bwMode="auto">
          <a:xfrm>
            <a:off x="637308" y="786409"/>
            <a:ext cx="1712922" cy="1400175"/>
          </a:xfrm>
          <a:prstGeom prst="rect">
            <a:avLst/>
          </a:prstGeom>
          <a:noFill/>
          <a:ln>
            <a:noFill/>
          </a:ln>
        </p:spPr>
      </p:pic>
      <p:pic>
        <p:nvPicPr>
          <p:cNvPr id="9" name="Picture 8" descr="CL21B104KCFNNNE - 100V 100nF X7R ?10% 0805 Multilayer Ceramic Capacitors  MLCC - SMD/SMT ROHS">
            <a:extLst>
              <a:ext uri="{FF2B5EF4-FFF2-40B4-BE49-F238E27FC236}">
                <a16:creationId xmlns:a16="http://schemas.microsoft.com/office/drawing/2014/main" id="{BAEB5A23-F22F-B4DA-40F0-1E95B5217D3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16000" y1="41667" x2="26833" y2="38167"/>
                      </a14:backgroundRemoval>
                    </a14:imgEffect>
                  </a14:imgLayer>
                </a14:imgProps>
              </a:ext>
              <a:ext uri="{28A0092B-C50C-407E-A947-70E740481C1C}">
                <a14:useLocalDpi xmlns:a14="http://schemas.microsoft.com/office/drawing/2010/main" val="0"/>
              </a:ext>
            </a:extLst>
          </a:blip>
          <a:srcRect/>
          <a:stretch>
            <a:fillRect/>
          </a:stretch>
        </p:blipFill>
        <p:spPr bwMode="auto">
          <a:xfrm>
            <a:off x="650559" y="2865823"/>
            <a:ext cx="1711944" cy="1711944"/>
          </a:xfrm>
          <a:prstGeom prst="rect">
            <a:avLst/>
          </a:prstGeom>
          <a:noFill/>
          <a:ln>
            <a:noFill/>
          </a:ln>
        </p:spPr>
      </p:pic>
      <p:pic>
        <p:nvPicPr>
          <p:cNvPr id="20" name="Picture 19" descr="100NF 50V Ceramic Capacitor - Electra Store">
            <a:extLst>
              <a:ext uri="{FF2B5EF4-FFF2-40B4-BE49-F238E27FC236}">
                <a16:creationId xmlns:a16="http://schemas.microsoft.com/office/drawing/2014/main" id="{D2CC7343-296E-5042-28DD-11FD0ED0770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718" y="5152666"/>
            <a:ext cx="1576683" cy="1576683"/>
          </a:xfrm>
          <a:prstGeom prst="rect">
            <a:avLst/>
          </a:prstGeom>
          <a:noFill/>
          <a:ln>
            <a:noFill/>
          </a:ln>
        </p:spPr>
      </p:pic>
    </p:spTree>
    <p:extLst>
      <p:ext uri="{BB962C8B-B14F-4D97-AF65-F5344CB8AC3E}">
        <p14:creationId xmlns:p14="http://schemas.microsoft.com/office/powerpoint/2010/main" val="320718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097AB-AC6E-16F0-0FE9-51141B2DFFD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9315906-A51E-E0BF-2EF9-C800A885D378}"/>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65C1B404-2D4F-7886-73FC-25E9B7961F32}"/>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99F92F31-B5A3-58B5-ACB6-39C5D4B8A9C2}"/>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CF899356-6015-2E27-960E-6E9A69E4D5A6}"/>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B5A84290-D24A-5625-D545-8714B1E513FF}"/>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24DC06FA-8E67-9424-283F-7FBB308C6B33}"/>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DF6C1A62-E220-0F34-FDE9-4243BA7903F7}"/>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1CC13A1E-8550-B34A-A783-81D80DFC9AA6}"/>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F5766B72-AB2A-E40B-4243-31578C7B5F96}"/>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B842C589-DD0B-1F68-D3A7-CD5C5E2B2806}"/>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a:t>
            </a:r>
          </a:p>
        </p:txBody>
      </p:sp>
      <p:sp>
        <p:nvSpPr>
          <p:cNvPr id="14" name="AutoShape 14">
            <a:extLst>
              <a:ext uri="{FF2B5EF4-FFF2-40B4-BE49-F238E27FC236}">
                <a16:creationId xmlns:a16="http://schemas.microsoft.com/office/drawing/2014/main" id="{38B3F2E1-88AB-B8C5-9BEB-3212E388E784}"/>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2BCCA33F-3B2B-66C4-F1CF-D54F0BD1506A}"/>
              </a:ext>
            </a:extLst>
          </p:cNvPr>
          <p:cNvSpPr txBox="1"/>
          <p:nvPr/>
        </p:nvSpPr>
        <p:spPr>
          <a:xfrm>
            <a:off x="2626341" y="704268"/>
            <a:ext cx="2160515" cy="474682"/>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3x Terminal Block 2 </a:t>
            </a:r>
            <a:endParaRPr lang="ar-EG"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Pins KF126-5.0-2P</a:t>
            </a:r>
          </a:p>
        </p:txBody>
      </p:sp>
      <p:sp>
        <p:nvSpPr>
          <p:cNvPr id="16" name="TextBox 16">
            <a:extLst>
              <a:ext uri="{FF2B5EF4-FFF2-40B4-BE49-F238E27FC236}">
                <a16:creationId xmlns:a16="http://schemas.microsoft.com/office/drawing/2014/main" id="{D54B0CAE-6D6B-94DA-DB9E-D6E8FE5714A7}"/>
              </a:ext>
            </a:extLst>
          </p:cNvPr>
          <p:cNvSpPr txBox="1"/>
          <p:nvPr/>
        </p:nvSpPr>
        <p:spPr>
          <a:xfrm>
            <a:off x="2736853" y="1254964"/>
            <a:ext cx="1981198" cy="748859"/>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Screw terminal connectors for easily securing wires to a circuit board. Widely used in power supply or industrial applications.</a:t>
            </a:r>
          </a:p>
        </p:txBody>
      </p:sp>
      <p:grpSp>
        <p:nvGrpSpPr>
          <p:cNvPr id="17" name="Group 17">
            <a:extLst>
              <a:ext uri="{FF2B5EF4-FFF2-40B4-BE49-F238E27FC236}">
                <a16:creationId xmlns:a16="http://schemas.microsoft.com/office/drawing/2014/main" id="{119EBB4B-30B8-2B3A-EB3E-2ED7BA4C8304}"/>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8EE8FAD8-A2B1-D8BE-5B92-48FB4A2F8096}"/>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F1643C40-0AD6-CBA4-030C-1A91BC551E96}"/>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3764EEA7-DF94-3C5F-D541-F6301B795778}"/>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1DD41766-E590-CFD7-D0F3-B53F9D4A9E98}"/>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08D85511-5D19-EC7D-0B08-9A9C4F7E968F}"/>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D1770CA6-AA0A-9DFA-C3D1-4D2B1440D546}"/>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5</a:t>
            </a:r>
          </a:p>
        </p:txBody>
      </p:sp>
      <p:sp>
        <p:nvSpPr>
          <p:cNvPr id="26" name="AutoShape 26">
            <a:extLst>
              <a:ext uri="{FF2B5EF4-FFF2-40B4-BE49-F238E27FC236}">
                <a16:creationId xmlns:a16="http://schemas.microsoft.com/office/drawing/2014/main" id="{789C6A55-BB72-3FBB-8407-5E469399ED42}"/>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5D25C829-46D1-4DE8-E876-DD6DBC257082}"/>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E65FC9F8-7EA2-833B-1C34-6215FB1F8B25}"/>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ECFAAD1E-1B78-CFEF-4CCD-A119E2F5F861}"/>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E2C46D1F-7E9C-C9E5-2F4D-EFFAB73A0D77}"/>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3511D1D7-2583-1236-9AF1-A5524E865C34}"/>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AA6C12C1-8974-6F09-7475-F9BAD9BB8C48}"/>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8256EB38-580F-D41C-BD24-30E3EE69C373}"/>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6</a:t>
            </a:r>
          </a:p>
        </p:txBody>
      </p:sp>
      <p:sp>
        <p:nvSpPr>
          <p:cNvPr id="38" name="AutoShape 38">
            <a:extLst>
              <a:ext uri="{FF2B5EF4-FFF2-40B4-BE49-F238E27FC236}">
                <a16:creationId xmlns:a16="http://schemas.microsoft.com/office/drawing/2014/main" id="{B11662C3-8CEA-A046-6298-1A504B85869E}"/>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6CC67248-3184-A2AE-5F36-397743D524BA}"/>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47" name="TextBox 15">
            <a:extLst>
              <a:ext uri="{FF2B5EF4-FFF2-40B4-BE49-F238E27FC236}">
                <a16:creationId xmlns:a16="http://schemas.microsoft.com/office/drawing/2014/main" id="{F09B0D23-628D-B1B5-36D8-3CD58F777FB2}"/>
              </a:ext>
            </a:extLst>
          </p:cNvPr>
          <p:cNvSpPr txBox="1"/>
          <p:nvPr/>
        </p:nvSpPr>
        <p:spPr>
          <a:xfrm>
            <a:off x="2626341" y="2979662"/>
            <a:ext cx="2160515" cy="218137"/>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4x Mini Push Button</a:t>
            </a:r>
          </a:p>
        </p:txBody>
      </p:sp>
      <p:sp>
        <p:nvSpPr>
          <p:cNvPr id="48" name="TextBox 16">
            <a:extLst>
              <a:ext uri="{FF2B5EF4-FFF2-40B4-BE49-F238E27FC236}">
                <a16:creationId xmlns:a16="http://schemas.microsoft.com/office/drawing/2014/main" id="{5300AA92-E5C7-6288-7730-3AD36354519E}"/>
              </a:ext>
            </a:extLst>
          </p:cNvPr>
          <p:cNvSpPr txBox="1"/>
          <p:nvPr/>
        </p:nvSpPr>
        <p:spPr>
          <a:xfrm>
            <a:off x="2736853" y="3271230"/>
            <a:ext cx="1873494" cy="748859"/>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Small tactile switches designed for user input in electronics. Commonly used for reset buttons or user interfaces.</a:t>
            </a:r>
          </a:p>
        </p:txBody>
      </p:sp>
      <p:sp>
        <p:nvSpPr>
          <p:cNvPr id="49" name="TextBox 15">
            <a:extLst>
              <a:ext uri="{FF2B5EF4-FFF2-40B4-BE49-F238E27FC236}">
                <a16:creationId xmlns:a16="http://schemas.microsoft.com/office/drawing/2014/main" id="{DB679453-A0F5-5C7D-A562-2B260D89BF4C}"/>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4x Resistor 10k</a:t>
            </a:r>
          </a:p>
        </p:txBody>
      </p:sp>
      <p:sp>
        <p:nvSpPr>
          <p:cNvPr id="50" name="TextBox 16">
            <a:extLst>
              <a:ext uri="{FF2B5EF4-FFF2-40B4-BE49-F238E27FC236}">
                <a16:creationId xmlns:a16="http://schemas.microsoft.com/office/drawing/2014/main" id="{81469E87-BD47-08A2-770C-E0EC690DE00C}"/>
              </a:ext>
            </a:extLst>
          </p:cNvPr>
          <p:cNvSpPr txBox="1"/>
          <p:nvPr/>
        </p:nvSpPr>
        <p:spPr>
          <a:xfrm>
            <a:off x="2736853" y="5487135"/>
            <a:ext cx="1961737" cy="951222"/>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Fixed-value resistors with a resistance of 10 kilo-ohms. Used for voltage division, current limiting, and pull-up or pull-down applications.</a:t>
            </a:r>
          </a:p>
        </p:txBody>
      </p:sp>
      <p:sp>
        <p:nvSpPr>
          <p:cNvPr id="27" name="TextBox 11">
            <a:extLst>
              <a:ext uri="{FF2B5EF4-FFF2-40B4-BE49-F238E27FC236}">
                <a16:creationId xmlns:a16="http://schemas.microsoft.com/office/drawing/2014/main" id="{FF82203A-7446-339C-5DB1-A0E15A3CF4A3}"/>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1" name="Picture 20" descr="Terminal Block 2-pin (KF126-5.0-2P) | Flux Electronix">
            <a:extLst>
              <a:ext uri="{FF2B5EF4-FFF2-40B4-BE49-F238E27FC236}">
                <a16:creationId xmlns:a16="http://schemas.microsoft.com/office/drawing/2014/main" id="{B35DD273-E9E7-C5CD-8367-6674012E714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957" y="639396"/>
            <a:ext cx="1561148" cy="1561148"/>
          </a:xfrm>
          <a:prstGeom prst="rect">
            <a:avLst/>
          </a:prstGeom>
          <a:noFill/>
          <a:ln>
            <a:noFill/>
          </a:ln>
        </p:spPr>
      </p:pic>
      <p:pic>
        <p:nvPicPr>
          <p:cNvPr id="32" name="Picture 31">
            <a:extLst>
              <a:ext uri="{FF2B5EF4-FFF2-40B4-BE49-F238E27FC236}">
                <a16:creationId xmlns:a16="http://schemas.microsoft.com/office/drawing/2014/main" id="{85807E91-9DA6-5104-B601-147578C6EB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775" y="2839346"/>
            <a:ext cx="1746359" cy="1746359"/>
          </a:xfrm>
          <a:prstGeom prst="rect">
            <a:avLst/>
          </a:prstGeom>
          <a:noFill/>
        </p:spPr>
      </p:pic>
      <p:pic>
        <p:nvPicPr>
          <p:cNvPr id="33" name="Picture 32" descr="1k Ohm Resistor">
            <a:extLst>
              <a:ext uri="{FF2B5EF4-FFF2-40B4-BE49-F238E27FC236}">
                <a16:creationId xmlns:a16="http://schemas.microsoft.com/office/drawing/2014/main" id="{2DBB645A-931B-E356-927F-9CF3F9CB6891}"/>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2818" b="98727" l="19000" r="91000">
                        <a14:foregroundMark x1="78182" y1="25909" x2="57091" y2="24636"/>
                        <a14:foregroundMark x1="57091" y1="24636" x2="39909" y2="35091"/>
                        <a14:foregroundMark x1="39909" y1="35091" x2="29455" y2="49000"/>
                        <a14:foregroundMark x1="29455" y1="49000" x2="18727" y2="85091"/>
                        <a14:foregroundMark x1="18727" y1="85091" x2="29636" y2="98818"/>
                        <a14:foregroundMark x1="29636" y1="98818" x2="69182" y2="82455"/>
                        <a14:foregroundMark x1="69182" y1="82455" x2="84455" y2="54273"/>
                        <a14:foregroundMark x1="84455" y1="54273" x2="87909" y2="33455"/>
                        <a14:foregroundMark x1="87909" y1="33455" x2="79000" y2="26091"/>
                        <a14:foregroundMark x1="79000" y1="26091" x2="76818" y2="25545"/>
                        <a14:foregroundMark x1="70727" y1="26273" x2="70727" y2="27182"/>
                        <a14:foregroundMark x1="72273" y1="24818" x2="65182" y2="34818"/>
                        <a14:foregroundMark x1="73545" y1="23000" x2="62455" y2="33273"/>
                        <a14:foregroundMark x1="62455" y1="33273" x2="75000" y2="26545"/>
                        <a14:foregroundMark x1="75000" y1="26545" x2="68909" y2="21636"/>
                        <a14:foregroundMark x1="41909" y1="56727" x2="35000" y2="63545"/>
                        <a14:foregroundMark x1="35000" y1="63545" x2="32091" y2="80909"/>
                        <a14:foregroundMark x1="32091" y1="80909" x2="51273" y2="77000"/>
                        <a14:foregroundMark x1="51273" y1="77000" x2="53182" y2="57364"/>
                        <a14:foregroundMark x1="53182" y1="57364" x2="43455" y2="54182"/>
                        <a14:foregroundMark x1="43455" y1="54182" x2="38091" y2="58818"/>
                        <a14:foregroundMark x1="47273" y1="65273" x2="35455" y2="71182"/>
                        <a14:foregroundMark x1="35455" y1="71182" x2="36364" y2="81727"/>
                        <a14:foregroundMark x1="45455" y1="58273" x2="33818" y2="69000"/>
                        <a14:foregroundMark x1="75545" y1="20909" x2="80182" y2="19455"/>
                        <a14:foregroundMark x1="80182" y1="12818" x2="71000" y2="26091"/>
                        <a14:foregroundMark x1="71000" y1="26091" x2="76182" y2="18273"/>
                        <a14:foregroundMark x1="76182" y1="18273" x2="70364" y2="26636"/>
                        <a14:foregroundMark x1="70364" y1="26636" x2="70182" y2="28182"/>
                        <a14:foregroundMark x1="77818" y1="16091" x2="70364" y2="28182"/>
                        <a14:foregroundMark x1="29000" y1="75455" x2="28909" y2="87909"/>
                        <a14:foregroundMark x1="28909" y1="87909" x2="32000" y2="76455"/>
                        <a14:foregroundMark x1="32000" y1="76455" x2="27545" y2="90182"/>
                      </a14:backgroundRemoval>
                    </a14:imgEffect>
                  </a14:imgLayer>
                </a14:imgProps>
              </a:ext>
              <a:ext uri="{28A0092B-C50C-407E-A947-70E740481C1C}">
                <a14:useLocalDpi xmlns:a14="http://schemas.microsoft.com/office/drawing/2010/main" val="0"/>
              </a:ext>
            </a:extLst>
          </a:blip>
          <a:srcRect l="10011" t="4176" r="1"/>
          <a:stretch/>
        </p:blipFill>
        <p:spPr bwMode="auto">
          <a:xfrm>
            <a:off x="660718" y="5065300"/>
            <a:ext cx="1725847" cy="183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307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17BE-F177-B6FF-BE16-855B935A56C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A7E7A0B-1A6C-58FB-AC67-AA532F1018F5}"/>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53F13B6D-97C2-44CD-AF44-0B3302BB37B8}"/>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F3E27706-1BA2-7987-4D90-3461F14716D3}"/>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4BF3196C-0524-FC82-DBD1-0F219D51D20F}"/>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C9D0267C-1B91-04B5-DD97-28518F9EA14A}"/>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502871CA-A19C-2CD5-4698-0D58576DFC99}"/>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CC2C11DC-D779-A8E7-5F82-40588FBD8655}"/>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8FD01227-358A-27A0-B82B-416992E545EA}"/>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CCA36D50-3F41-8222-B91D-9BABF850B0E1}"/>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7CA3E550-5498-68E7-3C48-38645172C046}"/>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7</a:t>
            </a:r>
          </a:p>
        </p:txBody>
      </p:sp>
      <p:sp>
        <p:nvSpPr>
          <p:cNvPr id="14" name="AutoShape 14">
            <a:extLst>
              <a:ext uri="{FF2B5EF4-FFF2-40B4-BE49-F238E27FC236}">
                <a16:creationId xmlns:a16="http://schemas.microsoft.com/office/drawing/2014/main" id="{DF2966AB-8DAB-F182-F3BD-A6787C587FB7}"/>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4596CB18-24FF-8874-7EB0-7CA86FFEE35C}"/>
              </a:ext>
            </a:extLst>
          </p:cNvPr>
          <p:cNvSpPr txBox="1"/>
          <p:nvPr/>
        </p:nvSpPr>
        <p:spPr>
          <a:xfrm>
            <a:off x="2582458" y="703710"/>
            <a:ext cx="2160515" cy="218137"/>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4x Resistor 1k</a:t>
            </a:r>
          </a:p>
        </p:txBody>
      </p:sp>
      <p:sp>
        <p:nvSpPr>
          <p:cNvPr id="16" name="TextBox 16">
            <a:extLst>
              <a:ext uri="{FF2B5EF4-FFF2-40B4-BE49-F238E27FC236}">
                <a16:creationId xmlns:a16="http://schemas.microsoft.com/office/drawing/2014/main" id="{6E1F9A46-7CF9-E90C-53B1-3F92C181F02A}"/>
              </a:ext>
            </a:extLst>
          </p:cNvPr>
          <p:cNvSpPr txBox="1"/>
          <p:nvPr/>
        </p:nvSpPr>
        <p:spPr>
          <a:xfrm>
            <a:off x="2626341" y="1092756"/>
            <a:ext cx="2091931" cy="951222"/>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Fixed-value resistors with a resistance of 1 kilo-ohm. Versatile and widely used in circuits for current regulation and signal conditioning.</a:t>
            </a:r>
          </a:p>
        </p:txBody>
      </p:sp>
      <p:grpSp>
        <p:nvGrpSpPr>
          <p:cNvPr id="17" name="Group 17">
            <a:extLst>
              <a:ext uri="{FF2B5EF4-FFF2-40B4-BE49-F238E27FC236}">
                <a16:creationId xmlns:a16="http://schemas.microsoft.com/office/drawing/2014/main" id="{4B132A17-4CB8-B818-A7DC-1E9CE7A3F595}"/>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37B0AD1E-AAF5-EA0F-2DF7-2AA0C8A10E2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5ED04DE5-4B61-B6A3-897D-7EDB6C5771A2}"/>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C53D142A-7D0A-0222-96A2-050673E04B7A}"/>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78A291BE-784E-64B7-93FA-FACD1D5DEA5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69E7EE01-2ABF-35FD-BB81-9AEC98FD9984}"/>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A0348E75-AA33-8C36-066D-D153345A20AC}"/>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8</a:t>
            </a:r>
          </a:p>
        </p:txBody>
      </p:sp>
      <p:sp>
        <p:nvSpPr>
          <p:cNvPr id="26" name="AutoShape 26">
            <a:extLst>
              <a:ext uri="{FF2B5EF4-FFF2-40B4-BE49-F238E27FC236}">
                <a16:creationId xmlns:a16="http://schemas.microsoft.com/office/drawing/2014/main" id="{A5982F9B-C3EB-7F35-080E-1FD99C656DC3}"/>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CAF2E407-3D46-4C52-8343-F03694C2D376}"/>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0C4AB385-C593-4A71-426F-062441A1CCD2}"/>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0E510CAB-1325-7351-2A2A-A6C67744E28A}"/>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1DB1DB27-2B0E-C86C-E93D-1F2BB62610A2}"/>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C091D6FF-C0CF-6737-8C68-6C9607C8E599}"/>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BFA6F6EA-40D9-E29F-9120-44FA80D35A1E}"/>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D99C19E7-1559-2BA1-956D-20011C4B2A2C}"/>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9</a:t>
            </a:r>
          </a:p>
        </p:txBody>
      </p:sp>
      <p:sp>
        <p:nvSpPr>
          <p:cNvPr id="38" name="AutoShape 38">
            <a:extLst>
              <a:ext uri="{FF2B5EF4-FFF2-40B4-BE49-F238E27FC236}">
                <a16:creationId xmlns:a16="http://schemas.microsoft.com/office/drawing/2014/main" id="{35A23FC1-5D96-42A3-F457-95197E88E34E}"/>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4E6DD3A2-8751-EE90-B868-A9E53A76682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47" name="TextBox 15">
            <a:extLst>
              <a:ext uri="{FF2B5EF4-FFF2-40B4-BE49-F238E27FC236}">
                <a16:creationId xmlns:a16="http://schemas.microsoft.com/office/drawing/2014/main" id="{7F141D6F-AB8B-0B87-91D6-DB44E4662FF8}"/>
              </a:ext>
            </a:extLst>
          </p:cNvPr>
          <p:cNvSpPr txBox="1"/>
          <p:nvPr/>
        </p:nvSpPr>
        <p:spPr>
          <a:xfrm>
            <a:off x="2576968" y="2994471"/>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PIR HC-SR501</a:t>
            </a:r>
          </a:p>
        </p:txBody>
      </p:sp>
      <p:sp>
        <p:nvSpPr>
          <p:cNvPr id="48" name="TextBox 16">
            <a:extLst>
              <a:ext uri="{FF2B5EF4-FFF2-40B4-BE49-F238E27FC236}">
                <a16:creationId xmlns:a16="http://schemas.microsoft.com/office/drawing/2014/main" id="{2B8F9443-7995-2F2E-473D-35BFBAEE1DFF}"/>
              </a:ext>
            </a:extLst>
          </p:cNvPr>
          <p:cNvSpPr txBox="1"/>
          <p:nvPr/>
        </p:nvSpPr>
        <p:spPr>
          <a:xfrm>
            <a:off x="2626341" y="3318107"/>
            <a:ext cx="2091932" cy="941220"/>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Passive Infrared (PIR) motion sensor for detecting movement. Commonly used in security systems, lighting automation, and presence detection.</a:t>
            </a:r>
          </a:p>
        </p:txBody>
      </p:sp>
      <p:sp>
        <p:nvSpPr>
          <p:cNvPr id="49" name="TextBox 15">
            <a:extLst>
              <a:ext uri="{FF2B5EF4-FFF2-40B4-BE49-F238E27FC236}">
                <a16:creationId xmlns:a16="http://schemas.microsoft.com/office/drawing/2014/main" id="{F0A1397D-AEBF-FB0E-A8EA-50FC87BE6BFB}"/>
              </a:ext>
            </a:extLst>
          </p:cNvPr>
          <p:cNvSpPr txBox="1"/>
          <p:nvPr/>
        </p:nvSpPr>
        <p:spPr>
          <a:xfrm>
            <a:off x="2626341" y="5216463"/>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DHT11</a:t>
            </a:r>
          </a:p>
        </p:txBody>
      </p:sp>
      <p:sp>
        <p:nvSpPr>
          <p:cNvPr id="50" name="TextBox 16">
            <a:extLst>
              <a:ext uri="{FF2B5EF4-FFF2-40B4-BE49-F238E27FC236}">
                <a16:creationId xmlns:a16="http://schemas.microsoft.com/office/drawing/2014/main" id="{72DB4DA8-AC48-D423-8798-50F1BF4F250A}"/>
              </a:ext>
            </a:extLst>
          </p:cNvPr>
          <p:cNvSpPr txBox="1"/>
          <p:nvPr/>
        </p:nvSpPr>
        <p:spPr>
          <a:xfrm>
            <a:off x="2651988" y="5698451"/>
            <a:ext cx="2134868" cy="758862"/>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digital sensor for measuring temperature and humidity. Easy to use with microcontrollers like Arduino or Raspberry Pi.</a:t>
            </a:r>
          </a:p>
        </p:txBody>
      </p:sp>
      <p:sp>
        <p:nvSpPr>
          <p:cNvPr id="27" name="TextBox 11">
            <a:extLst>
              <a:ext uri="{FF2B5EF4-FFF2-40B4-BE49-F238E27FC236}">
                <a16:creationId xmlns:a16="http://schemas.microsoft.com/office/drawing/2014/main" id="{B8D83005-C969-2AD0-EA9F-AE1718153EEE}"/>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1" name="Picture 20" descr="1k Ohm Resistor">
            <a:extLst>
              <a:ext uri="{FF2B5EF4-FFF2-40B4-BE49-F238E27FC236}">
                <a16:creationId xmlns:a16="http://schemas.microsoft.com/office/drawing/2014/main" id="{5DA4702D-4140-86E5-3CB8-2BCE90B53E40}"/>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2818" b="98727" l="19000" r="91000">
                        <a14:foregroundMark x1="78182" y1="25909" x2="57091" y2="24636"/>
                        <a14:foregroundMark x1="57091" y1="24636" x2="39909" y2="35091"/>
                        <a14:foregroundMark x1="39909" y1="35091" x2="29455" y2="49000"/>
                        <a14:foregroundMark x1="29455" y1="49000" x2="18727" y2="85091"/>
                        <a14:foregroundMark x1="18727" y1="85091" x2="29636" y2="98818"/>
                        <a14:foregroundMark x1="29636" y1="98818" x2="69182" y2="82455"/>
                        <a14:foregroundMark x1="69182" y1="82455" x2="84455" y2="54273"/>
                        <a14:foregroundMark x1="84455" y1="54273" x2="87909" y2="33455"/>
                        <a14:foregroundMark x1="87909" y1="33455" x2="79000" y2="26091"/>
                        <a14:foregroundMark x1="79000" y1="26091" x2="76818" y2="25545"/>
                        <a14:foregroundMark x1="70727" y1="26273" x2="70727" y2="27182"/>
                        <a14:foregroundMark x1="72273" y1="24818" x2="65182" y2="34818"/>
                        <a14:foregroundMark x1="73545" y1="23000" x2="62455" y2="33273"/>
                        <a14:foregroundMark x1="62455" y1="33273" x2="75000" y2="26545"/>
                        <a14:foregroundMark x1="75000" y1="26545" x2="68909" y2="21636"/>
                        <a14:foregroundMark x1="41909" y1="56727" x2="35000" y2="63545"/>
                        <a14:foregroundMark x1="35000" y1="63545" x2="32091" y2="80909"/>
                        <a14:foregroundMark x1="32091" y1="80909" x2="51273" y2="77000"/>
                        <a14:foregroundMark x1="51273" y1="77000" x2="53182" y2="57364"/>
                        <a14:foregroundMark x1="53182" y1="57364" x2="43455" y2="54182"/>
                        <a14:foregroundMark x1="43455" y1="54182" x2="38091" y2="58818"/>
                        <a14:foregroundMark x1="47273" y1="65273" x2="35455" y2="71182"/>
                        <a14:foregroundMark x1="35455" y1="71182" x2="36364" y2="81727"/>
                        <a14:foregroundMark x1="45455" y1="58273" x2="33818" y2="69000"/>
                        <a14:foregroundMark x1="75545" y1="20909" x2="80182" y2="19455"/>
                        <a14:foregroundMark x1="80182" y1="12818" x2="71000" y2="26091"/>
                        <a14:foregroundMark x1="71000" y1="26091" x2="76182" y2="18273"/>
                        <a14:foregroundMark x1="76182" y1="18273" x2="70364" y2="26636"/>
                        <a14:foregroundMark x1="70364" y1="26636" x2="70182" y2="28182"/>
                        <a14:foregroundMark x1="77818" y1="16091" x2="70364" y2="28182"/>
                        <a14:foregroundMark x1="29000" y1="75455" x2="28909" y2="87909"/>
                        <a14:foregroundMark x1="28909" y1="87909" x2="32000" y2="76455"/>
                        <a14:foregroundMark x1="32000" y1="76455" x2="27545" y2="90182"/>
                      </a14:backgroundRemoval>
                    </a14:imgEffect>
                  </a14:imgLayer>
                </a14:imgProps>
              </a:ext>
              <a:ext uri="{28A0092B-C50C-407E-A947-70E740481C1C}">
                <a14:useLocalDpi xmlns:a14="http://schemas.microsoft.com/office/drawing/2010/main" val="0"/>
              </a:ext>
            </a:extLst>
          </a:blip>
          <a:srcRect l="10011" t="4176" r="1"/>
          <a:stretch/>
        </p:blipFill>
        <p:spPr bwMode="auto">
          <a:xfrm>
            <a:off x="685311" y="556868"/>
            <a:ext cx="1725847" cy="18377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rduino HC-SR501 PIR Motion Sensor Module: Buy Online at Best Price in  Egypt - Souq is now Amazon.eg">
            <a:extLst>
              <a:ext uri="{FF2B5EF4-FFF2-40B4-BE49-F238E27FC236}">
                <a16:creationId xmlns:a16="http://schemas.microsoft.com/office/drawing/2014/main" id="{53554AE0-C6FB-218C-ADBB-CEBECBC8CF6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606" b="89655" l="4762" r="96667"/>
                    </a14:imgEffect>
                  </a14:imgLayer>
                </a14:imgProps>
              </a:ext>
              <a:ext uri="{28A0092B-C50C-407E-A947-70E740481C1C}">
                <a14:useLocalDpi xmlns:a14="http://schemas.microsoft.com/office/drawing/2010/main" val="0"/>
              </a:ext>
            </a:extLst>
          </a:blip>
          <a:srcRect/>
          <a:stretch>
            <a:fillRect/>
          </a:stretch>
        </p:blipFill>
        <p:spPr bwMode="auto">
          <a:xfrm flipH="1">
            <a:off x="664105" y="2902817"/>
            <a:ext cx="1733550" cy="1675765"/>
          </a:xfrm>
          <a:prstGeom prst="rect">
            <a:avLst/>
          </a:prstGeom>
          <a:noFill/>
          <a:ln>
            <a:noFill/>
          </a:ln>
        </p:spPr>
      </p:pic>
      <p:pic>
        <p:nvPicPr>
          <p:cNvPr id="33" name="Picture 32" descr="GENERIC +-5.0%RH. Dht11 Temperature Humidity Sensor Module, Model  Name/Number: RP001-DHT11-003, Output Voltage: 12 at ₹ 120 in Noida">
            <a:extLst>
              <a:ext uri="{FF2B5EF4-FFF2-40B4-BE49-F238E27FC236}">
                <a16:creationId xmlns:a16="http://schemas.microsoft.com/office/drawing/2014/main" id="{82ABE1D4-7D3D-5AD1-B3E4-66DBFCF2EFE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847" y="5103955"/>
            <a:ext cx="1760465" cy="1760465"/>
          </a:xfrm>
          <a:prstGeom prst="rect">
            <a:avLst/>
          </a:prstGeom>
          <a:noFill/>
          <a:ln>
            <a:noFill/>
          </a:ln>
        </p:spPr>
      </p:pic>
    </p:spTree>
    <p:extLst>
      <p:ext uri="{BB962C8B-B14F-4D97-AF65-F5344CB8AC3E}">
        <p14:creationId xmlns:p14="http://schemas.microsoft.com/office/powerpoint/2010/main" val="2624429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9619E-BA0B-30BA-239B-660C5A6EDC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8EF1C9E-20A3-77BF-782B-76B92AA62EE2}"/>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9CF79265-494A-805F-E9DA-3DC037FB26D3}"/>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6AB1C861-CAEC-A6F1-5DEB-F7AA3F015BBB}"/>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CA424FDA-3092-52F1-78F4-EE8DB2DD2A18}"/>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FCA13690-F80F-4118-FAD8-BF636E19735D}"/>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20109D98-FA2B-4BEE-0E49-4D6AA99E8177}"/>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40AB2651-50B8-6EF3-7BA7-E8655BDD7111}"/>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7CEB2190-A68A-050D-9990-632178FD933E}"/>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B6590346-0755-64C5-3936-1E8DCBD250D0}"/>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AD4AA17B-32F2-84B1-1DBD-30E7A4E96077}"/>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10</a:t>
            </a:r>
          </a:p>
        </p:txBody>
      </p:sp>
      <p:sp>
        <p:nvSpPr>
          <p:cNvPr id="14" name="AutoShape 14">
            <a:extLst>
              <a:ext uri="{FF2B5EF4-FFF2-40B4-BE49-F238E27FC236}">
                <a16:creationId xmlns:a16="http://schemas.microsoft.com/office/drawing/2014/main" id="{0AABCCC4-CAD0-C18C-4E52-D9E16DDB51E7}"/>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FD284CE6-EFE0-B67E-C573-03D1451C17DE}"/>
              </a:ext>
            </a:extLst>
          </p:cNvPr>
          <p:cNvSpPr txBox="1"/>
          <p:nvPr/>
        </p:nvSpPr>
        <p:spPr>
          <a:xfrm>
            <a:off x="2626341" y="704268"/>
            <a:ext cx="2160515" cy="218137"/>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Base IC 18 Pins</a:t>
            </a:r>
          </a:p>
        </p:txBody>
      </p:sp>
      <p:sp>
        <p:nvSpPr>
          <p:cNvPr id="16" name="TextBox 16">
            <a:extLst>
              <a:ext uri="{FF2B5EF4-FFF2-40B4-BE49-F238E27FC236}">
                <a16:creationId xmlns:a16="http://schemas.microsoft.com/office/drawing/2014/main" id="{C3C5330A-5BAF-B0EB-AC48-A57B7CCA511D}"/>
              </a:ext>
            </a:extLst>
          </p:cNvPr>
          <p:cNvSpPr txBox="1"/>
          <p:nvPr/>
        </p:nvSpPr>
        <p:spPr>
          <a:xfrm>
            <a:off x="2660651" y="1092756"/>
            <a:ext cx="2057400" cy="748859"/>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socket designed to hold 18-pin integrated circuits, allowing easy replacement or mounting on a circuit board.</a:t>
            </a:r>
          </a:p>
        </p:txBody>
      </p:sp>
      <p:grpSp>
        <p:nvGrpSpPr>
          <p:cNvPr id="17" name="Group 17">
            <a:extLst>
              <a:ext uri="{FF2B5EF4-FFF2-40B4-BE49-F238E27FC236}">
                <a16:creationId xmlns:a16="http://schemas.microsoft.com/office/drawing/2014/main" id="{8AF12345-BD8B-142F-3661-D7B9315D366E}"/>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790A651A-24AA-A51D-A6F4-20013B774212}"/>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149AEF58-7000-372D-3CCA-99BED1B8CF6C}"/>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53EE9DF9-0F40-07AA-A967-4933F0399B68}"/>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A01C9236-7839-928F-1D9A-3BB8ED621A97}"/>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28FA27FF-A360-B923-D279-ABD450A7989C}"/>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F9F3AF05-E53C-C4F4-B187-8EF354C00840}"/>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11</a:t>
            </a:r>
          </a:p>
        </p:txBody>
      </p:sp>
      <p:sp>
        <p:nvSpPr>
          <p:cNvPr id="26" name="AutoShape 26">
            <a:extLst>
              <a:ext uri="{FF2B5EF4-FFF2-40B4-BE49-F238E27FC236}">
                <a16:creationId xmlns:a16="http://schemas.microsoft.com/office/drawing/2014/main" id="{924ABB93-B07D-8C76-6309-7A58C99A8AA5}"/>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880EBB4E-91A5-3668-23A5-62FBAF9AAB18}"/>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F9955151-4E7B-7C55-9D00-25F8486FE885}"/>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B73137EC-DC7A-376B-27F4-909FB237075C}"/>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1AAE9D9E-E87F-4008-63F0-5A3F32D55AF5}"/>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78EBA096-0EF2-8352-3F4C-E67A381AB10E}"/>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A6D0573C-42ED-5D1B-753E-632AD2674471}"/>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AB6526C1-2B20-42B4-A382-C52E1A91D76B}"/>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12</a:t>
            </a:r>
          </a:p>
        </p:txBody>
      </p:sp>
      <p:sp>
        <p:nvSpPr>
          <p:cNvPr id="38" name="AutoShape 38">
            <a:extLst>
              <a:ext uri="{FF2B5EF4-FFF2-40B4-BE49-F238E27FC236}">
                <a16:creationId xmlns:a16="http://schemas.microsoft.com/office/drawing/2014/main" id="{9BD9A381-D0E8-9CD0-F33D-731D272C2B0F}"/>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11B580C5-5D64-4816-19BB-35B80C16C977}"/>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7" name="TextBox 15">
            <a:extLst>
              <a:ext uri="{FF2B5EF4-FFF2-40B4-BE49-F238E27FC236}">
                <a16:creationId xmlns:a16="http://schemas.microsoft.com/office/drawing/2014/main" id="{DA659A6F-B246-64C8-942F-A07384596E35}"/>
              </a:ext>
            </a:extLst>
          </p:cNvPr>
          <p:cNvSpPr txBox="1"/>
          <p:nvPr/>
        </p:nvSpPr>
        <p:spPr>
          <a:xfrm>
            <a:off x="2626341" y="2978168"/>
            <a:ext cx="2091932" cy="474682"/>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3x LED-TH-5mm (2 red, 1 blue, 1 green)</a:t>
            </a:r>
          </a:p>
        </p:txBody>
      </p:sp>
      <p:sp>
        <p:nvSpPr>
          <p:cNvPr id="48" name="TextBox 16">
            <a:extLst>
              <a:ext uri="{FF2B5EF4-FFF2-40B4-BE49-F238E27FC236}">
                <a16:creationId xmlns:a16="http://schemas.microsoft.com/office/drawing/2014/main" id="{1499E48E-C076-857A-64D0-187008EE874F}"/>
              </a:ext>
            </a:extLst>
          </p:cNvPr>
          <p:cNvSpPr txBox="1"/>
          <p:nvPr/>
        </p:nvSpPr>
        <p:spPr>
          <a:xfrm>
            <a:off x="2660650" y="3549650"/>
            <a:ext cx="2075320" cy="748859"/>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Standard 5mm through-hole LEDs in red, blue, and green colors. Useful for indicating statuses or adding visual effects in projects.</a:t>
            </a:r>
          </a:p>
        </p:txBody>
      </p:sp>
      <p:sp>
        <p:nvSpPr>
          <p:cNvPr id="49" name="TextBox 15">
            <a:extLst>
              <a:ext uri="{FF2B5EF4-FFF2-40B4-BE49-F238E27FC236}">
                <a16:creationId xmlns:a16="http://schemas.microsoft.com/office/drawing/2014/main" id="{970D2A19-AA78-B21D-F75C-AD27046D5032}"/>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2x DC Gearbox Motor</a:t>
            </a:r>
          </a:p>
        </p:txBody>
      </p:sp>
      <p:sp>
        <p:nvSpPr>
          <p:cNvPr id="50" name="TextBox 16">
            <a:extLst>
              <a:ext uri="{FF2B5EF4-FFF2-40B4-BE49-F238E27FC236}">
                <a16:creationId xmlns:a16="http://schemas.microsoft.com/office/drawing/2014/main" id="{6B5D6579-73AF-754C-F9B8-EFE98A3EBDD2}"/>
              </a:ext>
            </a:extLst>
          </p:cNvPr>
          <p:cNvSpPr txBox="1"/>
          <p:nvPr/>
        </p:nvSpPr>
        <p:spPr>
          <a:xfrm>
            <a:off x="2660650" y="5568936"/>
            <a:ext cx="2126206" cy="748859"/>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Compact DC motors with built-in gearboxes for increased torque and reduced speed. Ideal for robotic and mechanical applications.</a:t>
            </a:r>
          </a:p>
        </p:txBody>
      </p:sp>
      <p:sp>
        <p:nvSpPr>
          <p:cNvPr id="27" name="TextBox 11">
            <a:extLst>
              <a:ext uri="{FF2B5EF4-FFF2-40B4-BE49-F238E27FC236}">
                <a16:creationId xmlns:a16="http://schemas.microsoft.com/office/drawing/2014/main" id="{56BB634F-6BA4-F21B-538F-B14945C8340E}"/>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8" name="Picture 7" descr="Base IC 18 Pins">
            <a:extLst>
              <a:ext uri="{FF2B5EF4-FFF2-40B4-BE49-F238E27FC236}">
                <a16:creationId xmlns:a16="http://schemas.microsoft.com/office/drawing/2014/main" id="{9C4E29BC-3D3C-CD3C-8102-03217E4308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632" y="704268"/>
            <a:ext cx="1574782" cy="1574782"/>
          </a:xfrm>
          <a:prstGeom prst="rect">
            <a:avLst/>
          </a:prstGeom>
          <a:noFill/>
          <a:ln>
            <a:noFill/>
          </a:ln>
        </p:spPr>
      </p:pic>
      <p:pic>
        <p:nvPicPr>
          <p:cNvPr id="28" name="Picture 27" descr="2 Pin Dip Tricolor Led 5mm (Auto Flashing) – Rgb (Red-Green-Blue) at ₹  19.00 | Tri-color LED, RGB Light Emitting Diode, Red Green Blue LED,  Tri-color Light Emitting Diode, Tri-colour LED -">
            <a:extLst>
              <a:ext uri="{FF2B5EF4-FFF2-40B4-BE49-F238E27FC236}">
                <a16:creationId xmlns:a16="http://schemas.microsoft.com/office/drawing/2014/main" id="{0F702C1C-08DA-2AD6-8AC1-E620DB2A6D8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030" y="2785177"/>
            <a:ext cx="1849437" cy="1849437"/>
          </a:xfrm>
          <a:prstGeom prst="rect">
            <a:avLst/>
          </a:prstGeom>
          <a:noFill/>
          <a:ln>
            <a:noFill/>
          </a:ln>
        </p:spPr>
      </p:pic>
      <p:pic>
        <p:nvPicPr>
          <p:cNvPr id="39" name="Picture 38" descr="‪MELIFE 4 qAT TT Motor DC Gearbox Motor 200RPM مصر | Ubuy‬‏">
            <a:extLst>
              <a:ext uri="{FF2B5EF4-FFF2-40B4-BE49-F238E27FC236}">
                <a16:creationId xmlns:a16="http://schemas.microsoft.com/office/drawing/2014/main" id="{465D3F5D-9F69-6937-064D-8CAAEC9B68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8777" y="5048985"/>
            <a:ext cx="1778104" cy="1778104"/>
          </a:xfrm>
          <a:prstGeom prst="rect">
            <a:avLst/>
          </a:prstGeom>
          <a:noFill/>
          <a:ln>
            <a:noFill/>
          </a:ln>
        </p:spPr>
      </p:pic>
    </p:spTree>
    <p:extLst>
      <p:ext uri="{BB962C8B-B14F-4D97-AF65-F5344CB8AC3E}">
        <p14:creationId xmlns:p14="http://schemas.microsoft.com/office/powerpoint/2010/main" val="1573009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D7818-728B-3BA0-8573-16A402303CF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1B9BD89-768E-2304-5B1F-DA70ACA6B6A5}"/>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6E85A35A-5B64-1EF9-A4D4-E19E78A2D7A0}"/>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ECC773FA-F289-EF46-64AD-A104306D9B4D}"/>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6A564125-0416-F09D-69F1-5458C42C1329}"/>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B49EFEF3-D62B-0456-3DD8-D8A158903482}"/>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837AAD6C-9578-A295-0332-D30858F53F1A}"/>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A65439E2-29D0-E859-F12A-6C37ADFAE57E}"/>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479FA353-E50D-0628-12E9-792E1AE77ED8}"/>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1BA0D107-6505-3471-0833-7B6586800400}"/>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D82F6AAC-8B1E-451A-F56F-A5D1C8922BCB}"/>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13</a:t>
            </a:r>
          </a:p>
        </p:txBody>
      </p:sp>
      <p:sp>
        <p:nvSpPr>
          <p:cNvPr id="14" name="AutoShape 14">
            <a:extLst>
              <a:ext uri="{FF2B5EF4-FFF2-40B4-BE49-F238E27FC236}">
                <a16:creationId xmlns:a16="http://schemas.microsoft.com/office/drawing/2014/main" id="{9256ED41-18FC-73CD-1A8B-5A0BBE7534F5}"/>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A23ED187-6034-4BD9-69C3-9DE7DC8A4D72}"/>
              </a:ext>
            </a:extLst>
          </p:cNvPr>
          <p:cNvSpPr txBox="1"/>
          <p:nvPr/>
        </p:nvSpPr>
        <p:spPr>
          <a:xfrm>
            <a:off x="2626341" y="704268"/>
            <a:ext cx="2160515" cy="474682"/>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3x Pin Headers Female 2.54mm: 40-Pin</a:t>
            </a:r>
          </a:p>
        </p:txBody>
      </p:sp>
      <p:sp>
        <p:nvSpPr>
          <p:cNvPr id="16" name="TextBox 16">
            <a:extLst>
              <a:ext uri="{FF2B5EF4-FFF2-40B4-BE49-F238E27FC236}">
                <a16:creationId xmlns:a16="http://schemas.microsoft.com/office/drawing/2014/main" id="{E9BA3E57-64F7-7EFD-D798-25C81B2591CB}"/>
              </a:ext>
            </a:extLst>
          </p:cNvPr>
          <p:cNvSpPr txBox="1"/>
          <p:nvPr/>
        </p:nvSpPr>
        <p:spPr>
          <a:xfrm>
            <a:off x="2735624" y="1181995"/>
            <a:ext cx="1958361" cy="74885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Female pin header connectors with a 2.54mm pitch. Often used for connecting modules, boards, or components in electronics.</a:t>
            </a:r>
          </a:p>
        </p:txBody>
      </p:sp>
      <p:grpSp>
        <p:nvGrpSpPr>
          <p:cNvPr id="17" name="Group 17">
            <a:extLst>
              <a:ext uri="{FF2B5EF4-FFF2-40B4-BE49-F238E27FC236}">
                <a16:creationId xmlns:a16="http://schemas.microsoft.com/office/drawing/2014/main" id="{5915D5DA-8A46-6617-76CD-342EA403C2BE}"/>
              </a:ext>
            </a:extLst>
          </p:cNvPr>
          <p:cNvGrpSpPr/>
          <p:nvPr/>
        </p:nvGrpSpPr>
        <p:grpSpPr>
          <a:xfrm>
            <a:off x="532800" y="2776288"/>
            <a:ext cx="4262400" cy="2086024"/>
            <a:chOff x="0" y="0"/>
            <a:chExt cx="2066146" cy="973075"/>
          </a:xfrm>
        </p:grpSpPr>
        <p:sp>
          <p:nvSpPr>
            <p:cNvPr id="18" name="Freeform 18">
              <a:extLst>
                <a:ext uri="{FF2B5EF4-FFF2-40B4-BE49-F238E27FC236}">
                  <a16:creationId xmlns:a16="http://schemas.microsoft.com/office/drawing/2014/main" id="{98C79FBA-9452-6861-8451-644F3CCEA7A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0BF23F2C-35EC-B216-966D-98FA4DB7F9C5}"/>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BA761E56-7D88-2BF3-D148-9EC6684F0E34}"/>
              </a:ext>
            </a:extLst>
          </p:cNvPr>
          <p:cNvGrpSpPr/>
          <p:nvPr/>
        </p:nvGrpSpPr>
        <p:grpSpPr>
          <a:xfrm>
            <a:off x="4131346" y="4387850"/>
            <a:ext cx="663854" cy="243007"/>
            <a:chOff x="0" y="0"/>
            <a:chExt cx="627028" cy="229527"/>
          </a:xfrm>
        </p:grpSpPr>
        <p:sp>
          <p:nvSpPr>
            <p:cNvPr id="23" name="Freeform 23">
              <a:extLst>
                <a:ext uri="{FF2B5EF4-FFF2-40B4-BE49-F238E27FC236}">
                  <a16:creationId xmlns:a16="http://schemas.microsoft.com/office/drawing/2014/main" id="{4A8D6375-879F-3A8E-AD0D-0393E5AD45D0}"/>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1FCD93DC-953A-991C-13E8-65D36350F727}"/>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FFE1DF8B-C551-4638-FAB8-C89F25626C07}"/>
              </a:ext>
            </a:extLst>
          </p:cNvPr>
          <p:cNvSpPr txBox="1"/>
          <p:nvPr/>
        </p:nvSpPr>
        <p:spPr>
          <a:xfrm>
            <a:off x="4267253" y="442875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14</a:t>
            </a:r>
          </a:p>
        </p:txBody>
      </p:sp>
      <p:sp>
        <p:nvSpPr>
          <p:cNvPr id="41" name="Slide Number Placeholder 40">
            <a:extLst>
              <a:ext uri="{FF2B5EF4-FFF2-40B4-BE49-F238E27FC236}">
                <a16:creationId xmlns:a16="http://schemas.microsoft.com/office/drawing/2014/main" id="{142DCEFA-FCDB-77D6-61DF-B017C5E45A0E}"/>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47" name="TextBox 15">
            <a:extLst>
              <a:ext uri="{FF2B5EF4-FFF2-40B4-BE49-F238E27FC236}">
                <a16:creationId xmlns:a16="http://schemas.microsoft.com/office/drawing/2014/main" id="{FCA9D659-336F-BC67-24DC-DB731328379D}"/>
              </a:ext>
            </a:extLst>
          </p:cNvPr>
          <p:cNvSpPr txBox="1"/>
          <p:nvPr/>
        </p:nvSpPr>
        <p:spPr>
          <a:xfrm>
            <a:off x="2626340" y="2978168"/>
            <a:ext cx="2193513" cy="461793"/>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2x nRF24L01+ Wireless Module </a:t>
            </a:r>
          </a:p>
        </p:txBody>
      </p:sp>
      <p:sp>
        <p:nvSpPr>
          <p:cNvPr id="48" name="TextBox 16">
            <a:extLst>
              <a:ext uri="{FF2B5EF4-FFF2-40B4-BE49-F238E27FC236}">
                <a16:creationId xmlns:a16="http://schemas.microsoft.com/office/drawing/2014/main" id="{8A10859E-9263-369C-BD13-D0AC14A280AB}"/>
              </a:ext>
            </a:extLst>
          </p:cNvPr>
          <p:cNvSpPr txBox="1"/>
          <p:nvPr/>
        </p:nvSpPr>
        <p:spPr>
          <a:xfrm>
            <a:off x="2689085" y="3378443"/>
            <a:ext cx="2028965" cy="1302857"/>
          </a:xfrm>
          <a:prstGeom prst="rect">
            <a:avLst/>
          </a:prstGeom>
        </p:spPr>
        <p:txBody>
          <a:bodyPr wrap="square" lIns="0" tIns="0" rIns="0" bIns="0" rtlCol="0" anchor="t">
            <a:spAutoFit/>
          </a:bodyPr>
          <a:lstStyle/>
          <a:p>
            <a:endParaRPr lang="en-US" sz="1050" dirty="0"/>
          </a:p>
          <a:p>
            <a:r>
              <a:rPr lang="en-US" sz="1050" dirty="0">
                <a:solidFill>
                  <a:schemeClr val="accent1">
                    <a:lumMod val="75000"/>
                  </a:schemeClr>
                </a:solidFill>
                <a:latin typeface="Poppins"/>
                <a:ea typeface="Poppins"/>
                <a:cs typeface="Poppins"/>
                <a:sym typeface="Poppins"/>
              </a:rPr>
              <a:t>The nRF24L01+ is a low-power 2.4 GHz RF transceiver module, ideal for IoT, wireless sensor networks, remote controls, and embedded systems.</a:t>
            </a:r>
          </a:p>
          <a:p>
            <a:endParaRPr lang="en-US" sz="1050" dirty="0">
              <a:solidFill>
                <a:schemeClr val="tx2">
                  <a:lumMod val="50000"/>
                </a:schemeClr>
              </a:solidFill>
            </a:endParaRPr>
          </a:p>
          <a:p>
            <a:pPr algn="l">
              <a:lnSpc>
                <a:spcPts val="1464"/>
              </a:lnSpc>
            </a:pPr>
            <a:endParaRPr lang="en-US" sz="1045" dirty="0">
              <a:solidFill>
                <a:srgbClr val="5B5792"/>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27" name="TextBox 11">
            <a:extLst>
              <a:ext uri="{FF2B5EF4-FFF2-40B4-BE49-F238E27FC236}">
                <a16:creationId xmlns:a16="http://schemas.microsoft.com/office/drawing/2014/main" id="{0B40FA1B-DB3A-C353-B998-D96B1E875A7E}"/>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1" name="Picture 20">
            <a:extLst>
              <a:ext uri="{FF2B5EF4-FFF2-40B4-BE49-F238E27FC236}">
                <a16:creationId xmlns:a16="http://schemas.microsoft.com/office/drawing/2014/main" id="{A30502BE-D59D-BB1A-3310-74857FB8FD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466" y="704567"/>
            <a:ext cx="1577295" cy="1577295"/>
          </a:xfrm>
          <a:prstGeom prst="rect">
            <a:avLst/>
          </a:prstGeom>
        </p:spPr>
      </p:pic>
      <p:pic>
        <p:nvPicPr>
          <p:cNvPr id="33" name="Picture 32" descr="2.4GHz Wireless Transceiver nRF 24L01 (85 meter)">
            <a:extLst>
              <a:ext uri="{FF2B5EF4-FFF2-40B4-BE49-F238E27FC236}">
                <a16:creationId xmlns:a16="http://schemas.microsoft.com/office/drawing/2014/main" id="{CE8E9E53-CB15-9FEC-66C7-59EAE849E4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852" y="2858960"/>
            <a:ext cx="1528303" cy="1528303"/>
          </a:xfrm>
          <a:prstGeom prst="rect">
            <a:avLst/>
          </a:prstGeom>
          <a:noFill/>
          <a:ln>
            <a:noFill/>
          </a:ln>
        </p:spPr>
      </p:pic>
      <p:sp>
        <p:nvSpPr>
          <p:cNvPr id="8" name="AutoShape 14">
            <a:extLst>
              <a:ext uri="{FF2B5EF4-FFF2-40B4-BE49-F238E27FC236}">
                <a16:creationId xmlns:a16="http://schemas.microsoft.com/office/drawing/2014/main" id="{14B3B8D2-1B69-F925-A9B8-8D919A796DD7}"/>
              </a:ext>
            </a:extLst>
          </p:cNvPr>
          <p:cNvSpPr/>
          <p:nvPr/>
        </p:nvSpPr>
        <p:spPr>
          <a:xfrm flipH="1">
            <a:off x="2466120" y="3151314"/>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Tree>
    <p:extLst>
      <p:ext uri="{BB962C8B-B14F-4D97-AF65-F5344CB8AC3E}">
        <p14:creationId xmlns:p14="http://schemas.microsoft.com/office/powerpoint/2010/main" val="1430412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E833F-2793-8900-693C-A937A5A40A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C998F4-803B-F443-5F63-5510E8AA977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E8C7F25F-EC08-4DB1-AD64-AF8CB78985F3}"/>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1E24C7B0-F845-B273-17C5-00EC7B4ADD7A}"/>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E2200D2E-C089-301F-556A-541CC5AC643D}"/>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TextBox 10">
            <a:extLst>
              <a:ext uri="{FF2B5EF4-FFF2-40B4-BE49-F238E27FC236}">
                <a16:creationId xmlns:a16="http://schemas.microsoft.com/office/drawing/2014/main" id="{25583762-B613-3E97-FB70-D86C07F06B68}"/>
              </a:ext>
            </a:extLst>
          </p:cNvPr>
          <p:cNvSpPr txBox="1"/>
          <p:nvPr/>
        </p:nvSpPr>
        <p:spPr>
          <a:xfrm>
            <a:off x="458575" y="280979"/>
            <a:ext cx="4404150" cy="331566"/>
          </a:xfrm>
          <a:prstGeom prst="rect">
            <a:avLst/>
          </a:prstGeom>
        </p:spPr>
        <p:txBody>
          <a:bodyPr lIns="0" tIns="0" rIns="0" bIns="0" rtlCol="0" anchor="t">
            <a:spAutoFit/>
          </a:bodyPr>
          <a:lstStyle/>
          <a:p>
            <a:pPr algn="ctr">
              <a:lnSpc>
                <a:spcPts val="2940"/>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DC Motor with wireless control</a:t>
            </a:r>
          </a:p>
        </p:txBody>
      </p:sp>
      <p:grpSp>
        <p:nvGrpSpPr>
          <p:cNvPr id="12" name="Group 12">
            <a:extLst>
              <a:ext uri="{FF2B5EF4-FFF2-40B4-BE49-F238E27FC236}">
                <a16:creationId xmlns:a16="http://schemas.microsoft.com/office/drawing/2014/main" id="{A0E8C753-0041-49AB-E2AA-E5CCEA27DE1A}"/>
              </a:ext>
            </a:extLst>
          </p:cNvPr>
          <p:cNvGrpSpPr/>
          <p:nvPr/>
        </p:nvGrpSpPr>
        <p:grpSpPr>
          <a:xfrm>
            <a:off x="4936950" y="3551990"/>
            <a:ext cx="752594" cy="3102088"/>
            <a:chOff x="0" y="0"/>
            <a:chExt cx="382700" cy="1577438"/>
          </a:xfrm>
        </p:grpSpPr>
        <p:sp>
          <p:nvSpPr>
            <p:cNvPr id="13" name="Freeform 13">
              <a:extLst>
                <a:ext uri="{FF2B5EF4-FFF2-40B4-BE49-F238E27FC236}">
                  <a16:creationId xmlns:a16="http://schemas.microsoft.com/office/drawing/2014/main" id="{326D7DED-8C8C-A732-6C80-6B1882C42AC1}"/>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a:extLst>
                <a:ext uri="{FF2B5EF4-FFF2-40B4-BE49-F238E27FC236}">
                  <a16:creationId xmlns:a16="http://schemas.microsoft.com/office/drawing/2014/main" id="{D85FB19E-F656-FF41-BBD8-C7A1D185DCE0}"/>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5" name="Slide Number Placeholder 14">
            <a:extLst>
              <a:ext uri="{FF2B5EF4-FFF2-40B4-BE49-F238E27FC236}">
                <a16:creationId xmlns:a16="http://schemas.microsoft.com/office/drawing/2014/main" id="{96F0A08B-72C3-6D0B-95FC-955B8E56C846}"/>
              </a:ext>
            </a:extLst>
          </p:cNvPr>
          <p:cNvSpPr>
            <a:spLocks noGrp="1"/>
          </p:cNvSpPr>
          <p:nvPr>
            <p:ph type="sldNum" sz="quarter" idx="12"/>
          </p:nvPr>
        </p:nvSpPr>
        <p:spPr/>
        <p:txBody>
          <a:bodyPr/>
          <a:lstStyle/>
          <a:p>
            <a:fld id="{B6F15528-21DE-4FAA-801E-634DDDAF4B2B}" type="slidenum">
              <a:rPr lang="en-US" smtClean="0"/>
              <a:pPr/>
              <a:t>25</a:t>
            </a:fld>
            <a:endParaRPr lang="en-US"/>
          </a:p>
        </p:txBody>
      </p:sp>
      <p:graphicFrame>
        <p:nvGraphicFramePr>
          <p:cNvPr id="21" name="Table 20">
            <a:extLst>
              <a:ext uri="{FF2B5EF4-FFF2-40B4-BE49-F238E27FC236}">
                <a16:creationId xmlns:a16="http://schemas.microsoft.com/office/drawing/2014/main" id="{EE1293C9-27B6-C212-C63A-003AF5E590DA}"/>
              </a:ext>
            </a:extLst>
          </p:cNvPr>
          <p:cNvGraphicFramePr>
            <a:graphicFrameLocks noGrp="1"/>
          </p:cNvGraphicFramePr>
          <p:nvPr>
            <p:extLst>
              <p:ext uri="{D42A27DB-BD31-4B8C-83A1-F6EECF244321}">
                <p14:modId xmlns:p14="http://schemas.microsoft.com/office/powerpoint/2010/main" val="1513127103"/>
              </p:ext>
            </p:extLst>
          </p:nvPr>
        </p:nvGraphicFramePr>
        <p:xfrm>
          <a:off x="307337" y="730250"/>
          <a:ext cx="4425828" cy="5309312"/>
        </p:xfrm>
        <a:graphic>
          <a:graphicData uri="http://schemas.openxmlformats.org/drawingml/2006/table">
            <a:tbl>
              <a:tblPr firstRow="1" bandRow="1">
                <a:tableStyleId>{93296810-A885-4BE3-A3E7-6D5BEEA58F35}</a:tableStyleId>
              </a:tblPr>
              <a:tblGrid>
                <a:gridCol w="1134113">
                  <a:extLst>
                    <a:ext uri="{9D8B030D-6E8A-4147-A177-3AD203B41FA5}">
                      <a16:colId xmlns:a16="http://schemas.microsoft.com/office/drawing/2014/main" val="70830508"/>
                    </a:ext>
                  </a:extLst>
                </a:gridCol>
                <a:gridCol w="1219200">
                  <a:extLst>
                    <a:ext uri="{9D8B030D-6E8A-4147-A177-3AD203B41FA5}">
                      <a16:colId xmlns:a16="http://schemas.microsoft.com/office/drawing/2014/main" val="3885202739"/>
                    </a:ext>
                  </a:extLst>
                </a:gridCol>
                <a:gridCol w="1066800">
                  <a:extLst>
                    <a:ext uri="{9D8B030D-6E8A-4147-A177-3AD203B41FA5}">
                      <a16:colId xmlns:a16="http://schemas.microsoft.com/office/drawing/2014/main" val="2063750498"/>
                    </a:ext>
                  </a:extLst>
                </a:gridCol>
                <a:gridCol w="1005715">
                  <a:extLst>
                    <a:ext uri="{9D8B030D-6E8A-4147-A177-3AD203B41FA5}">
                      <a16:colId xmlns:a16="http://schemas.microsoft.com/office/drawing/2014/main" val="2179326715"/>
                    </a:ext>
                  </a:extLst>
                </a:gridCol>
              </a:tblGrid>
              <a:tr h="300446">
                <a:tc>
                  <a:txBody>
                    <a:bodyPr/>
                    <a:lstStyle/>
                    <a:p>
                      <a:pPr algn="ctr"/>
                      <a:r>
                        <a:rPr lang="en-US" sz="1600" dirty="0"/>
                        <a:t>Reference </a:t>
                      </a:r>
                      <a:endParaRPr lang="en-US" sz="1600" dirty="0">
                        <a:latin typeface="Tahoma" panose="020B0604030504040204" pitchFamily="34" charset="0"/>
                      </a:endParaRPr>
                    </a:p>
                  </a:txBody>
                  <a:tcPr anchor="ctr">
                    <a:solidFill>
                      <a:srgbClr val="FAAF40"/>
                    </a:solidFill>
                  </a:tcPr>
                </a:tc>
                <a:tc>
                  <a:txBody>
                    <a:bodyPr/>
                    <a:lstStyle/>
                    <a:p>
                      <a:pPr algn="ctr"/>
                      <a:r>
                        <a:rPr lang="en-US" sz="1600" dirty="0"/>
                        <a:t>Component </a:t>
                      </a:r>
                      <a:endParaRPr lang="en-US" sz="1600" dirty="0">
                        <a:latin typeface="Tahoma" panose="020B0604030504040204" pitchFamily="34" charset="0"/>
                      </a:endParaRPr>
                    </a:p>
                  </a:txBody>
                  <a:tcPr anchor="ctr">
                    <a:solidFill>
                      <a:srgbClr val="FAAF40"/>
                    </a:solidFill>
                  </a:tcPr>
                </a:tc>
                <a:tc>
                  <a:txBody>
                    <a:bodyPr/>
                    <a:lstStyle/>
                    <a:p>
                      <a:pPr algn="ctr"/>
                      <a:r>
                        <a:rPr lang="en-US" sz="1600" dirty="0"/>
                        <a:t>Value </a:t>
                      </a:r>
                      <a:endParaRPr lang="en-US" sz="1600" dirty="0">
                        <a:latin typeface="Tahoma" panose="020B0604030504040204" pitchFamily="34" charset="0"/>
                      </a:endParaRPr>
                    </a:p>
                  </a:txBody>
                  <a:tcPr anchor="ctr">
                    <a:solidFill>
                      <a:srgbClr val="FAAF40"/>
                    </a:solidFill>
                  </a:tcPr>
                </a:tc>
                <a:tc>
                  <a:txBody>
                    <a:bodyPr/>
                    <a:lstStyle/>
                    <a:p>
                      <a:pPr algn="ctr"/>
                      <a:r>
                        <a:rPr lang="en-US" sz="1600" dirty="0"/>
                        <a:t>Quantity </a:t>
                      </a:r>
                      <a:endParaRPr lang="en-US" sz="1600" dirty="0">
                        <a:latin typeface="Tahoma" panose="020B0604030504040204" pitchFamily="34" charset="0"/>
                      </a:endParaRPr>
                    </a:p>
                  </a:txBody>
                  <a:tcPr anchor="ctr">
                    <a:solidFill>
                      <a:srgbClr val="FAAF40"/>
                    </a:solidFill>
                  </a:tcPr>
                </a:tc>
                <a:extLst>
                  <a:ext uri="{0D108BD9-81ED-4DB2-BD59-A6C34878D82A}">
                    <a16:rowId xmlns:a16="http://schemas.microsoft.com/office/drawing/2014/main" val="3632362409"/>
                  </a:ext>
                </a:extLst>
              </a:tr>
              <a:tr h="300446">
                <a:tc>
                  <a:txBody>
                    <a:bodyPr/>
                    <a:lstStyle/>
                    <a:p>
                      <a:pPr marL="0" marR="0" algn="ctr">
                        <a:lnSpc>
                          <a:spcPct val="107000"/>
                        </a:lnSpc>
                        <a:spcAft>
                          <a:spcPts val="800"/>
                        </a:spcAft>
                      </a:pPr>
                      <a:r>
                        <a:rPr lang="en-US" sz="1400" dirty="0">
                          <a:effectLst/>
                        </a:rPr>
                        <a:t>U2, U3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ESP32-DEVKITC</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213324152"/>
                  </a:ext>
                </a:extLst>
              </a:tr>
              <a:tr h="300446">
                <a:tc>
                  <a:txBody>
                    <a:bodyPr/>
                    <a:lstStyle/>
                    <a:p>
                      <a:pPr marL="0" marR="0" algn="ctr">
                        <a:lnSpc>
                          <a:spcPct val="107000"/>
                        </a:lnSpc>
                        <a:spcAft>
                          <a:spcPts val="800"/>
                        </a:spcAft>
                      </a:pPr>
                      <a:r>
                        <a:rPr lang="en-US" sz="1400" dirty="0">
                          <a:effectLst/>
                        </a:rPr>
                        <a:t>U5</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HC-SR501 PIR Sensor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525474470"/>
                  </a:ext>
                </a:extLst>
              </a:tr>
              <a:tr h="300446">
                <a:tc>
                  <a:txBody>
                    <a:bodyPr/>
                    <a:lstStyle/>
                    <a:p>
                      <a:pPr marL="0" marR="0" algn="ctr">
                        <a:lnSpc>
                          <a:spcPct val="107000"/>
                        </a:lnSpc>
                        <a:spcAft>
                          <a:spcPts val="800"/>
                        </a:spcAft>
                      </a:pPr>
                      <a:r>
                        <a:rPr lang="en-US" sz="1400" dirty="0">
                          <a:effectLst/>
                        </a:rPr>
                        <a:t>LED1, LED2, LED3, LED4</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LED (Red)</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4</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491771521"/>
                  </a:ext>
                </a:extLst>
              </a:tr>
              <a:tr h="300446">
                <a:tc>
                  <a:txBody>
                    <a:bodyPr/>
                    <a:lstStyle/>
                    <a:p>
                      <a:pPr marL="0" marR="0" algn="ctr">
                        <a:lnSpc>
                          <a:spcPct val="107000"/>
                        </a:lnSpc>
                        <a:spcAft>
                          <a:spcPts val="800"/>
                        </a:spcAft>
                      </a:pPr>
                      <a:r>
                        <a:rPr lang="en-US" sz="1400" dirty="0">
                          <a:effectLst/>
                        </a:rPr>
                        <a:t>U1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DHT11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619535099"/>
                  </a:ext>
                </a:extLst>
              </a:tr>
              <a:tr h="300446">
                <a:tc>
                  <a:txBody>
                    <a:bodyPr/>
                    <a:lstStyle/>
                    <a:p>
                      <a:pPr marL="0" marR="0" algn="ctr">
                        <a:lnSpc>
                          <a:spcPct val="107000"/>
                        </a:lnSpc>
                        <a:spcAft>
                          <a:spcPts val="800"/>
                        </a:spcAft>
                      </a:pPr>
                      <a:r>
                        <a:rPr lang="en-US" sz="1400" dirty="0">
                          <a:effectLst/>
                        </a:rPr>
                        <a:t>U4</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L293D Motor Driver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538738851"/>
                  </a:ext>
                </a:extLst>
              </a:tr>
              <a:tr h="300446">
                <a:tc>
                  <a:txBody>
                    <a:bodyPr/>
                    <a:lstStyle/>
                    <a:p>
                      <a:pPr marL="0" marR="0" algn="ctr">
                        <a:lnSpc>
                          <a:spcPct val="107000"/>
                        </a:lnSpc>
                        <a:spcAft>
                          <a:spcPts val="800"/>
                        </a:spcAft>
                      </a:pPr>
                      <a:r>
                        <a:rPr lang="en-US" sz="1400" dirty="0">
                          <a:effectLst/>
                        </a:rPr>
                        <a:t>KEY2, KEY3, KEY4, KEY5</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Push Button</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4</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4281537810"/>
                  </a:ext>
                </a:extLst>
              </a:tr>
              <a:tr h="300446">
                <a:tc>
                  <a:txBody>
                    <a:bodyPr/>
                    <a:lstStyle/>
                    <a:p>
                      <a:pPr marL="0" marR="0" algn="ctr">
                        <a:lnSpc>
                          <a:spcPct val="107000"/>
                        </a:lnSpc>
                        <a:spcAft>
                          <a:spcPts val="800"/>
                        </a:spcAft>
                      </a:pPr>
                      <a:r>
                        <a:rPr lang="en-US" sz="1400" dirty="0">
                          <a:effectLst/>
                        </a:rPr>
                        <a:t>R1, R13, R14, R3, R17, R5, R6, R8</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Resistor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Mixed (1kΩ, 10kΩ, etc.)</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8</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887496191"/>
                  </a:ext>
                </a:extLst>
              </a:tr>
              <a:tr h="300446">
                <a:tc>
                  <a:txBody>
                    <a:bodyPr/>
                    <a:lstStyle/>
                    <a:p>
                      <a:pPr marL="0" marR="0" algn="ctr">
                        <a:lnSpc>
                          <a:spcPct val="107000"/>
                        </a:lnSpc>
                        <a:spcAft>
                          <a:spcPts val="800"/>
                        </a:spcAft>
                      </a:pPr>
                      <a:r>
                        <a:rPr lang="en-US" sz="1400" dirty="0">
                          <a:effectLst/>
                        </a:rPr>
                        <a:t>C1, C2, C3, C4, C6, C7</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Capacitor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Mixed (0.1µF, 100µF, etc.)</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6</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941158279"/>
                  </a:ext>
                </a:extLst>
              </a:tr>
              <a:tr h="300446">
                <a:tc>
                  <a:txBody>
                    <a:bodyPr/>
                    <a:lstStyle/>
                    <a:p>
                      <a:pPr marL="0" marR="0" algn="ctr">
                        <a:lnSpc>
                          <a:spcPct val="107000"/>
                        </a:lnSpc>
                        <a:spcAft>
                          <a:spcPts val="800"/>
                        </a:spcAft>
                      </a:pPr>
                      <a:r>
                        <a:rPr lang="en-US" sz="1400" dirty="0">
                          <a:effectLst/>
                        </a:rPr>
                        <a:t>U8</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OLED Display</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2609460870"/>
                  </a:ext>
                </a:extLst>
              </a:tr>
              <a:tr h="300446">
                <a:tc>
                  <a:txBody>
                    <a:bodyPr/>
                    <a:lstStyle/>
                    <a:p>
                      <a:pPr marL="0" marR="0" algn="ctr">
                        <a:lnSpc>
                          <a:spcPct val="107000"/>
                        </a:lnSpc>
                        <a:spcAft>
                          <a:spcPts val="800"/>
                        </a:spcAft>
                      </a:pPr>
                      <a:r>
                        <a:rPr lang="en-US" sz="1400" dirty="0">
                          <a:effectLst/>
                        </a:rPr>
                        <a:t>P2, P3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Motor Power In</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4006437790"/>
                  </a:ext>
                </a:extLst>
              </a:tr>
              <a:tr h="300446">
                <a:tc>
                  <a:txBody>
                    <a:bodyPr/>
                    <a:lstStyle/>
                    <a:p>
                      <a:pPr marL="0" marR="0" algn="ctr">
                        <a:lnSpc>
                          <a:spcPct val="107000"/>
                        </a:lnSpc>
                        <a:spcAft>
                          <a:spcPts val="800"/>
                        </a:spcAft>
                      </a:pPr>
                      <a:r>
                        <a:rPr lang="en-US" sz="1400" dirty="0">
                          <a:effectLst/>
                        </a:rPr>
                        <a:t>U2, U3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ESP32-DEVKITC</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822466727"/>
                  </a:ext>
                </a:extLst>
              </a:tr>
              <a:tr h="300446">
                <a:tc>
                  <a:txBody>
                    <a:bodyPr/>
                    <a:lstStyle/>
                    <a:p>
                      <a:pPr marL="0" marR="0" algn="ctr">
                        <a:lnSpc>
                          <a:spcPct val="107000"/>
                        </a:lnSpc>
                        <a:spcAft>
                          <a:spcPts val="800"/>
                        </a:spcAft>
                      </a:pPr>
                      <a:r>
                        <a:rPr lang="en-US" sz="1400" dirty="0">
                          <a:effectLst/>
                        </a:rPr>
                        <a:t>U5</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HC-SR501 PIR Sensor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21221904"/>
                  </a:ext>
                </a:extLst>
              </a:tr>
            </a:tbl>
          </a:graphicData>
        </a:graphic>
      </p:graphicFrame>
    </p:spTree>
    <p:extLst>
      <p:ext uri="{BB962C8B-B14F-4D97-AF65-F5344CB8AC3E}">
        <p14:creationId xmlns:p14="http://schemas.microsoft.com/office/powerpoint/2010/main" val="2506277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89BC-771C-3497-BB4F-1260631CF0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141A2A-6B48-9CC1-1B7C-FF535E7BB96D}"/>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7D4D78B0-B488-31C5-AE9A-2013BF8D6A10}"/>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30609200-E87C-CB2A-31C5-DF72F9553089}"/>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984F8482-86AA-0B72-2CE0-4E19D4A3828A}"/>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9" name="TextBox 9">
            <a:extLst>
              <a:ext uri="{FF2B5EF4-FFF2-40B4-BE49-F238E27FC236}">
                <a16:creationId xmlns:a16="http://schemas.microsoft.com/office/drawing/2014/main" id="{A56656CC-597D-1DFC-8979-B1BED11BE96F}"/>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 Schematic</a:t>
            </a:r>
          </a:p>
        </p:txBody>
      </p:sp>
      <p:sp>
        <p:nvSpPr>
          <p:cNvPr id="10" name="TextBox 10">
            <a:extLst>
              <a:ext uri="{FF2B5EF4-FFF2-40B4-BE49-F238E27FC236}">
                <a16:creationId xmlns:a16="http://schemas.microsoft.com/office/drawing/2014/main" id="{71ECED38-A8EC-54EA-76D8-17523663EBD3}"/>
              </a:ext>
            </a:extLst>
          </p:cNvPr>
          <p:cNvSpPr txBox="1"/>
          <p:nvPr/>
        </p:nvSpPr>
        <p:spPr>
          <a:xfrm>
            <a:off x="458575" y="502437"/>
            <a:ext cx="4404150" cy="331566"/>
          </a:xfrm>
          <a:prstGeom prst="rect">
            <a:avLst/>
          </a:prstGeom>
        </p:spPr>
        <p:txBody>
          <a:bodyPr lIns="0" tIns="0" rIns="0" bIns="0" rtlCol="0" anchor="t">
            <a:spAutoFit/>
          </a:bodyPr>
          <a:lstStyle/>
          <a:p>
            <a:pPr algn="ctr">
              <a:lnSpc>
                <a:spcPts val="2940"/>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DC Motor with wireless control</a:t>
            </a:r>
          </a:p>
        </p:txBody>
      </p:sp>
      <p:grpSp>
        <p:nvGrpSpPr>
          <p:cNvPr id="12" name="Group 12">
            <a:extLst>
              <a:ext uri="{FF2B5EF4-FFF2-40B4-BE49-F238E27FC236}">
                <a16:creationId xmlns:a16="http://schemas.microsoft.com/office/drawing/2014/main" id="{FA03F446-629C-F6C4-8A68-9A8820EBAA93}"/>
              </a:ext>
            </a:extLst>
          </p:cNvPr>
          <p:cNvGrpSpPr/>
          <p:nvPr/>
        </p:nvGrpSpPr>
        <p:grpSpPr>
          <a:xfrm>
            <a:off x="4936950" y="3551990"/>
            <a:ext cx="752594" cy="3102088"/>
            <a:chOff x="0" y="0"/>
            <a:chExt cx="382700" cy="1577438"/>
          </a:xfrm>
        </p:grpSpPr>
        <p:sp>
          <p:nvSpPr>
            <p:cNvPr id="13" name="Freeform 13">
              <a:extLst>
                <a:ext uri="{FF2B5EF4-FFF2-40B4-BE49-F238E27FC236}">
                  <a16:creationId xmlns:a16="http://schemas.microsoft.com/office/drawing/2014/main" id="{B2C5B02D-9BA8-BB59-518C-6FAC27B894C8}"/>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a:extLst>
                <a:ext uri="{FF2B5EF4-FFF2-40B4-BE49-F238E27FC236}">
                  <a16:creationId xmlns:a16="http://schemas.microsoft.com/office/drawing/2014/main" id="{1E208DF8-F536-B17A-3E80-BF6CDF1FA694}"/>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5" name="Slide Number Placeholder 14">
            <a:extLst>
              <a:ext uri="{FF2B5EF4-FFF2-40B4-BE49-F238E27FC236}">
                <a16:creationId xmlns:a16="http://schemas.microsoft.com/office/drawing/2014/main" id="{DFEE41B4-214D-FDB1-3707-AB5D09D70B85}"/>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7" name="Picture 6">
            <a:extLst>
              <a:ext uri="{FF2B5EF4-FFF2-40B4-BE49-F238E27FC236}">
                <a16:creationId xmlns:a16="http://schemas.microsoft.com/office/drawing/2014/main" id="{78F3191A-3F07-1B11-4B34-EF5A35993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0" y="917295"/>
            <a:ext cx="4038600" cy="5454650"/>
          </a:xfrm>
          <a:prstGeom prst="rect">
            <a:avLst/>
          </a:prstGeom>
        </p:spPr>
      </p:pic>
    </p:spTree>
    <p:extLst>
      <p:ext uri="{BB962C8B-B14F-4D97-AF65-F5344CB8AC3E}">
        <p14:creationId xmlns:p14="http://schemas.microsoft.com/office/powerpoint/2010/main" val="1732200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0494E-9511-4122-B5A3-2D7AA51B44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54F3B2-77F8-543E-2FAB-6AFD392AFECA}"/>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D36DAC53-7B57-63A1-3362-0951FDA7E630}"/>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FE1A63DA-598A-153C-58C0-6F1F120F69D0}"/>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12AF60C9-139F-06AF-5BAE-CAB473D4D961}"/>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9" name="TextBox 9">
            <a:extLst>
              <a:ext uri="{FF2B5EF4-FFF2-40B4-BE49-F238E27FC236}">
                <a16:creationId xmlns:a16="http://schemas.microsoft.com/office/drawing/2014/main" id="{E77C0236-EADB-A7AE-36F4-DF88F549A6D0}"/>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 Schematic</a:t>
            </a:r>
          </a:p>
        </p:txBody>
      </p:sp>
      <p:sp>
        <p:nvSpPr>
          <p:cNvPr id="10" name="TextBox 10">
            <a:extLst>
              <a:ext uri="{FF2B5EF4-FFF2-40B4-BE49-F238E27FC236}">
                <a16:creationId xmlns:a16="http://schemas.microsoft.com/office/drawing/2014/main" id="{31C980B8-1B6F-5060-7E34-334AF49BDCD7}"/>
              </a:ext>
            </a:extLst>
          </p:cNvPr>
          <p:cNvSpPr txBox="1"/>
          <p:nvPr/>
        </p:nvSpPr>
        <p:spPr>
          <a:xfrm>
            <a:off x="458575" y="502437"/>
            <a:ext cx="4404150" cy="331566"/>
          </a:xfrm>
          <a:prstGeom prst="rect">
            <a:avLst/>
          </a:prstGeom>
        </p:spPr>
        <p:txBody>
          <a:bodyPr lIns="0" tIns="0" rIns="0" bIns="0" rtlCol="0" anchor="t">
            <a:spAutoFit/>
          </a:bodyPr>
          <a:lstStyle/>
          <a:p>
            <a:pPr algn="ctr">
              <a:lnSpc>
                <a:spcPts val="2940"/>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DC Motor with wireless control</a:t>
            </a:r>
          </a:p>
        </p:txBody>
      </p:sp>
      <p:grpSp>
        <p:nvGrpSpPr>
          <p:cNvPr id="12" name="Group 12">
            <a:extLst>
              <a:ext uri="{FF2B5EF4-FFF2-40B4-BE49-F238E27FC236}">
                <a16:creationId xmlns:a16="http://schemas.microsoft.com/office/drawing/2014/main" id="{4BE9B36C-F8BE-C429-BCE8-90A73DD33AE9}"/>
              </a:ext>
            </a:extLst>
          </p:cNvPr>
          <p:cNvGrpSpPr/>
          <p:nvPr/>
        </p:nvGrpSpPr>
        <p:grpSpPr>
          <a:xfrm>
            <a:off x="4936950" y="3551990"/>
            <a:ext cx="752594" cy="3102088"/>
            <a:chOff x="0" y="0"/>
            <a:chExt cx="382700" cy="1577438"/>
          </a:xfrm>
        </p:grpSpPr>
        <p:sp>
          <p:nvSpPr>
            <p:cNvPr id="13" name="Freeform 13">
              <a:extLst>
                <a:ext uri="{FF2B5EF4-FFF2-40B4-BE49-F238E27FC236}">
                  <a16:creationId xmlns:a16="http://schemas.microsoft.com/office/drawing/2014/main" id="{991531E1-ABD5-B8AA-29C4-96C3A2CD2B31}"/>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a:extLst>
                <a:ext uri="{FF2B5EF4-FFF2-40B4-BE49-F238E27FC236}">
                  <a16:creationId xmlns:a16="http://schemas.microsoft.com/office/drawing/2014/main" id="{E7AB46B5-4BAE-00D6-DF07-E8D2AC5316A3}"/>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5" name="Slide Number Placeholder 14">
            <a:extLst>
              <a:ext uri="{FF2B5EF4-FFF2-40B4-BE49-F238E27FC236}">
                <a16:creationId xmlns:a16="http://schemas.microsoft.com/office/drawing/2014/main" id="{910EE4BF-298F-E162-B1AE-2CDAC449A250}"/>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7" name="Picture 6">
            <a:extLst>
              <a:ext uri="{FF2B5EF4-FFF2-40B4-BE49-F238E27FC236}">
                <a16:creationId xmlns:a16="http://schemas.microsoft.com/office/drawing/2014/main" id="{4E950893-6A65-B571-17F1-32DF195C0B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2390" y="987089"/>
            <a:ext cx="4488060" cy="5816087"/>
          </a:xfrm>
          <a:prstGeom prst="rect">
            <a:avLst/>
          </a:prstGeom>
        </p:spPr>
      </p:pic>
    </p:spTree>
    <p:extLst>
      <p:ext uri="{BB962C8B-B14F-4D97-AF65-F5344CB8AC3E}">
        <p14:creationId xmlns:p14="http://schemas.microsoft.com/office/powerpoint/2010/main" val="2319031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p:cNvGrpSpPr/>
          <p:nvPr/>
        </p:nvGrpSpPr>
        <p:grpSpPr>
          <a:xfrm>
            <a:off x="0" y="3925916"/>
            <a:ext cx="3335256" cy="3214696"/>
            <a:chOff x="0" y="0"/>
            <a:chExt cx="1473112" cy="1515081"/>
          </a:xfrm>
        </p:grpSpPr>
        <p:sp>
          <p:nvSpPr>
            <p:cNvPr id="4" name="Freeform 4"/>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p:cNvSpPr txBox="1"/>
          <p:nvPr/>
        </p:nvSpPr>
        <p:spPr>
          <a:xfrm>
            <a:off x="2432050" y="1252964"/>
            <a:ext cx="2889250" cy="1115690"/>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1</a:t>
            </a:r>
          </a:p>
          <a:p>
            <a:pPr>
              <a:lnSpc>
                <a:spcPts val="2940"/>
              </a:lnSpc>
              <a:spcBef>
                <a:spcPct val="0"/>
              </a:spcBef>
            </a:pPr>
            <a:r>
              <a:rPr lang="en-US" sz="1400" b="1" dirty="0">
                <a:solidFill>
                  <a:srgbClr val="002060"/>
                </a:solidFill>
                <a:latin typeface="Tahoma" panose="020B0604030504040204" pitchFamily="34" charset="0"/>
              </a:rPr>
              <a:t>Connect the ESP32 Development Board</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p:cNvSpPr txBox="1"/>
          <p:nvPr/>
        </p:nvSpPr>
        <p:spPr>
          <a:xfrm>
            <a:off x="2403339" y="2353312"/>
            <a:ext cx="2612806" cy="1277273"/>
          </a:xfrm>
          <a:prstGeom prst="rect">
            <a:avLst/>
          </a:prstGeom>
        </p:spPr>
        <p:txBody>
          <a:bodyPr wrap="square" lIns="0" tIns="0" rIns="0" bIns="0" rtlCol="0" anchor="t">
            <a:spAutoFit/>
          </a:bodyPr>
          <a:lstStyle/>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1. Connect the ESP32-DEVKITC board to your         computer using a USB cable.</a:t>
            </a:r>
          </a:p>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2. Open Arduino IDE on your computer to write the code.</a:t>
            </a:r>
          </a:p>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3. Make sure the ESP32 board drivers are installed on Arduino IDE.    </a:t>
            </a:r>
          </a:p>
        </p:txBody>
      </p:sp>
      <p:grpSp>
        <p:nvGrpSpPr>
          <p:cNvPr id="14" name="Group 14"/>
          <p:cNvGrpSpPr/>
          <p:nvPr/>
        </p:nvGrpSpPr>
        <p:grpSpPr>
          <a:xfrm>
            <a:off x="156887" y="3996698"/>
            <a:ext cx="3183637" cy="2706613"/>
            <a:chOff x="-301300" y="-695105"/>
            <a:chExt cx="4244848" cy="3608816"/>
          </a:xfrm>
        </p:grpSpPr>
        <p:sp>
          <p:nvSpPr>
            <p:cNvPr id="15" name="TextBox 15"/>
            <p:cNvSpPr txBox="1"/>
            <p:nvPr/>
          </p:nvSpPr>
          <p:spPr>
            <a:xfrm>
              <a:off x="-301300" y="-695105"/>
              <a:ext cx="3643150" cy="933589"/>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2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Connect the Sensors</a:t>
              </a:r>
            </a:p>
          </p:txBody>
        </p:sp>
        <p:sp>
          <p:nvSpPr>
            <p:cNvPr id="16" name="TextBox 16"/>
            <p:cNvSpPr txBox="1"/>
            <p:nvPr/>
          </p:nvSpPr>
          <p:spPr>
            <a:xfrm>
              <a:off x="-291554" y="493305"/>
              <a:ext cx="4235101" cy="2420405"/>
            </a:xfrm>
            <a:prstGeom prst="rect">
              <a:avLst/>
            </a:prstGeom>
          </p:spPr>
          <p:txBody>
            <a:bodyPr wrap="square" lIns="0" tIns="0" rIns="0" bIns="0" rtlCol="0" anchor="t">
              <a:spAutoFit/>
            </a:bodyPr>
            <a:lstStyle/>
            <a:p>
              <a:pPr algn="just">
                <a:lnSpc>
                  <a:spcPct val="150000"/>
                </a:lnSpc>
                <a:spcBef>
                  <a:spcPct val="0"/>
                </a:spcBef>
              </a:pP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PIR Sensor (U5):</a:t>
              </a:r>
            </a:p>
            <a:p>
              <a:pPr marL="228600" indent="-228600" algn="just">
                <a:lnSpc>
                  <a:spcPct val="150000"/>
                </a:lnSpc>
                <a:spcBef>
                  <a:spcPct val="0"/>
                </a:spcBef>
                <a:buFont typeface="+mj-lt"/>
                <a:buAutoNum type="arabicPeriod"/>
              </a:pP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Connect </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VCC</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to 5V.</a:t>
              </a:r>
            </a:p>
            <a:p>
              <a:pPr marL="228600" indent="-228600" algn="just">
                <a:lnSpc>
                  <a:spcPct val="150000"/>
                </a:lnSpc>
                <a:spcBef>
                  <a:spcPct val="0"/>
                </a:spcBef>
                <a:buFont typeface="+mj-lt"/>
                <a:buAutoNum type="arabicPeriod"/>
              </a:pP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Connect </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GND</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to GND.</a:t>
              </a:r>
            </a:p>
            <a:p>
              <a:pPr marL="228600" indent="-228600" algn="just">
                <a:lnSpc>
                  <a:spcPct val="150000"/>
                </a:lnSpc>
                <a:spcBef>
                  <a:spcPct val="0"/>
                </a:spcBef>
                <a:buFont typeface="+mj-lt"/>
                <a:buAutoNum type="arabicPeriod"/>
              </a:pP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Connect </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OUT</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to D1.</a:t>
              </a:r>
            </a:p>
            <a:p>
              <a:pPr algn="just">
                <a:lnSpc>
                  <a:spcPct val="150000"/>
                </a:lnSpc>
                <a:spcBef>
                  <a:spcPct val="0"/>
                </a:spcBef>
              </a:pP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DHT11 Sensor (U1):</a:t>
              </a:r>
            </a:p>
            <a:p>
              <a:pPr marL="228600" indent="-228600" algn="just">
                <a:lnSpc>
                  <a:spcPct val="150000"/>
                </a:lnSpc>
                <a:spcBef>
                  <a:spcPct val="0"/>
                </a:spcBef>
                <a:buFont typeface="+mj-lt"/>
                <a:buAutoNum type="arabicPeriod"/>
              </a:pP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Connect </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DATA</a:t>
              </a:r>
              <a:r>
                <a:rPr lang="ar-EG" sz="10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to D32.</a:t>
              </a:r>
            </a:p>
            <a:p>
              <a:pPr marL="228600" indent="-228600" algn="just">
                <a:lnSpc>
                  <a:spcPct val="150000"/>
                </a:lnSpc>
                <a:spcBef>
                  <a:spcPct val="0"/>
                </a:spcBef>
                <a:buFont typeface="+mj-lt"/>
                <a:buAutoNum type="arabicPeriod"/>
              </a:pP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Connect </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VCC</a:t>
              </a:r>
              <a:r>
                <a:rPr lang="ar-EG" sz="10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to 3.3V.</a:t>
              </a:r>
            </a:p>
            <a:p>
              <a:pPr marL="228600" indent="-228600" algn="just">
                <a:lnSpc>
                  <a:spcPct val="150000"/>
                </a:lnSpc>
                <a:spcBef>
                  <a:spcPct val="0"/>
                </a:spcBef>
                <a:buFont typeface="+mj-lt"/>
                <a:buAutoNum type="arabicPeriod"/>
              </a:pP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Connect </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GND</a:t>
              </a:r>
              <a:r>
                <a:rPr lang="ar-EG"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
              </a:r>
              <a:r>
                <a:rPr lang="en-US" sz="10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to GND.</a:t>
              </a:r>
            </a:p>
          </p:txBody>
        </p:sp>
      </p:grpSp>
      <p:sp>
        <p:nvSpPr>
          <p:cNvPr id="18" name="Slide Number Placeholder 17">
            <a:extLst>
              <a:ext uri="{FF2B5EF4-FFF2-40B4-BE49-F238E27FC236}">
                <a16:creationId xmlns:a16="http://schemas.microsoft.com/office/drawing/2014/main" id="{21FE870C-E37F-306A-002A-37DC4576B4F8}"/>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19" name="TextBox 9">
            <a:extLst>
              <a:ext uri="{FF2B5EF4-FFF2-40B4-BE49-F238E27FC236}">
                <a16:creationId xmlns:a16="http://schemas.microsoft.com/office/drawing/2014/main" id="{9902CBFC-8931-2F6B-AA3A-604219C36B36}"/>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5123" name="Picture 3" descr="Amazon.com: MakerFocus Mini Nano V3.0 ATmega328P Microcontroller Board  w/USB Cable for Ar duino : Electronics">
            <a:extLst>
              <a:ext uri="{FF2B5EF4-FFF2-40B4-BE49-F238E27FC236}">
                <a16:creationId xmlns:a16="http://schemas.microsoft.com/office/drawing/2014/main" id="{A74F8253-164C-91B2-9F89-7C94B64A6B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31" y="1252471"/>
            <a:ext cx="1963736" cy="19637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C8FAD06-4E77-106F-8467-3C6DA24C18B8}"/>
              </a:ext>
            </a:extLst>
          </p:cNvPr>
          <p:cNvPicPr>
            <a:picLocks noChangeAspect="1"/>
          </p:cNvPicPr>
          <p:nvPr/>
        </p:nvPicPr>
        <p:blipFill>
          <a:blip r:embed="rId6"/>
          <a:srcRect r="2229" b="13140"/>
          <a:stretch/>
        </p:blipFill>
        <p:spPr>
          <a:xfrm>
            <a:off x="262731" y="3242019"/>
            <a:ext cx="1963736" cy="324573"/>
          </a:xfrm>
          <a:prstGeom prst="rect">
            <a:avLst/>
          </a:prstGeom>
        </p:spPr>
      </p:pic>
      <p:pic>
        <p:nvPicPr>
          <p:cNvPr id="24" name="Picture 23">
            <a:extLst>
              <a:ext uri="{FF2B5EF4-FFF2-40B4-BE49-F238E27FC236}">
                <a16:creationId xmlns:a16="http://schemas.microsoft.com/office/drawing/2014/main" id="{57DE27B2-4DD7-6045-9422-54F416C21D42}"/>
              </a:ext>
            </a:extLst>
          </p:cNvPr>
          <p:cNvPicPr>
            <a:picLocks noChangeAspect="1"/>
          </p:cNvPicPr>
          <p:nvPr/>
        </p:nvPicPr>
        <p:blipFill>
          <a:blip r:embed="rId7"/>
          <a:stretch>
            <a:fillRect/>
          </a:stretch>
        </p:blipFill>
        <p:spPr>
          <a:xfrm>
            <a:off x="3345789" y="3847221"/>
            <a:ext cx="1900499" cy="2954250"/>
          </a:xfrm>
          <a:prstGeom prst="rect">
            <a:avLst/>
          </a:prstGeom>
        </p:spPr>
      </p:pic>
      <p:pic>
        <p:nvPicPr>
          <p:cNvPr id="26" name="Picture 25" descr="A close up of a circuit board&#10;&#10;Description automatically generated">
            <a:extLst>
              <a:ext uri="{FF2B5EF4-FFF2-40B4-BE49-F238E27FC236}">
                <a16:creationId xmlns:a16="http://schemas.microsoft.com/office/drawing/2014/main" id="{B572A8AB-5804-6E94-BE91-2B48C113B2FF}"/>
              </a:ext>
            </a:extLst>
          </p:cNvPr>
          <p:cNvPicPr>
            <a:picLocks noChangeAspect="1"/>
          </p:cNvPicPr>
          <p:nvPr/>
        </p:nvPicPr>
        <p:blipFill>
          <a:blip r:embed="rId8" cstate="print">
            <a:extLst>
              <a:ext uri="{28A0092B-C50C-407E-A947-70E740481C1C}">
                <a14:useLocalDpi xmlns:a14="http://schemas.microsoft.com/office/drawing/2010/main" val="0"/>
              </a:ext>
            </a:extLst>
          </a:blip>
          <a:srcRect t="15513" b="19967"/>
          <a:stretch/>
        </p:blipFill>
        <p:spPr>
          <a:xfrm>
            <a:off x="3583341" y="5968720"/>
            <a:ext cx="1362238" cy="117189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3D4F-A453-F270-1E34-53270682A0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AD649F-31E6-B9A0-B1CA-6BE9560283B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6B84BAC7-7612-4FA0-31BE-17D6424E4C66}"/>
              </a:ext>
            </a:extLst>
          </p:cNvPr>
          <p:cNvGrpSpPr/>
          <p:nvPr/>
        </p:nvGrpSpPr>
        <p:grpSpPr>
          <a:xfrm>
            <a:off x="-9029" y="3979175"/>
            <a:ext cx="3041650" cy="3129388"/>
            <a:chOff x="0" y="0"/>
            <a:chExt cx="1473112" cy="1515081"/>
          </a:xfrm>
        </p:grpSpPr>
        <p:sp>
          <p:nvSpPr>
            <p:cNvPr id="4" name="Freeform 4">
              <a:extLst>
                <a:ext uri="{FF2B5EF4-FFF2-40B4-BE49-F238E27FC236}">
                  <a16:creationId xmlns:a16="http://schemas.microsoft.com/office/drawing/2014/main" id="{32A35ADD-FADB-EE57-783A-6CF7F36246C1}"/>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0093B088-DB68-6ACF-8E32-EBD08A111F91}"/>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29CDA281-964F-43E8-F3B2-9C03499B5F8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7A1D0547-CC93-1B1E-5E40-575D0F1F4045}"/>
              </a:ext>
            </a:extLst>
          </p:cNvPr>
          <p:cNvSpPr txBox="1"/>
          <p:nvPr/>
        </p:nvSpPr>
        <p:spPr>
          <a:xfrm>
            <a:off x="2432050" y="1106083"/>
            <a:ext cx="2889250" cy="687689"/>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3</a:t>
            </a:r>
          </a:p>
          <a:p>
            <a:pPr>
              <a:lnSpc>
                <a:spcPts val="2940"/>
              </a:lnSpc>
              <a:spcBef>
                <a:spcPct val="0"/>
              </a:spcBef>
            </a:pPr>
            <a:r>
              <a:rPr lang="en-US" sz="1400" b="1" dirty="0">
                <a:solidFill>
                  <a:srgbClr val="002060"/>
                </a:solidFill>
                <a:latin typeface="Tahoma" panose="020B0604030504040204" pitchFamily="34" charset="0"/>
              </a:rPr>
              <a:t>Install Required Libraries</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32AB86F3-60FB-1210-A82D-33DB7E692A5B}"/>
              </a:ext>
            </a:extLst>
          </p:cNvPr>
          <p:cNvSpPr txBox="1"/>
          <p:nvPr/>
        </p:nvSpPr>
        <p:spPr>
          <a:xfrm>
            <a:off x="2359025" y="1973767"/>
            <a:ext cx="2816225" cy="1277273"/>
          </a:xfrm>
          <a:prstGeom prst="rect">
            <a:avLst/>
          </a:prstGeom>
        </p:spPr>
        <p:txBody>
          <a:bodyPr wrap="square" lIns="0" tIns="0" rIns="0" bIns="0" rtlCol="0" anchor="t">
            <a:spAutoFit/>
          </a:bodyPr>
          <a:lstStyle/>
          <a:p>
            <a:pPr marL="114300" algn="just">
              <a:lnSpc>
                <a:spcPts val="1679"/>
              </a:lnSpc>
              <a:spcBef>
                <a:spcPct val="0"/>
              </a:spcBef>
            </a:pPr>
            <a:r>
              <a:rPr lang="en-US" sz="9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Install the following libraries in the Arduino IDE via Library Manager:</a:t>
            </a:r>
          </a:p>
          <a:p>
            <a:pPr marL="114300" algn="just">
              <a:lnSpc>
                <a:spcPts val="1679"/>
              </a:lnSpc>
              <a:spcBef>
                <a:spcPct val="0"/>
              </a:spcBef>
            </a:pPr>
            <a:r>
              <a:rPr lang="en-US" sz="9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RF24 (for nRF24L01 communication)</a:t>
            </a:r>
          </a:p>
          <a:p>
            <a:pPr marL="114300" algn="just">
              <a:lnSpc>
                <a:spcPts val="1679"/>
              </a:lnSpc>
              <a:spcBef>
                <a:spcPct val="0"/>
              </a:spcBef>
            </a:pPr>
            <a:r>
              <a:rPr lang="en-US" sz="9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Adafruit SSD1306 (for the OLED display)</a:t>
            </a:r>
          </a:p>
          <a:p>
            <a:pPr marL="114300" algn="just">
              <a:lnSpc>
                <a:spcPts val="1679"/>
              </a:lnSpc>
              <a:spcBef>
                <a:spcPct val="0"/>
              </a:spcBef>
            </a:pPr>
            <a:r>
              <a:rPr lang="en-US" sz="9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Adafruit GFX (required by the SSD1306     library).</a:t>
            </a:r>
          </a:p>
        </p:txBody>
      </p:sp>
      <p:grpSp>
        <p:nvGrpSpPr>
          <p:cNvPr id="14" name="Group 14">
            <a:extLst>
              <a:ext uri="{FF2B5EF4-FFF2-40B4-BE49-F238E27FC236}">
                <a16:creationId xmlns:a16="http://schemas.microsoft.com/office/drawing/2014/main" id="{213E44D6-53E8-9C84-D15E-5B5F768D8A5D}"/>
              </a:ext>
            </a:extLst>
          </p:cNvPr>
          <p:cNvGrpSpPr/>
          <p:nvPr/>
        </p:nvGrpSpPr>
        <p:grpSpPr>
          <a:xfrm>
            <a:off x="87574" y="4010451"/>
            <a:ext cx="2801675" cy="2458049"/>
            <a:chOff x="-393718" y="-676768"/>
            <a:chExt cx="3735568" cy="3277396"/>
          </a:xfrm>
        </p:grpSpPr>
        <p:sp>
          <p:nvSpPr>
            <p:cNvPr id="15" name="TextBox 15">
              <a:extLst>
                <a:ext uri="{FF2B5EF4-FFF2-40B4-BE49-F238E27FC236}">
                  <a16:creationId xmlns:a16="http://schemas.microsoft.com/office/drawing/2014/main" id="{1FFD8564-2FF9-BD2E-F735-9BB37659D93C}"/>
                </a:ext>
              </a:extLst>
            </p:cNvPr>
            <p:cNvSpPr txBox="1"/>
            <p:nvPr/>
          </p:nvSpPr>
          <p:spPr>
            <a:xfrm>
              <a:off x="-316331" y="-676768"/>
              <a:ext cx="3643151" cy="933588"/>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4</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.Upload the Code</a:t>
              </a:r>
            </a:p>
          </p:txBody>
        </p:sp>
        <p:sp>
          <p:nvSpPr>
            <p:cNvPr id="16" name="TextBox 16">
              <a:extLst>
                <a:ext uri="{FF2B5EF4-FFF2-40B4-BE49-F238E27FC236}">
                  <a16:creationId xmlns:a16="http://schemas.microsoft.com/office/drawing/2014/main" id="{14E0E855-6B1C-FD9B-D169-AA57E3DE1A13}"/>
                </a:ext>
              </a:extLst>
            </p:cNvPr>
            <p:cNvSpPr txBox="1"/>
            <p:nvPr/>
          </p:nvSpPr>
          <p:spPr>
            <a:xfrm>
              <a:off x="-393718" y="814671"/>
              <a:ext cx="3735568" cy="1785957"/>
            </a:xfrm>
            <a:prstGeom prst="rect">
              <a:avLst/>
            </a:prstGeom>
          </p:spPr>
          <p:txBody>
            <a:bodyPr wrap="square" lIns="0" tIns="0" rIns="0" bIns="0" rtlCol="0" anchor="t">
              <a:spAutoFit/>
            </a:bodyPr>
            <a:lstStyle/>
            <a:p>
              <a:pPr marL="171450" indent="-171450" algn="just">
                <a:lnSpc>
                  <a:spcPct val="20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Copy the provided code into the Arduino IDE.</a:t>
              </a:r>
            </a:p>
            <a:p>
              <a:pPr marL="171450" indent="-171450" algn="just">
                <a:lnSpc>
                  <a:spcPct val="20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Connect the Arduino to your computer via USB.</a:t>
              </a:r>
            </a:p>
            <a:p>
              <a:pPr marL="171450" indent="-171450" algn="just">
                <a:lnSpc>
                  <a:spcPct val="20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Select the appropriate Board and Port from the Tools menu.</a:t>
              </a:r>
            </a:p>
            <a:p>
              <a:pPr marL="171450" indent="-171450" algn="just">
                <a:lnSpc>
                  <a:spcPct val="20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Upload the sketch to the Arduino.</a:t>
              </a:r>
            </a:p>
          </p:txBody>
        </p:sp>
      </p:grpSp>
      <p:sp>
        <p:nvSpPr>
          <p:cNvPr id="18" name="Slide Number Placeholder 17">
            <a:extLst>
              <a:ext uri="{FF2B5EF4-FFF2-40B4-BE49-F238E27FC236}">
                <a16:creationId xmlns:a16="http://schemas.microsoft.com/office/drawing/2014/main" id="{7C0DF3F4-5CA6-CD4D-0E26-E758E3EAFA7E}"/>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19" name="TextBox 9">
            <a:extLst>
              <a:ext uri="{FF2B5EF4-FFF2-40B4-BE49-F238E27FC236}">
                <a16:creationId xmlns:a16="http://schemas.microsoft.com/office/drawing/2014/main" id="{4DBDDACB-6F74-B86E-94A3-B11B5267D734}"/>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8" name="Picture 7">
            <a:extLst>
              <a:ext uri="{FF2B5EF4-FFF2-40B4-BE49-F238E27FC236}">
                <a16:creationId xmlns:a16="http://schemas.microsoft.com/office/drawing/2014/main" id="{700541E2-4082-DF41-7BBC-F4A64E8F486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2797" y="1110457"/>
            <a:ext cx="2332708" cy="2173119"/>
          </a:xfrm>
          <a:prstGeom prst="rect">
            <a:avLst/>
          </a:prstGeom>
        </p:spPr>
      </p:pic>
      <p:pic>
        <p:nvPicPr>
          <p:cNvPr id="25" name="Picture 24">
            <a:extLst>
              <a:ext uri="{FF2B5EF4-FFF2-40B4-BE49-F238E27FC236}">
                <a16:creationId xmlns:a16="http://schemas.microsoft.com/office/drawing/2014/main" id="{C327C4BE-463E-4A11-C0B2-3A478E1D558C}"/>
              </a:ext>
            </a:extLst>
          </p:cNvPr>
          <p:cNvPicPr>
            <a:picLocks noChangeAspect="1"/>
          </p:cNvPicPr>
          <p:nvPr/>
        </p:nvPicPr>
        <p:blipFill>
          <a:blip r:embed="rId6"/>
          <a:stretch>
            <a:fillRect/>
          </a:stretch>
        </p:blipFill>
        <p:spPr>
          <a:xfrm>
            <a:off x="3076408" y="5277169"/>
            <a:ext cx="2204280" cy="533400"/>
          </a:xfrm>
          <a:prstGeom prst="rect">
            <a:avLst/>
          </a:prstGeom>
        </p:spPr>
      </p:pic>
    </p:spTree>
    <p:extLst>
      <p:ext uri="{BB962C8B-B14F-4D97-AF65-F5344CB8AC3E}">
        <p14:creationId xmlns:p14="http://schemas.microsoft.com/office/powerpoint/2010/main" val="2643346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DD17F-DAB4-2CA9-67C7-098BFC66F755}"/>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E3B0B281-421D-26C9-898E-D7B8724E1D45}"/>
              </a:ext>
            </a:extLst>
          </p:cNvPr>
          <p:cNvSpPr/>
          <p:nvPr/>
        </p:nvSpPr>
        <p:spPr>
          <a:xfrm>
            <a:off x="4108450" y="6387082"/>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Freeform 2">
            <a:extLst>
              <a:ext uri="{FF2B5EF4-FFF2-40B4-BE49-F238E27FC236}">
                <a16:creationId xmlns:a16="http://schemas.microsoft.com/office/drawing/2014/main" id="{B774EC1F-0ACD-A821-968E-E331AF483BAE}"/>
              </a:ext>
            </a:extLst>
          </p:cNvPr>
          <p:cNvSpPr/>
          <p:nvPr/>
        </p:nvSpPr>
        <p:spPr>
          <a:xfrm>
            <a:off x="-1417795" y="-957210"/>
            <a:ext cx="3196800" cy="3184812"/>
          </a:xfrm>
          <a:custGeom>
            <a:avLst/>
            <a:gdLst/>
            <a:ahLst/>
            <a:cxnLst/>
            <a:rect l="l" t="t" r="r" b="b"/>
            <a:pathLst>
              <a:path w="3196800" h="3184812">
                <a:moveTo>
                  <a:pt x="0" y="0"/>
                </a:moveTo>
                <a:lnTo>
                  <a:pt x="3196800" y="0"/>
                </a:lnTo>
                <a:lnTo>
                  <a:pt x="3196800" y="3184812"/>
                </a:lnTo>
                <a:lnTo>
                  <a:pt x="0" y="3184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85C3316E-7540-FAA6-EF95-8B2BAB8F8D34}"/>
              </a:ext>
            </a:extLst>
          </p:cNvPr>
          <p:cNvGrpSpPr/>
          <p:nvPr/>
        </p:nvGrpSpPr>
        <p:grpSpPr>
          <a:xfrm>
            <a:off x="354488" y="532800"/>
            <a:ext cx="4612322" cy="3002701"/>
            <a:chOff x="0" y="0"/>
            <a:chExt cx="1197621" cy="843680"/>
          </a:xfrm>
        </p:grpSpPr>
        <p:sp>
          <p:nvSpPr>
            <p:cNvPr id="4" name="Freeform 4">
              <a:extLst>
                <a:ext uri="{FF2B5EF4-FFF2-40B4-BE49-F238E27FC236}">
                  <a16:creationId xmlns:a16="http://schemas.microsoft.com/office/drawing/2014/main" id="{6DA5ED58-1117-CD53-1028-DD7AE08A86C8}"/>
                </a:ext>
              </a:extLst>
            </p:cNvPr>
            <p:cNvSpPr/>
            <p:nvPr/>
          </p:nvSpPr>
          <p:spPr>
            <a:xfrm>
              <a:off x="0" y="0"/>
              <a:ext cx="1197621" cy="843680"/>
            </a:xfrm>
            <a:custGeom>
              <a:avLst/>
              <a:gdLst/>
              <a:ahLst/>
              <a:cxnLst/>
              <a:rect l="l" t="t" r="r" b="b"/>
              <a:pathLst>
                <a:path w="1197621" h="843680">
                  <a:moveTo>
                    <a:pt x="0" y="0"/>
                  </a:moveTo>
                  <a:lnTo>
                    <a:pt x="1197621" y="0"/>
                  </a:lnTo>
                  <a:lnTo>
                    <a:pt x="1197621" y="843680"/>
                  </a:lnTo>
                  <a:lnTo>
                    <a:pt x="0" y="843680"/>
                  </a:lnTo>
                  <a:close/>
                </a:path>
              </a:pathLst>
            </a:custGeom>
            <a:solidFill>
              <a:srgbClr val="FEFCFC"/>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9811F882-BB9F-9BFF-7841-34489AF34D02}"/>
                </a:ext>
              </a:extLst>
            </p:cNvPr>
            <p:cNvSpPr txBox="1"/>
            <p:nvPr/>
          </p:nvSpPr>
          <p:spPr>
            <a:xfrm>
              <a:off x="0" y="-38100"/>
              <a:ext cx="1197621" cy="881780"/>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6" name="AutoShape 6">
            <a:extLst>
              <a:ext uri="{FF2B5EF4-FFF2-40B4-BE49-F238E27FC236}">
                <a16:creationId xmlns:a16="http://schemas.microsoft.com/office/drawing/2014/main" id="{D6CA0ECD-8728-6CD2-579D-3DD6485717AA}"/>
              </a:ext>
            </a:extLst>
          </p:cNvPr>
          <p:cNvSpPr/>
          <p:nvPr/>
        </p:nvSpPr>
        <p:spPr>
          <a:xfrm>
            <a:off x="3364290" y="3321050"/>
            <a:ext cx="1167726" cy="0"/>
          </a:xfrm>
          <a:prstGeom prst="line">
            <a:avLst/>
          </a:prstGeom>
          <a:ln w="38100"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62C8C88E-8566-6D95-9A61-6A1E560A717A}"/>
              </a:ext>
            </a:extLst>
          </p:cNvPr>
          <p:cNvSpPr txBox="1"/>
          <p:nvPr/>
        </p:nvSpPr>
        <p:spPr>
          <a:xfrm>
            <a:off x="713084" y="896260"/>
            <a:ext cx="3700166" cy="706091"/>
          </a:xfrm>
          <a:prstGeom prst="rect">
            <a:avLst/>
          </a:prstGeom>
        </p:spPr>
        <p:txBody>
          <a:bodyPr wrap="square" lIns="0" tIns="0" rIns="0" bIns="0" rtlCol="0" anchor="t">
            <a:spAutoFit/>
          </a:bodyPr>
          <a:lstStyle/>
          <a:p>
            <a:pPr>
              <a:lnSpc>
                <a:spcPts val="2940"/>
              </a:lnSpc>
              <a:spcBef>
                <a:spcPct val="0"/>
              </a:spcBef>
            </a:pP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Welcome to our world of future of electronics</a:t>
            </a:r>
          </a:p>
        </p:txBody>
      </p:sp>
      <p:sp>
        <p:nvSpPr>
          <p:cNvPr id="8" name="TextBox 8">
            <a:extLst>
              <a:ext uri="{FF2B5EF4-FFF2-40B4-BE49-F238E27FC236}">
                <a16:creationId xmlns:a16="http://schemas.microsoft.com/office/drawing/2014/main" id="{E59A927B-C734-9A86-9B09-86C38C473FBA}"/>
              </a:ext>
            </a:extLst>
          </p:cNvPr>
          <p:cNvSpPr txBox="1"/>
          <p:nvPr/>
        </p:nvSpPr>
        <p:spPr>
          <a:xfrm>
            <a:off x="713084" y="1607510"/>
            <a:ext cx="3928766" cy="1523494"/>
          </a:xfrm>
          <a:prstGeom prst="rect">
            <a:avLst/>
          </a:prstGeom>
        </p:spPr>
        <p:txBody>
          <a:bodyPr wrap="square" lIns="0" tIns="0" rIns="0" bIns="0" rtlCol="0" anchor="t">
            <a:spAutoFit/>
          </a:bodyPr>
          <a:lstStyle/>
          <a:p>
            <a:endParaRPr lang="en-GB" sz="1100" b="1" dirty="0">
              <a:solidFill>
                <a:srgbClr val="9D99BD"/>
              </a:solidFill>
              <a:latin typeface="Tahoma" panose="020B0604030504040204" pitchFamily="34" charset="0"/>
            </a:endParaRPr>
          </a:p>
          <a:p>
            <a:r>
              <a:rPr lang="en-GB" sz="1100" dirty="0">
                <a:solidFill>
                  <a:srgbClr val="9D99BD"/>
                </a:solidFill>
                <a:latin typeface="Tahoma" panose="020B0604030504040204" pitchFamily="34" charset="0"/>
                <a:cs typeface="Tahoma" panose="020B0604030504040204" pitchFamily="34" charset="0"/>
              </a:rPr>
              <a:t>The educational experiment kit offers a comprehensive set of practical projects to learn modern technologies. The experiments include the LoRa WAN system for long-range communication, ESP32 MQTT for smart irrigation, door lock control using RFID, DC motor control via Wi-Fi, and fan control using a temperature sensor and joystick with speed displayed on an LCD. This kit is an ideal tool for students and enthusiasts to understand smart applications practically and effectively.</a:t>
            </a:r>
          </a:p>
        </p:txBody>
      </p:sp>
      <p:sp>
        <p:nvSpPr>
          <p:cNvPr id="12" name="Freeform 12">
            <a:extLst>
              <a:ext uri="{FF2B5EF4-FFF2-40B4-BE49-F238E27FC236}">
                <a16:creationId xmlns:a16="http://schemas.microsoft.com/office/drawing/2014/main" id="{3DEAB735-069F-8FEC-7C47-791590EEB417}"/>
              </a:ext>
            </a:extLst>
          </p:cNvPr>
          <p:cNvSpPr/>
          <p:nvPr/>
        </p:nvSpPr>
        <p:spPr>
          <a:xfrm>
            <a:off x="-620860" y="7284375"/>
            <a:ext cx="2131200" cy="336614"/>
          </a:xfrm>
          <a:custGeom>
            <a:avLst/>
            <a:gdLst/>
            <a:ahLst/>
            <a:cxnLst/>
            <a:rect l="l" t="t" r="r" b="b"/>
            <a:pathLst>
              <a:path w="2131200" h="336614">
                <a:moveTo>
                  <a:pt x="0" y="0"/>
                </a:moveTo>
                <a:lnTo>
                  <a:pt x="2131200" y="0"/>
                </a:lnTo>
                <a:lnTo>
                  <a:pt x="2131200" y="336614"/>
                </a:lnTo>
                <a:lnTo>
                  <a:pt x="0" y="3366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Tahoma" panose="020B0604030504040204" pitchFamily="34" charset="0"/>
            </a:endParaRPr>
          </a:p>
        </p:txBody>
      </p:sp>
      <p:sp>
        <p:nvSpPr>
          <p:cNvPr id="13" name="Freeform 13">
            <a:extLst>
              <a:ext uri="{FF2B5EF4-FFF2-40B4-BE49-F238E27FC236}">
                <a16:creationId xmlns:a16="http://schemas.microsoft.com/office/drawing/2014/main" id="{E7326EED-5CDA-24D2-E66C-E533F8048184}"/>
              </a:ext>
            </a:extLst>
          </p:cNvPr>
          <p:cNvSpPr/>
          <p:nvPr/>
        </p:nvSpPr>
        <p:spPr>
          <a:xfrm flipV="1">
            <a:off x="4008060" y="-51464"/>
            <a:ext cx="2131200" cy="336614"/>
          </a:xfrm>
          <a:custGeom>
            <a:avLst/>
            <a:gdLst/>
            <a:ahLst/>
            <a:cxnLst/>
            <a:rect l="l" t="t" r="r" b="b"/>
            <a:pathLst>
              <a:path w="2131200" h="336614">
                <a:moveTo>
                  <a:pt x="0" y="336614"/>
                </a:moveTo>
                <a:lnTo>
                  <a:pt x="2131200" y="336614"/>
                </a:lnTo>
                <a:lnTo>
                  <a:pt x="2131200" y="0"/>
                </a:lnTo>
                <a:lnTo>
                  <a:pt x="0" y="0"/>
                </a:lnTo>
                <a:lnTo>
                  <a:pt x="0" y="33661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Tahoma" panose="020B0604030504040204" pitchFamily="34" charset="0"/>
            </a:endParaRPr>
          </a:p>
        </p:txBody>
      </p:sp>
      <p:sp>
        <p:nvSpPr>
          <p:cNvPr id="14" name="Slide Number Placeholder 13">
            <a:extLst>
              <a:ext uri="{FF2B5EF4-FFF2-40B4-BE49-F238E27FC236}">
                <a16:creationId xmlns:a16="http://schemas.microsoft.com/office/drawing/2014/main" id="{5694BBF5-97F6-182C-4FA5-E7EEABF568DD}"/>
              </a:ext>
            </a:extLst>
          </p:cNvPr>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16" name="Picture 15">
            <a:extLst>
              <a:ext uri="{FF2B5EF4-FFF2-40B4-BE49-F238E27FC236}">
                <a16:creationId xmlns:a16="http://schemas.microsoft.com/office/drawing/2014/main" id="{3D6DB3BB-C89F-2119-0586-79D4170C92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488" y="3671101"/>
            <a:ext cx="4612323" cy="3401967"/>
          </a:xfrm>
          <a:prstGeom prst="rect">
            <a:avLst/>
          </a:prstGeom>
        </p:spPr>
      </p:pic>
    </p:spTree>
    <p:extLst>
      <p:ext uri="{BB962C8B-B14F-4D97-AF65-F5344CB8AC3E}">
        <p14:creationId xmlns:p14="http://schemas.microsoft.com/office/powerpoint/2010/main" val="2541687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C257B-C1B6-12F6-A20B-E1F01A455D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EE3D9-EB81-DAB4-4412-3633AF5E31BF}"/>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CDFAD5F5-5629-BBF2-5FDF-57D88BD88A86}"/>
              </a:ext>
            </a:extLst>
          </p:cNvPr>
          <p:cNvGrpSpPr/>
          <p:nvPr/>
        </p:nvGrpSpPr>
        <p:grpSpPr>
          <a:xfrm>
            <a:off x="0" y="4010834"/>
            <a:ext cx="3117850" cy="3129388"/>
            <a:chOff x="0" y="0"/>
            <a:chExt cx="1473112" cy="1515081"/>
          </a:xfrm>
        </p:grpSpPr>
        <p:sp>
          <p:nvSpPr>
            <p:cNvPr id="4" name="Freeform 4">
              <a:extLst>
                <a:ext uri="{FF2B5EF4-FFF2-40B4-BE49-F238E27FC236}">
                  <a16:creationId xmlns:a16="http://schemas.microsoft.com/office/drawing/2014/main" id="{8E972912-0760-0AFC-BA3E-AD6A321A593C}"/>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8DC0FAD1-604A-2F12-0BCF-0615BE4E7DF6}"/>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B8B1B3C3-BA6D-80AB-8726-7417C83D54F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0AA89CFD-30F6-8CAE-66CE-623FFC5ACBEE}"/>
              </a:ext>
            </a:extLst>
          </p:cNvPr>
          <p:cNvSpPr txBox="1"/>
          <p:nvPr/>
        </p:nvSpPr>
        <p:spPr>
          <a:xfrm>
            <a:off x="2285999" y="1056869"/>
            <a:ext cx="2889250" cy="687689"/>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5</a:t>
            </a:r>
          </a:p>
          <a:p>
            <a:pPr>
              <a:lnSpc>
                <a:spcPts val="2940"/>
              </a:lnSpc>
              <a:spcBef>
                <a:spcPct val="0"/>
              </a:spcBef>
            </a:pPr>
            <a:r>
              <a:rPr lang="en-US" sz="1400" b="1" dirty="0">
                <a:solidFill>
                  <a:srgbClr val="002060"/>
                </a:solidFill>
                <a:latin typeface="Tahoma" panose="020B0604030504040204" pitchFamily="34" charset="0"/>
              </a:rPr>
              <a:t>Prepare the Transmitter</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5A7E48BC-8747-FE83-4186-9B9C97998A8A}"/>
              </a:ext>
            </a:extLst>
          </p:cNvPr>
          <p:cNvSpPr txBox="1"/>
          <p:nvPr/>
        </p:nvSpPr>
        <p:spPr>
          <a:xfrm>
            <a:off x="2232025" y="1872274"/>
            <a:ext cx="2746375" cy="1064266"/>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Ensure the transmitter is programmed to send commands ('F', 'B', 'S') to the same nRF24L01 address used in the receiver code.</a:t>
            </a:r>
          </a:p>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Use a second Arduino or microcontroller for the transmitter setup.</a:t>
            </a:r>
          </a:p>
        </p:txBody>
      </p:sp>
      <p:grpSp>
        <p:nvGrpSpPr>
          <p:cNvPr id="14" name="Group 14">
            <a:extLst>
              <a:ext uri="{FF2B5EF4-FFF2-40B4-BE49-F238E27FC236}">
                <a16:creationId xmlns:a16="http://schemas.microsoft.com/office/drawing/2014/main" id="{23B33A8D-E9B1-9943-E67C-31D0C5E16407}"/>
              </a:ext>
            </a:extLst>
          </p:cNvPr>
          <p:cNvGrpSpPr/>
          <p:nvPr/>
        </p:nvGrpSpPr>
        <p:grpSpPr>
          <a:xfrm>
            <a:off x="116544" y="4006172"/>
            <a:ext cx="2782864" cy="3049533"/>
            <a:chOff x="-355091" y="-682473"/>
            <a:chExt cx="3710484" cy="4066042"/>
          </a:xfrm>
        </p:grpSpPr>
        <p:sp>
          <p:nvSpPr>
            <p:cNvPr id="15" name="TextBox 15">
              <a:extLst>
                <a:ext uri="{FF2B5EF4-FFF2-40B4-BE49-F238E27FC236}">
                  <a16:creationId xmlns:a16="http://schemas.microsoft.com/office/drawing/2014/main" id="{387B8116-5B37-F6B9-7A9A-A9098A0036CF}"/>
                </a:ext>
              </a:extLst>
            </p:cNvPr>
            <p:cNvSpPr txBox="1"/>
            <p:nvPr/>
          </p:nvSpPr>
          <p:spPr>
            <a:xfrm>
              <a:off x="-287756" y="-682473"/>
              <a:ext cx="3643149" cy="1220846"/>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6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Power Up and Test the System</a:t>
              </a:r>
            </a:p>
          </p:txBody>
        </p:sp>
        <p:sp>
          <p:nvSpPr>
            <p:cNvPr id="16" name="TextBox 16">
              <a:extLst>
                <a:ext uri="{FF2B5EF4-FFF2-40B4-BE49-F238E27FC236}">
                  <a16:creationId xmlns:a16="http://schemas.microsoft.com/office/drawing/2014/main" id="{A74CFB9B-0DA4-4E97-03FD-6A51B3D739F3}"/>
                </a:ext>
              </a:extLst>
            </p:cNvPr>
            <p:cNvSpPr txBox="1"/>
            <p:nvPr/>
          </p:nvSpPr>
          <p:spPr>
            <a:xfrm>
              <a:off x="-355091" y="482948"/>
              <a:ext cx="3643148" cy="2900621"/>
            </a:xfrm>
            <a:prstGeom prst="rect">
              <a:avLst/>
            </a:prstGeom>
          </p:spPr>
          <p:txBody>
            <a:bodyPr wrap="square" lIns="0" tIns="0" rIns="0" bIns="0" rtlCol="0" anchor="t">
              <a:spAutoFit/>
            </a:bodyPr>
            <a:lstStyle/>
            <a:p>
              <a:pPr marL="171450" indent="-171450" algn="just">
                <a:lnSpc>
                  <a:spcPct val="200000"/>
                </a:lnSpc>
                <a:spcBef>
                  <a:spcPct val="0"/>
                </a:spcBef>
                <a:buFont typeface="Arial" panose="020B0604020202020204" pitchFamily="34" charset="0"/>
                <a:buChar char="•"/>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Power the receiver system (Arduino, nRF24L01, OLED, and motor driver).</a:t>
              </a:r>
            </a:p>
            <a:p>
              <a:pPr algn="just">
                <a:lnSpc>
                  <a:spcPct val="20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Power the transmitter system.</a:t>
              </a:r>
            </a:p>
            <a:p>
              <a:pPr algn="just">
                <a:lnSpc>
                  <a:spcPct val="20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Use the transmitter to send commands:</a:t>
              </a:r>
            </a:p>
            <a:p>
              <a:pPr algn="just">
                <a:lnSpc>
                  <a:spcPct val="20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'F' for forward motion.</a:t>
              </a:r>
            </a:p>
            <a:p>
              <a:pPr algn="just">
                <a:lnSpc>
                  <a:spcPct val="20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'B' for backward motion.</a:t>
              </a:r>
            </a:p>
            <a:p>
              <a:pPr algn="just">
                <a:lnSpc>
                  <a:spcPct val="20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'S' to stop the motors.</a:t>
              </a:r>
            </a:p>
            <a:p>
              <a:pPr algn="just">
                <a:lnSpc>
                  <a:spcPct val="20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Observe the OLED display for feedback on the received    command and the motor's current action.</a:t>
              </a:r>
            </a:p>
          </p:txBody>
        </p:sp>
      </p:grpSp>
      <p:sp>
        <p:nvSpPr>
          <p:cNvPr id="18" name="Slide Number Placeholder 17">
            <a:extLst>
              <a:ext uri="{FF2B5EF4-FFF2-40B4-BE49-F238E27FC236}">
                <a16:creationId xmlns:a16="http://schemas.microsoft.com/office/drawing/2014/main" id="{4E4AB7E3-CE82-B90F-7A04-79BBD42785CC}"/>
              </a:ext>
            </a:extLst>
          </p:cNvPr>
          <p:cNvSpPr>
            <a:spLocks noGrp="1"/>
          </p:cNvSpPr>
          <p:nvPr>
            <p:ph type="sldNum" sz="quarter" idx="12"/>
          </p:nvPr>
        </p:nvSpPr>
        <p:spPr>
          <a:xfrm>
            <a:off x="3185631" y="7165926"/>
            <a:ext cx="2133600" cy="365125"/>
          </a:xfrm>
        </p:spPr>
        <p:txBody>
          <a:bodyPr/>
          <a:lstStyle/>
          <a:p>
            <a:fld id="{B6F15528-21DE-4FAA-801E-634DDDAF4B2B}" type="slidenum">
              <a:rPr lang="en-US" smtClean="0"/>
              <a:pPr/>
              <a:t>30</a:t>
            </a:fld>
            <a:endParaRPr lang="en-US" dirty="0"/>
          </a:p>
        </p:txBody>
      </p:sp>
      <p:sp>
        <p:nvSpPr>
          <p:cNvPr id="19" name="TextBox 9">
            <a:extLst>
              <a:ext uri="{FF2B5EF4-FFF2-40B4-BE49-F238E27FC236}">
                <a16:creationId xmlns:a16="http://schemas.microsoft.com/office/drawing/2014/main" id="{084AA8F0-F866-E750-7747-FAB59DA075A9}"/>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6" name="Picture 5">
            <a:extLst>
              <a:ext uri="{FF2B5EF4-FFF2-40B4-BE49-F238E27FC236}">
                <a16:creationId xmlns:a16="http://schemas.microsoft.com/office/drawing/2014/main" id="{1168B9CB-41E7-A13A-9E1E-485D50ADA4DD}"/>
              </a:ext>
            </a:extLst>
          </p:cNvPr>
          <p:cNvPicPr>
            <a:picLocks noChangeAspect="1"/>
          </p:cNvPicPr>
          <p:nvPr/>
        </p:nvPicPr>
        <p:blipFill>
          <a:blip r:embed="rId5" cstate="print">
            <a:extLst>
              <a:ext uri="{28A0092B-C50C-407E-A947-70E740481C1C}">
                <a14:useLocalDpi xmlns:a14="http://schemas.microsoft.com/office/drawing/2010/main" val="0"/>
              </a:ext>
            </a:extLst>
          </a:blip>
          <a:srcRect l="59651" t="5113" r="2284" b="14251"/>
          <a:stretch/>
        </p:blipFill>
        <p:spPr>
          <a:xfrm>
            <a:off x="367119" y="853114"/>
            <a:ext cx="1591251" cy="22393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F1853D32-FAA7-2646-1666-BD7835FFF2C2}"/>
              </a:ext>
            </a:extLst>
          </p:cNvPr>
          <p:cNvPicPr>
            <a:picLocks noChangeAspect="1"/>
          </p:cNvPicPr>
          <p:nvPr/>
        </p:nvPicPr>
        <p:blipFill>
          <a:blip r:embed="rId6" cstate="print">
            <a:extLst>
              <a:ext uri="{28A0092B-C50C-407E-A947-70E740481C1C}">
                <a14:useLocalDpi xmlns:a14="http://schemas.microsoft.com/office/drawing/2010/main" val="0"/>
              </a:ext>
            </a:extLst>
          </a:blip>
          <a:srcRect l="9470" t="8790" r="33795" b="15434"/>
          <a:stretch/>
        </p:blipFill>
        <p:spPr>
          <a:xfrm>
            <a:off x="3220424" y="4083050"/>
            <a:ext cx="1984332" cy="29809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3616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9AF67-CFAE-F841-FF3C-83AE256A81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389EF9-49E3-9E92-83DC-3514D38A5E32}"/>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a:extLst>
              <a:ext uri="{FF2B5EF4-FFF2-40B4-BE49-F238E27FC236}">
                <a16:creationId xmlns:a16="http://schemas.microsoft.com/office/drawing/2014/main" id="{34EE23D2-709C-D0C6-8152-0E86106C25D1}"/>
              </a:ext>
            </a:extLst>
          </p:cNvPr>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a:extLst>
              <a:ext uri="{FF2B5EF4-FFF2-40B4-BE49-F238E27FC236}">
                <a16:creationId xmlns:a16="http://schemas.microsoft.com/office/drawing/2014/main" id="{218D9941-1C19-A3B8-C8B6-52A18B7EB4E2}"/>
              </a:ext>
            </a:extLst>
          </p:cNvPr>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FB6446D1-E20E-6C7E-4A28-F1E345266B75}"/>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31</a:t>
            </a:fld>
            <a:endParaRPr lang="en-US" dirty="0"/>
          </a:p>
        </p:txBody>
      </p:sp>
      <p:sp>
        <p:nvSpPr>
          <p:cNvPr id="14" name="TextBox 9">
            <a:extLst>
              <a:ext uri="{FF2B5EF4-FFF2-40B4-BE49-F238E27FC236}">
                <a16:creationId xmlns:a16="http://schemas.microsoft.com/office/drawing/2014/main" id="{1972B773-5790-F97A-AB8E-9B87A3EA47DD}"/>
              </a:ext>
            </a:extLst>
          </p:cNvPr>
          <p:cNvSpPr txBox="1"/>
          <p:nvPr/>
        </p:nvSpPr>
        <p:spPr>
          <a:xfrm>
            <a:off x="1974850" y="196850"/>
            <a:ext cx="1828800" cy="450764"/>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Receiver</a:t>
            </a:r>
          </a:p>
        </p:txBody>
      </p:sp>
      <p:pic>
        <p:nvPicPr>
          <p:cNvPr id="4" name="Picture 3">
            <a:extLst>
              <a:ext uri="{FF2B5EF4-FFF2-40B4-BE49-F238E27FC236}">
                <a16:creationId xmlns:a16="http://schemas.microsoft.com/office/drawing/2014/main" id="{93411A9B-B7BE-ABBD-D545-E9D4A78BBAA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62473" y="449134"/>
            <a:ext cx="4796353" cy="6723273"/>
          </a:xfrm>
          <a:prstGeom prst="rect">
            <a:avLst/>
          </a:prstGeom>
        </p:spPr>
      </p:pic>
    </p:spTree>
    <p:extLst>
      <p:ext uri="{BB962C8B-B14F-4D97-AF65-F5344CB8AC3E}">
        <p14:creationId xmlns:p14="http://schemas.microsoft.com/office/powerpoint/2010/main" val="1563025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82C2530E-62FE-DDFE-F1FB-92A603FA395A}"/>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32</a:t>
            </a:fld>
            <a:endParaRPr lang="en-US" dirty="0"/>
          </a:p>
        </p:txBody>
      </p:sp>
      <p:sp>
        <p:nvSpPr>
          <p:cNvPr id="14" name="TextBox 9">
            <a:extLst>
              <a:ext uri="{FF2B5EF4-FFF2-40B4-BE49-F238E27FC236}">
                <a16:creationId xmlns:a16="http://schemas.microsoft.com/office/drawing/2014/main" id="{A63FB518-2350-49BF-22C0-DA4D7B4D73B0}"/>
              </a:ext>
            </a:extLst>
          </p:cNvPr>
          <p:cNvSpPr txBox="1"/>
          <p:nvPr/>
        </p:nvSpPr>
        <p:spPr>
          <a:xfrm>
            <a:off x="1898650" y="196850"/>
            <a:ext cx="1676400" cy="450764"/>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Receiver</a:t>
            </a:r>
          </a:p>
        </p:txBody>
      </p:sp>
      <p:pic>
        <p:nvPicPr>
          <p:cNvPr id="4" name="Picture 3">
            <a:extLst>
              <a:ext uri="{FF2B5EF4-FFF2-40B4-BE49-F238E27FC236}">
                <a16:creationId xmlns:a16="http://schemas.microsoft.com/office/drawing/2014/main" id="{68BD5F6F-0F69-E150-5ED2-FF707E77F75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417707" y="422232"/>
            <a:ext cx="4461241" cy="687044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9F20D-837A-DFE5-1103-C2319E6A8A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65B504-44A8-54C9-6017-46A93F50FA89}"/>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a:extLst>
              <a:ext uri="{FF2B5EF4-FFF2-40B4-BE49-F238E27FC236}">
                <a16:creationId xmlns:a16="http://schemas.microsoft.com/office/drawing/2014/main" id="{3E47B7AD-AF0C-6D79-A956-296CBF390D83}"/>
              </a:ext>
            </a:extLst>
          </p:cNvPr>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a:extLst>
              <a:ext uri="{FF2B5EF4-FFF2-40B4-BE49-F238E27FC236}">
                <a16:creationId xmlns:a16="http://schemas.microsoft.com/office/drawing/2014/main" id="{983C820A-0AC2-5688-6D22-9C1DEB64E911}"/>
              </a:ext>
            </a:extLst>
          </p:cNvPr>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FA84C3CA-FE94-87BD-70B7-86AD1CD94626}"/>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33</a:t>
            </a:fld>
            <a:endParaRPr lang="en-US" dirty="0"/>
          </a:p>
        </p:txBody>
      </p:sp>
      <p:sp>
        <p:nvSpPr>
          <p:cNvPr id="14" name="TextBox 9">
            <a:extLst>
              <a:ext uri="{FF2B5EF4-FFF2-40B4-BE49-F238E27FC236}">
                <a16:creationId xmlns:a16="http://schemas.microsoft.com/office/drawing/2014/main" id="{7FA30DB4-2F8E-B43E-2699-1EBDF148935F}"/>
              </a:ext>
            </a:extLst>
          </p:cNvPr>
          <p:cNvSpPr txBox="1"/>
          <p:nvPr/>
        </p:nvSpPr>
        <p:spPr>
          <a:xfrm>
            <a:off x="1974850" y="196850"/>
            <a:ext cx="1828800" cy="450764"/>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transmits</a:t>
            </a:r>
          </a:p>
        </p:txBody>
      </p:sp>
      <p:pic>
        <p:nvPicPr>
          <p:cNvPr id="4" name="Picture 3">
            <a:extLst>
              <a:ext uri="{FF2B5EF4-FFF2-40B4-BE49-F238E27FC236}">
                <a16:creationId xmlns:a16="http://schemas.microsoft.com/office/drawing/2014/main" id="{858EC5D2-6A50-D371-022B-FA3F279E166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0" y="1299624"/>
            <a:ext cx="5321300" cy="4957251"/>
          </a:xfrm>
          <a:prstGeom prst="rect">
            <a:avLst/>
          </a:prstGeom>
        </p:spPr>
      </p:pic>
    </p:spTree>
    <p:extLst>
      <p:ext uri="{BB962C8B-B14F-4D97-AF65-F5344CB8AC3E}">
        <p14:creationId xmlns:p14="http://schemas.microsoft.com/office/powerpoint/2010/main" val="2210948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F0005-898D-F3F8-9D3E-60F9C42751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DCAA3D1-2BF1-C38C-67C0-203233859D63}"/>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a:extLst>
              <a:ext uri="{FF2B5EF4-FFF2-40B4-BE49-F238E27FC236}">
                <a16:creationId xmlns:a16="http://schemas.microsoft.com/office/drawing/2014/main" id="{123C8BDA-D2AE-1F56-1471-4D95CEA98EAF}"/>
              </a:ext>
            </a:extLst>
          </p:cNvPr>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a:extLst>
              <a:ext uri="{FF2B5EF4-FFF2-40B4-BE49-F238E27FC236}">
                <a16:creationId xmlns:a16="http://schemas.microsoft.com/office/drawing/2014/main" id="{ED22496B-636F-5434-3B38-2DCF13EC4265}"/>
              </a:ext>
            </a:extLst>
          </p:cNvPr>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F63FD669-9499-3C3F-AB82-B3FB2526159D}"/>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34</a:t>
            </a:fld>
            <a:endParaRPr lang="en-US" dirty="0"/>
          </a:p>
        </p:txBody>
      </p:sp>
      <p:sp>
        <p:nvSpPr>
          <p:cNvPr id="14" name="TextBox 9">
            <a:extLst>
              <a:ext uri="{FF2B5EF4-FFF2-40B4-BE49-F238E27FC236}">
                <a16:creationId xmlns:a16="http://schemas.microsoft.com/office/drawing/2014/main" id="{099DB437-F8A4-31A0-E6A7-4829D3DC73A4}"/>
              </a:ext>
            </a:extLst>
          </p:cNvPr>
          <p:cNvSpPr txBox="1"/>
          <p:nvPr/>
        </p:nvSpPr>
        <p:spPr>
          <a:xfrm>
            <a:off x="1974850" y="196850"/>
            <a:ext cx="1828800" cy="450764"/>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transmits</a:t>
            </a:r>
          </a:p>
        </p:txBody>
      </p:sp>
      <p:pic>
        <p:nvPicPr>
          <p:cNvPr id="5" name="Picture 4">
            <a:extLst>
              <a:ext uri="{FF2B5EF4-FFF2-40B4-BE49-F238E27FC236}">
                <a16:creationId xmlns:a16="http://schemas.microsoft.com/office/drawing/2014/main" id="{24572665-4683-465D-256D-5D6B7BEBE6B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0" y="1593960"/>
            <a:ext cx="5321300" cy="4368578"/>
          </a:xfrm>
          <a:prstGeom prst="rect">
            <a:avLst/>
          </a:prstGeom>
        </p:spPr>
      </p:pic>
    </p:spTree>
    <p:extLst>
      <p:ext uri="{BB962C8B-B14F-4D97-AF65-F5344CB8AC3E}">
        <p14:creationId xmlns:p14="http://schemas.microsoft.com/office/powerpoint/2010/main" val="3294655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9" name="Freeform 9"/>
          <p:cNvSpPr/>
          <p:nvPr/>
        </p:nvSpPr>
        <p:spPr>
          <a:xfrm>
            <a:off x="-11628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0" name="Freeform 10"/>
          <p:cNvSpPr/>
          <p:nvPr/>
        </p:nvSpPr>
        <p:spPr>
          <a:xfrm>
            <a:off x="43596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1" name="TextBox 11"/>
          <p:cNvSpPr txBox="1"/>
          <p:nvPr/>
        </p:nvSpPr>
        <p:spPr>
          <a:xfrm>
            <a:off x="1974850" y="597448"/>
            <a:ext cx="1752600" cy="218008"/>
          </a:xfrm>
          <a:prstGeom prst="rect">
            <a:avLst/>
          </a:prstGeom>
        </p:spPr>
        <p:txBody>
          <a:bodyPr wrap="square" lIns="0" tIns="0" rIns="0" bIns="0" rtlCol="0" anchor="t">
            <a:spAutoFit/>
          </a:bodyPr>
          <a:lstStyle/>
          <a:p>
            <a:pPr algn="l">
              <a:lnSpc>
                <a:spcPts val="1679"/>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a:t>
            </a:r>
            <a:r>
              <a:rPr lang="ar-EG"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a:t>
            </a: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p:cNvSpPr txBox="1"/>
          <p:nvPr/>
        </p:nvSpPr>
        <p:spPr>
          <a:xfrm>
            <a:off x="529450" y="5115908"/>
            <a:ext cx="4262400" cy="1078629"/>
          </a:xfrm>
          <a:prstGeom prst="rect">
            <a:avLst/>
          </a:prstGeom>
        </p:spPr>
        <p:txBody>
          <a:bodyPr lIns="0" tIns="0" rIns="0" bIns="0" rtlCol="0" anchor="t">
            <a:spAutoFit/>
          </a:bodyPr>
          <a:lstStyle/>
          <a:p>
            <a:pPr algn="just">
              <a:lnSpc>
                <a:spcPts val="1679"/>
              </a:lnSpc>
              <a:spcBef>
                <a:spcPct val="0"/>
              </a:spcBef>
            </a:pPr>
            <a:r>
              <a:rPr 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An Electronic Locking System Using RFID Technology And A Microcontroller For Secure And Convenient Access. It Unlocks The Door Upon Detecting An Authorized RFID Card, With A Red LED Indicating System Power Only. Ideal For Homes, Offices, And Restricted Areas.</a:t>
            </a:r>
          </a:p>
        </p:txBody>
      </p:sp>
      <p:sp>
        <p:nvSpPr>
          <p:cNvPr id="14" name="Slide Number Placeholder 13">
            <a:extLst>
              <a:ext uri="{FF2B5EF4-FFF2-40B4-BE49-F238E27FC236}">
                <a16:creationId xmlns:a16="http://schemas.microsoft.com/office/drawing/2014/main" id="{B516ACFF-9888-3FAF-79CF-936CE1ACDF79}"/>
              </a:ext>
            </a:extLst>
          </p:cNvPr>
          <p:cNvSpPr>
            <a:spLocks noGrp="1"/>
          </p:cNvSpPr>
          <p:nvPr>
            <p:ph type="sldNum" sz="quarter" idx="12"/>
          </p:nvPr>
        </p:nvSpPr>
        <p:spPr/>
        <p:txBody>
          <a:bodyPr/>
          <a:lstStyle/>
          <a:p>
            <a:fld id="{B6F15528-21DE-4FAA-801E-634DDDAF4B2B}" type="slidenum">
              <a:rPr lang="en-US" smtClean="0"/>
              <a:pPr/>
              <a:t>35</a:t>
            </a:fld>
            <a:endParaRPr lang="en-US"/>
          </a:p>
        </p:txBody>
      </p:sp>
      <p:grpSp>
        <p:nvGrpSpPr>
          <p:cNvPr id="6" name="Group 6"/>
          <p:cNvGrpSpPr/>
          <p:nvPr/>
        </p:nvGrpSpPr>
        <p:grpSpPr>
          <a:xfrm>
            <a:off x="379845" y="4084205"/>
            <a:ext cx="4647153" cy="799200"/>
            <a:chOff x="0" y="0"/>
            <a:chExt cx="2319617" cy="406400"/>
          </a:xfrm>
        </p:grpSpPr>
        <p:sp>
          <p:nvSpPr>
            <p:cNvPr id="7" name="Freeform 7"/>
            <p:cNvSpPr/>
            <p:nvPr/>
          </p:nvSpPr>
          <p:spPr>
            <a:xfrm>
              <a:off x="0" y="0"/>
              <a:ext cx="2319617" cy="406400"/>
            </a:xfrm>
            <a:custGeom>
              <a:avLst/>
              <a:gdLst/>
              <a:ahLst/>
              <a:cxnLst/>
              <a:rect l="l" t="t" r="r" b="b"/>
              <a:pathLst>
                <a:path w="2319617" h="406400">
                  <a:moveTo>
                    <a:pt x="0" y="0"/>
                  </a:moveTo>
                  <a:lnTo>
                    <a:pt x="2319617" y="0"/>
                  </a:lnTo>
                  <a:lnTo>
                    <a:pt x="2319617" y="406400"/>
                  </a:lnTo>
                  <a:lnTo>
                    <a:pt x="0" y="406400"/>
                  </a:lnTo>
                  <a:close/>
                </a:path>
              </a:pathLst>
            </a:custGeom>
            <a:solidFill>
              <a:srgbClr val="FAAF40"/>
            </a:solidFill>
          </p:spPr>
          <p:txBody>
            <a:bodyPr/>
            <a:lstStyle/>
            <a:p>
              <a:endParaRPr lang="en-US" dirty="0">
                <a:latin typeface="Tahoma" panose="020B0604030504040204" pitchFamily="34" charset="0"/>
              </a:endParaRPr>
            </a:p>
          </p:txBody>
        </p:sp>
        <p:sp>
          <p:nvSpPr>
            <p:cNvPr id="8" name="TextBox 8"/>
            <p:cNvSpPr txBox="1"/>
            <p:nvPr/>
          </p:nvSpPr>
          <p:spPr>
            <a:xfrm>
              <a:off x="0" y="-38100"/>
              <a:ext cx="2319617" cy="444500"/>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2" name="TextBox 12"/>
          <p:cNvSpPr txBox="1"/>
          <p:nvPr/>
        </p:nvSpPr>
        <p:spPr>
          <a:xfrm>
            <a:off x="450850" y="4316708"/>
            <a:ext cx="4419600" cy="334194"/>
          </a:xfrm>
          <a:prstGeom prst="rect">
            <a:avLst/>
          </a:prstGeom>
        </p:spPr>
        <p:txBody>
          <a:bodyPr wrap="square" lIns="0" tIns="0" rIns="0" bIns="0" rtlCol="0" anchor="t">
            <a:spAutoFit/>
          </a:bodyPr>
          <a:lstStyle/>
          <a:p>
            <a:pPr algn="ctr">
              <a:lnSpc>
                <a:spcPts val="2940"/>
              </a:lnSpc>
              <a:spcBef>
                <a:spcPct val="0"/>
              </a:spcBef>
            </a:pP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Door lock control</a:t>
            </a:r>
          </a:p>
        </p:txBody>
      </p:sp>
      <p:pic>
        <p:nvPicPr>
          <p:cNvPr id="5" name="Picture 4">
            <a:extLst>
              <a:ext uri="{FF2B5EF4-FFF2-40B4-BE49-F238E27FC236}">
                <a16:creationId xmlns:a16="http://schemas.microsoft.com/office/drawing/2014/main" id="{8D23177B-7F04-1092-35D5-AF7C7261234E}"/>
              </a:ext>
            </a:extLst>
          </p:cNvPr>
          <p:cNvPicPr>
            <a:picLocks noChangeAspect="1"/>
          </p:cNvPicPr>
          <p:nvPr/>
        </p:nvPicPr>
        <p:blipFill>
          <a:blip r:embed="rId5" cstate="print">
            <a:extLst>
              <a:ext uri="{28A0092B-C50C-407E-A947-70E740481C1C}">
                <a14:useLocalDpi xmlns:a14="http://schemas.microsoft.com/office/drawing/2010/main" val="0"/>
              </a:ext>
            </a:extLst>
          </a:blip>
          <a:srcRect t="6942" b="9925"/>
          <a:stretch/>
        </p:blipFill>
        <p:spPr>
          <a:xfrm>
            <a:off x="529450" y="1130306"/>
            <a:ext cx="4417200" cy="2721395"/>
          </a:xfrm>
          <a:prstGeom prst="round2DiagRect">
            <a:avLst>
              <a:gd name="adj1" fmla="val 16667"/>
              <a:gd name="adj2" fmla="val 0"/>
            </a:avLst>
          </a:prstGeom>
          <a:ln w="88900" cap="sq">
            <a:solidFill>
              <a:srgbClr val="FAAF40"/>
            </a:solidFill>
            <a:miter lim="800000"/>
          </a:ln>
          <a:effectLst>
            <a:outerShdw blurRad="254000" algn="tl" rotWithShape="0">
              <a:srgbClr val="000000">
                <a:alpha val="43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959" y="-178460"/>
            <a:ext cx="2836082" cy="7916920"/>
            <a:chOff x="0" y="0"/>
            <a:chExt cx="1442172" cy="4025821"/>
          </a:xfrm>
        </p:grpSpPr>
        <p:sp>
          <p:nvSpPr>
            <p:cNvPr id="3" name="Freeform 3"/>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p:cNvGrpSpPr/>
          <p:nvPr/>
        </p:nvGrpSpPr>
        <p:grpSpPr>
          <a:xfrm>
            <a:off x="532800" y="532800"/>
            <a:ext cx="4262400" cy="2007425"/>
            <a:chOff x="0" y="0"/>
            <a:chExt cx="2066146" cy="973075"/>
          </a:xfrm>
        </p:grpSpPr>
        <p:sp>
          <p:nvSpPr>
            <p:cNvPr id="6" name="Freeform 6"/>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p:cNvGrpSpPr/>
          <p:nvPr/>
        </p:nvGrpSpPr>
        <p:grpSpPr>
          <a:xfrm>
            <a:off x="4131346" y="2099210"/>
            <a:ext cx="663854" cy="243007"/>
            <a:chOff x="0" y="0"/>
            <a:chExt cx="627028" cy="229527"/>
          </a:xfrm>
        </p:grpSpPr>
        <p:sp>
          <p:nvSpPr>
            <p:cNvPr id="11" name="Freeform 11"/>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a:t>
            </a:r>
          </a:p>
        </p:txBody>
      </p:sp>
      <p:sp>
        <p:nvSpPr>
          <p:cNvPr id="14" name="AutoShape 14"/>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Arduino Nano</a:t>
            </a:r>
          </a:p>
        </p:txBody>
      </p:sp>
      <p:sp>
        <p:nvSpPr>
          <p:cNvPr id="16" name="TextBox 16"/>
          <p:cNvSpPr txBox="1"/>
          <p:nvPr/>
        </p:nvSpPr>
        <p:spPr>
          <a:xfrm>
            <a:off x="2759689" y="1028918"/>
            <a:ext cx="1958361" cy="95122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Compact Microcontroller Board That Acts As The Brain Of The PCB, Processing Sensor Data And Controlling Outputs Like Alarms And </a:t>
            </a:r>
            <a:r>
              <a:rPr lang="en-US" sz="1045"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Leds</a:t>
            </a: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t>
            </a:r>
          </a:p>
        </p:txBody>
      </p:sp>
      <p:grpSp>
        <p:nvGrpSpPr>
          <p:cNvPr id="17" name="Group 17"/>
          <p:cNvGrpSpPr/>
          <p:nvPr/>
        </p:nvGrpSpPr>
        <p:grpSpPr>
          <a:xfrm>
            <a:off x="532800" y="2776287"/>
            <a:ext cx="4262400" cy="2007425"/>
            <a:chOff x="0" y="0"/>
            <a:chExt cx="2066146" cy="973075"/>
          </a:xfrm>
        </p:grpSpPr>
        <p:sp>
          <p:nvSpPr>
            <p:cNvPr id="18" name="Freeform 18"/>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p:cNvGrpSpPr/>
          <p:nvPr/>
        </p:nvGrpSpPr>
        <p:grpSpPr>
          <a:xfrm>
            <a:off x="4131346" y="4342698"/>
            <a:ext cx="663854" cy="243007"/>
            <a:chOff x="0" y="0"/>
            <a:chExt cx="627028" cy="229527"/>
          </a:xfrm>
        </p:grpSpPr>
        <p:sp>
          <p:nvSpPr>
            <p:cNvPr id="23" name="Freeform 23"/>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a:t>
            </a:r>
          </a:p>
        </p:txBody>
      </p:sp>
      <p:sp>
        <p:nvSpPr>
          <p:cNvPr id="26" name="AutoShape 26"/>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p:cNvGrpSpPr/>
          <p:nvPr/>
        </p:nvGrpSpPr>
        <p:grpSpPr>
          <a:xfrm>
            <a:off x="532800" y="5019775"/>
            <a:ext cx="4262400" cy="2007425"/>
            <a:chOff x="0" y="0"/>
            <a:chExt cx="2066146" cy="973075"/>
          </a:xfrm>
        </p:grpSpPr>
        <p:sp>
          <p:nvSpPr>
            <p:cNvPr id="30" name="Freeform 30"/>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p:cNvGrpSpPr/>
          <p:nvPr/>
        </p:nvGrpSpPr>
        <p:grpSpPr>
          <a:xfrm>
            <a:off x="4131346" y="6586185"/>
            <a:ext cx="663854" cy="243007"/>
            <a:chOff x="0" y="0"/>
            <a:chExt cx="627028" cy="229527"/>
          </a:xfrm>
        </p:grpSpPr>
        <p:sp>
          <p:nvSpPr>
            <p:cNvPr id="35" name="Freeform 35"/>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a:t>
            </a:r>
          </a:p>
        </p:txBody>
      </p:sp>
      <p:sp>
        <p:nvSpPr>
          <p:cNvPr id="38" name="AutoShape 38"/>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0E90944E-3457-5F90-E38A-C9C0A3CAB2F9}"/>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47" name="TextBox 15">
            <a:extLst>
              <a:ext uri="{FF2B5EF4-FFF2-40B4-BE49-F238E27FC236}">
                <a16:creationId xmlns:a16="http://schemas.microsoft.com/office/drawing/2014/main" id="{71025E71-0674-5F86-A921-B71910A374C7}"/>
              </a:ext>
            </a:extLst>
          </p:cNvPr>
          <p:cNvSpPr txBox="1"/>
          <p:nvPr/>
        </p:nvSpPr>
        <p:spPr>
          <a:xfrm>
            <a:off x="2626341" y="29781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MINI REID-RC522</a:t>
            </a:r>
          </a:p>
        </p:txBody>
      </p:sp>
      <p:sp>
        <p:nvSpPr>
          <p:cNvPr id="48" name="TextBox 16">
            <a:extLst>
              <a:ext uri="{FF2B5EF4-FFF2-40B4-BE49-F238E27FC236}">
                <a16:creationId xmlns:a16="http://schemas.microsoft.com/office/drawing/2014/main" id="{6DD65D47-73CB-ED3C-660C-4671464A2167}"/>
              </a:ext>
            </a:extLst>
          </p:cNvPr>
          <p:cNvSpPr txBox="1"/>
          <p:nvPr/>
        </p:nvSpPr>
        <p:spPr>
          <a:xfrm>
            <a:off x="2759689" y="3235786"/>
            <a:ext cx="1958361" cy="75886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Module That Scans RFID Cards Or Tags And Sends Unique ID Data To The Arduino For Secure Access Control.</a:t>
            </a:r>
          </a:p>
        </p:txBody>
      </p:sp>
      <p:sp>
        <p:nvSpPr>
          <p:cNvPr id="49" name="TextBox 15">
            <a:extLst>
              <a:ext uri="{FF2B5EF4-FFF2-40B4-BE49-F238E27FC236}">
                <a16:creationId xmlns:a16="http://schemas.microsoft.com/office/drawing/2014/main" id="{B20FF1DB-DAF1-D997-3E3D-51475A06A3AF}"/>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LCD HS 1602A</a:t>
            </a:r>
          </a:p>
        </p:txBody>
      </p:sp>
      <p:sp>
        <p:nvSpPr>
          <p:cNvPr id="50" name="TextBox 16">
            <a:extLst>
              <a:ext uri="{FF2B5EF4-FFF2-40B4-BE49-F238E27FC236}">
                <a16:creationId xmlns:a16="http://schemas.microsoft.com/office/drawing/2014/main" id="{1C8ACB03-E755-B0C1-1657-9891A809A924}"/>
              </a:ext>
            </a:extLst>
          </p:cNvPr>
          <p:cNvSpPr txBox="1"/>
          <p:nvPr/>
        </p:nvSpPr>
        <p:spPr>
          <a:xfrm>
            <a:off x="2759689" y="5533988"/>
            <a:ext cx="1958361" cy="75886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An LCD Display Device (HS1602A) That Shows A Warning Message When Triggered By The Circuit.</a:t>
            </a:r>
          </a:p>
        </p:txBody>
      </p:sp>
      <p:sp>
        <p:nvSpPr>
          <p:cNvPr id="51" name="TextBox 11">
            <a:extLst>
              <a:ext uri="{FF2B5EF4-FFF2-40B4-BE49-F238E27FC236}">
                <a16:creationId xmlns:a16="http://schemas.microsoft.com/office/drawing/2014/main" id="{71326D8E-748D-EBA3-A3AD-CE35506F3940}"/>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050" name="Picture 2" descr="Arduino Nano: Over 33 Royalty-Free Licensable Stock Illustrations &amp;  Drawings | Shutterstock">
            <a:extLst>
              <a:ext uri="{FF2B5EF4-FFF2-40B4-BE49-F238E27FC236}">
                <a16:creationId xmlns:a16="http://schemas.microsoft.com/office/drawing/2014/main" id="{B787B4E1-B628-8FDD-5850-EB210344C22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325" r="9733" b="10684"/>
          <a:stretch/>
        </p:blipFill>
        <p:spPr bwMode="auto">
          <a:xfrm>
            <a:off x="551617" y="730807"/>
            <a:ext cx="1814324" cy="14001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7EFBF9BC-4D96-C004-FB25-4CCC4B11EC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100" y="2818319"/>
            <a:ext cx="1919862" cy="1919862"/>
          </a:xfrm>
          <a:prstGeom prst="rect">
            <a:avLst/>
          </a:prstGeom>
        </p:spPr>
      </p:pic>
      <p:pic>
        <p:nvPicPr>
          <p:cNvPr id="33" name="Picture 32">
            <a:extLst>
              <a:ext uri="{FF2B5EF4-FFF2-40B4-BE49-F238E27FC236}">
                <a16:creationId xmlns:a16="http://schemas.microsoft.com/office/drawing/2014/main" id="{28B6227C-7D3B-3E48-1851-AE56D815E1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44" y="5016275"/>
            <a:ext cx="1792497" cy="179249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92B5D-307C-5BDD-FCAA-5C06C61C35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3EBD3F-3A95-2837-2DC0-B730FC6DA9AC}"/>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436C8646-1315-57D7-3C81-BAA109CB33E7}"/>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8F4E8982-23BA-F3FC-76D0-549D644A1957}"/>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EFF5FA07-CBDC-2888-6336-DD73A216C62C}"/>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D4EE3E2D-5F4B-C690-61EE-B28C74AE65A1}"/>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70560321-C937-32E7-252A-16244CA01E8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D17FF07E-8EA0-EE3F-F554-B4E602C24F37}"/>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328ABD5D-290D-2451-228E-ED1E94263463}"/>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31746377-1EB0-C404-549E-3A6DEEB18004}"/>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2A0D0005-A250-64F6-EA3A-9613BAE0AE73}"/>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a:t>
            </a:r>
          </a:p>
        </p:txBody>
      </p:sp>
      <p:sp>
        <p:nvSpPr>
          <p:cNvPr id="14" name="AutoShape 14">
            <a:extLst>
              <a:ext uri="{FF2B5EF4-FFF2-40B4-BE49-F238E27FC236}">
                <a16:creationId xmlns:a16="http://schemas.microsoft.com/office/drawing/2014/main" id="{9C5556E4-A5D2-A589-368F-4BD61E55A788}"/>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3603D68F-404F-5E4E-8A82-2C7918791CD2}"/>
              </a:ext>
            </a:extLst>
          </p:cNvPr>
          <p:cNvSpPr txBox="1"/>
          <p:nvPr/>
        </p:nvSpPr>
        <p:spPr>
          <a:xfrm>
            <a:off x="2626341" y="704268"/>
            <a:ext cx="1958361" cy="461793"/>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DFPLAYER MINI MP3</a:t>
            </a:r>
          </a:p>
        </p:txBody>
      </p:sp>
      <p:sp>
        <p:nvSpPr>
          <p:cNvPr id="16" name="TextBox 16">
            <a:extLst>
              <a:ext uri="{FF2B5EF4-FFF2-40B4-BE49-F238E27FC236}">
                <a16:creationId xmlns:a16="http://schemas.microsoft.com/office/drawing/2014/main" id="{A8A59253-F093-8971-6A44-AF73B249156C}"/>
              </a:ext>
            </a:extLst>
          </p:cNvPr>
          <p:cNvSpPr txBox="1"/>
          <p:nvPr/>
        </p:nvSpPr>
        <p:spPr>
          <a:xfrm>
            <a:off x="2759689" y="1180009"/>
            <a:ext cx="1958361" cy="769441"/>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An MP3 Playback Module (</a:t>
            </a:r>
            <a:r>
              <a:rPr lang="en-US" sz="1045"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Dfplayer</a:t>
            </a: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 Mini) That Plays Audio Files When Triggered By The Circuit.</a:t>
            </a:r>
          </a:p>
        </p:txBody>
      </p:sp>
      <p:grpSp>
        <p:nvGrpSpPr>
          <p:cNvPr id="17" name="Group 17">
            <a:extLst>
              <a:ext uri="{FF2B5EF4-FFF2-40B4-BE49-F238E27FC236}">
                <a16:creationId xmlns:a16="http://schemas.microsoft.com/office/drawing/2014/main" id="{C0D7D7CA-35A2-5360-8CD4-7E41FF1AF77E}"/>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319803F9-AECE-DBB6-0349-4BA87FFB5C1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E6D8449D-4B16-235C-33E4-71BACCC4CA87}"/>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C8385C8E-AC39-C42C-A6E9-5427D41627E9}"/>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3BC272CC-0204-9EE8-56D5-2CD8687849F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4B2267CB-D736-153D-9AE0-5317760D7853}"/>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91EBA78B-0D81-BDEF-DC0B-2799E606EA96}"/>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5</a:t>
            </a:r>
          </a:p>
        </p:txBody>
      </p:sp>
      <p:sp>
        <p:nvSpPr>
          <p:cNvPr id="26" name="AutoShape 26">
            <a:extLst>
              <a:ext uri="{FF2B5EF4-FFF2-40B4-BE49-F238E27FC236}">
                <a16:creationId xmlns:a16="http://schemas.microsoft.com/office/drawing/2014/main" id="{DF7A1ACC-57BF-6BF4-FF4E-A599D0F06405}"/>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12E1A920-4864-DCDC-44FD-7EA6CFEF1CC4}"/>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24CA3A8B-70C0-2364-BBA0-C1ADB05B785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6812CBE1-204F-4D17-8154-91650E7AB9C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F19BB39C-6EFC-9E87-09E3-03C642A3F6EE}"/>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59ECBC04-84FA-A19D-9DC8-A800824E44D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D063E98A-5E82-09FF-9898-7E77D5184312}"/>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4EE9AC0C-2268-913D-FD7F-326CB622C35B}"/>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6</a:t>
            </a:r>
          </a:p>
        </p:txBody>
      </p:sp>
      <p:sp>
        <p:nvSpPr>
          <p:cNvPr id="38" name="AutoShape 38">
            <a:extLst>
              <a:ext uri="{FF2B5EF4-FFF2-40B4-BE49-F238E27FC236}">
                <a16:creationId xmlns:a16="http://schemas.microsoft.com/office/drawing/2014/main" id="{D1B0907A-38BF-5DCA-2A58-71764A247736}"/>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7CF472F7-B012-D01E-4985-9AACACE6DA21}"/>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47" name="TextBox 15">
            <a:extLst>
              <a:ext uri="{FF2B5EF4-FFF2-40B4-BE49-F238E27FC236}">
                <a16:creationId xmlns:a16="http://schemas.microsoft.com/office/drawing/2014/main" id="{AA8E7535-82F6-EC83-5EDF-9BF23D9A4C78}"/>
              </a:ext>
            </a:extLst>
          </p:cNvPr>
          <p:cNvSpPr txBox="1"/>
          <p:nvPr/>
        </p:nvSpPr>
        <p:spPr>
          <a:xfrm>
            <a:off x="2626340" y="3005838"/>
            <a:ext cx="2168855" cy="461793"/>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SPEAKER CONNECTOR </a:t>
            </a:r>
          </a:p>
        </p:txBody>
      </p:sp>
      <p:sp>
        <p:nvSpPr>
          <p:cNvPr id="48" name="TextBox 16">
            <a:extLst>
              <a:ext uri="{FF2B5EF4-FFF2-40B4-BE49-F238E27FC236}">
                <a16:creationId xmlns:a16="http://schemas.microsoft.com/office/drawing/2014/main" id="{12CD0C96-ED0B-BC05-148A-8E36271BC2A0}"/>
              </a:ext>
            </a:extLst>
          </p:cNvPr>
          <p:cNvSpPr txBox="1"/>
          <p:nvPr/>
        </p:nvSpPr>
        <p:spPr>
          <a:xfrm>
            <a:off x="2759689" y="3450351"/>
            <a:ext cx="1958361" cy="55649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Speaker Connector That Links An Audio Output Device To The Circuit For Sound Playback.</a:t>
            </a:r>
          </a:p>
        </p:txBody>
      </p:sp>
      <p:sp>
        <p:nvSpPr>
          <p:cNvPr id="49" name="TextBox 15">
            <a:extLst>
              <a:ext uri="{FF2B5EF4-FFF2-40B4-BE49-F238E27FC236}">
                <a16:creationId xmlns:a16="http://schemas.microsoft.com/office/drawing/2014/main" id="{16771F85-186E-D8EB-7C9B-4C1BF7AD7FC9}"/>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Solenoid Lock</a:t>
            </a:r>
          </a:p>
        </p:txBody>
      </p:sp>
      <p:sp>
        <p:nvSpPr>
          <p:cNvPr id="50" name="TextBox 16">
            <a:extLst>
              <a:ext uri="{FF2B5EF4-FFF2-40B4-BE49-F238E27FC236}">
                <a16:creationId xmlns:a16="http://schemas.microsoft.com/office/drawing/2014/main" id="{D748D309-79EB-279E-2988-53C421BD9917}"/>
              </a:ext>
            </a:extLst>
          </p:cNvPr>
          <p:cNvSpPr txBox="1"/>
          <p:nvPr/>
        </p:nvSpPr>
        <p:spPr>
          <a:xfrm>
            <a:off x="2759689" y="5513732"/>
            <a:ext cx="1958361" cy="56650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Solenoid Lock That Activates Or Unlocks When Triggered By The Circuit.</a:t>
            </a:r>
          </a:p>
        </p:txBody>
      </p:sp>
      <p:sp>
        <p:nvSpPr>
          <p:cNvPr id="27" name="TextBox 11">
            <a:extLst>
              <a:ext uri="{FF2B5EF4-FFF2-40B4-BE49-F238E27FC236}">
                <a16:creationId xmlns:a16="http://schemas.microsoft.com/office/drawing/2014/main" id="{9FB63BB0-DDB1-8089-49B1-C14A8896762C}"/>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1" name="Picture 20">
            <a:extLst>
              <a:ext uri="{FF2B5EF4-FFF2-40B4-BE49-F238E27FC236}">
                <a16:creationId xmlns:a16="http://schemas.microsoft.com/office/drawing/2014/main" id="{18906A8F-438F-6019-DE8E-405814A7ED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734" y="730807"/>
            <a:ext cx="1789023" cy="1634276"/>
          </a:xfrm>
          <a:prstGeom prst="rect">
            <a:avLst/>
          </a:prstGeom>
        </p:spPr>
      </p:pic>
      <p:pic>
        <p:nvPicPr>
          <p:cNvPr id="39" name="Picture 38">
            <a:extLst>
              <a:ext uri="{FF2B5EF4-FFF2-40B4-BE49-F238E27FC236}">
                <a16:creationId xmlns:a16="http://schemas.microsoft.com/office/drawing/2014/main" id="{0EBE7CEC-540D-948D-556C-2AE77A4EA5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718" y="5093919"/>
            <a:ext cx="1773102" cy="1773102"/>
          </a:xfrm>
          <a:prstGeom prst="rect">
            <a:avLst/>
          </a:prstGeom>
        </p:spPr>
      </p:pic>
      <p:pic>
        <p:nvPicPr>
          <p:cNvPr id="9" name="Picture 8">
            <a:extLst>
              <a:ext uri="{FF2B5EF4-FFF2-40B4-BE49-F238E27FC236}">
                <a16:creationId xmlns:a16="http://schemas.microsoft.com/office/drawing/2014/main" id="{4E63A205-2914-63DA-8EBE-DC9F61A37B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280" y="3121350"/>
            <a:ext cx="1638427" cy="1146210"/>
          </a:xfrm>
          <a:prstGeom prst="rect">
            <a:avLst/>
          </a:prstGeom>
        </p:spPr>
      </p:pic>
    </p:spTree>
    <p:extLst>
      <p:ext uri="{BB962C8B-B14F-4D97-AF65-F5344CB8AC3E}">
        <p14:creationId xmlns:p14="http://schemas.microsoft.com/office/powerpoint/2010/main" val="1117467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AB57-B8EB-9A6F-9695-B873CDCD1D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9F20A5-00C6-E7A3-DD4C-342CADF55142}"/>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10A00C44-0F61-B971-F9F0-D05390E0A7F5}"/>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4517438F-485C-6975-70D6-262DA28F298D}"/>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07881ABE-5C2C-A9C0-996F-C0072C7DBFA2}"/>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22EF3D18-1ED3-B677-5518-C0A0B9311EE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16BC3FFA-FF4F-03F6-B25E-72848A1F9DA0}"/>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C02247B1-23F2-D391-2751-AC96971BF887}"/>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CD15C5D5-F05B-3BEB-C710-AC89818BDDB4}"/>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70B20730-6653-6B34-3CE3-EECD0D1A9F52}"/>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BEC9230B-6CA7-EC09-5504-D950BEB8F409}"/>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7</a:t>
            </a:r>
          </a:p>
        </p:txBody>
      </p:sp>
      <p:sp>
        <p:nvSpPr>
          <p:cNvPr id="14" name="AutoShape 14">
            <a:extLst>
              <a:ext uri="{FF2B5EF4-FFF2-40B4-BE49-F238E27FC236}">
                <a16:creationId xmlns:a16="http://schemas.microsoft.com/office/drawing/2014/main" id="{41F40D94-2D45-D876-5437-38EB92DF9B71}"/>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10A9A616-6C96-830F-4A44-A5B24D0FE58C}"/>
              </a:ext>
            </a:extLst>
          </p:cNvPr>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5N60 Transistor</a:t>
            </a:r>
          </a:p>
        </p:txBody>
      </p:sp>
      <p:sp>
        <p:nvSpPr>
          <p:cNvPr id="16" name="TextBox 16">
            <a:extLst>
              <a:ext uri="{FF2B5EF4-FFF2-40B4-BE49-F238E27FC236}">
                <a16:creationId xmlns:a16="http://schemas.microsoft.com/office/drawing/2014/main" id="{FD837368-6BE0-E794-D272-C44DBE217E87}"/>
              </a:ext>
            </a:extLst>
          </p:cNvPr>
          <p:cNvSpPr txBox="1"/>
          <p:nvPr/>
        </p:nvSpPr>
        <p:spPr>
          <a:xfrm>
            <a:off x="2759689" y="1092756"/>
            <a:ext cx="1958361" cy="55649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small signal NPN transistor that amplifies or switches electronic signals in the circuit.</a:t>
            </a:r>
          </a:p>
        </p:txBody>
      </p:sp>
      <p:grpSp>
        <p:nvGrpSpPr>
          <p:cNvPr id="17" name="Group 17">
            <a:extLst>
              <a:ext uri="{FF2B5EF4-FFF2-40B4-BE49-F238E27FC236}">
                <a16:creationId xmlns:a16="http://schemas.microsoft.com/office/drawing/2014/main" id="{6BC1E2A5-EB91-4FFC-E23A-0F84BDDD12DA}"/>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19DE0EB1-5091-3621-9C39-240EDBC93DC1}"/>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FE34F0C6-5172-6F4B-97AA-296F61AF4EFF}"/>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A32588E1-D0AD-CBEF-100B-6D157A629DD0}"/>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BD1D46AC-EA06-0D02-2D63-9719E387862B}"/>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E61A248C-F942-1F48-FF4F-BBB8BAB97A59}"/>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89264123-92F9-FC89-2687-69E78E7E1254}"/>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8</a:t>
            </a:r>
          </a:p>
        </p:txBody>
      </p:sp>
      <p:sp>
        <p:nvSpPr>
          <p:cNvPr id="26" name="AutoShape 26">
            <a:extLst>
              <a:ext uri="{FF2B5EF4-FFF2-40B4-BE49-F238E27FC236}">
                <a16:creationId xmlns:a16="http://schemas.microsoft.com/office/drawing/2014/main" id="{14CF0627-8D67-B700-64A0-C93C896D745C}"/>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09B623A3-F0AF-FA35-0566-E183A542883D}"/>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DF6CD276-69F8-06BE-D5A0-41F90E4B6325}"/>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0995BBBA-A6ED-B5A0-3AB5-B1B98FD4B29A}"/>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476B97E3-D534-F2F4-A6CA-9F341CA5D30E}"/>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FB7A84A4-F405-0298-1551-C6194FAFFDBC}"/>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74FDEFF9-AF3C-0E52-A46C-97FE9F949F44}"/>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ADA72336-5938-68B8-9E61-8A53E8ADBB7A}"/>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9</a:t>
            </a:r>
          </a:p>
        </p:txBody>
      </p:sp>
      <p:sp>
        <p:nvSpPr>
          <p:cNvPr id="38" name="AutoShape 38">
            <a:extLst>
              <a:ext uri="{FF2B5EF4-FFF2-40B4-BE49-F238E27FC236}">
                <a16:creationId xmlns:a16="http://schemas.microsoft.com/office/drawing/2014/main" id="{F0E0F06D-8B00-141C-4977-7B5E43EF3EC5}"/>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BBCB9DDF-E9C8-DB6C-DC7E-5D8B93207C62}"/>
              </a:ext>
            </a:extLst>
          </p:cNvPr>
          <p:cNvSpPr>
            <a:spLocks noGrp="1"/>
          </p:cNvSpPr>
          <p:nvPr>
            <p:ph type="sldNum" sz="quarter" idx="12"/>
          </p:nvPr>
        </p:nvSpPr>
        <p:spPr/>
        <p:txBody>
          <a:bodyPr/>
          <a:lstStyle/>
          <a:p>
            <a:fld id="{B6F15528-21DE-4FAA-801E-634DDDAF4B2B}" type="slidenum">
              <a:rPr lang="en-US" smtClean="0"/>
              <a:pPr/>
              <a:t>38</a:t>
            </a:fld>
            <a:endParaRPr lang="en-US"/>
          </a:p>
        </p:txBody>
      </p:sp>
      <p:sp>
        <p:nvSpPr>
          <p:cNvPr id="47" name="TextBox 15">
            <a:extLst>
              <a:ext uri="{FF2B5EF4-FFF2-40B4-BE49-F238E27FC236}">
                <a16:creationId xmlns:a16="http://schemas.microsoft.com/office/drawing/2014/main" id="{63BD1197-3B2B-2445-D9E9-E0A6C4D72EA0}"/>
              </a:ext>
            </a:extLst>
          </p:cNvPr>
          <p:cNvSpPr txBox="1"/>
          <p:nvPr/>
        </p:nvSpPr>
        <p:spPr>
          <a:xfrm>
            <a:off x="2626341" y="29781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2x LED </a:t>
            </a:r>
          </a:p>
        </p:txBody>
      </p:sp>
      <p:sp>
        <p:nvSpPr>
          <p:cNvPr id="48" name="TextBox 16">
            <a:extLst>
              <a:ext uri="{FF2B5EF4-FFF2-40B4-BE49-F238E27FC236}">
                <a16:creationId xmlns:a16="http://schemas.microsoft.com/office/drawing/2014/main" id="{69D55D73-C0A7-687A-FF0E-E0904DF88ABA}"/>
              </a:ext>
            </a:extLst>
          </p:cNvPr>
          <p:cNvSpPr txBox="1"/>
          <p:nvPr/>
        </p:nvSpPr>
        <p:spPr>
          <a:xfrm>
            <a:off x="2759689" y="3342364"/>
            <a:ext cx="1958361" cy="75886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An LED indicator that lights up when triggered by the circuit, serving as a visual signal for specific events.</a:t>
            </a:r>
          </a:p>
        </p:txBody>
      </p:sp>
      <p:sp>
        <p:nvSpPr>
          <p:cNvPr id="49" name="TextBox 15">
            <a:extLst>
              <a:ext uri="{FF2B5EF4-FFF2-40B4-BE49-F238E27FC236}">
                <a16:creationId xmlns:a16="http://schemas.microsoft.com/office/drawing/2014/main" id="{5A3C8444-4AD7-3F0C-D8D8-DD4F692C61CB}"/>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5x 1k Ohm Resistor </a:t>
            </a:r>
          </a:p>
        </p:txBody>
      </p:sp>
      <p:sp>
        <p:nvSpPr>
          <p:cNvPr id="50" name="TextBox 16">
            <a:extLst>
              <a:ext uri="{FF2B5EF4-FFF2-40B4-BE49-F238E27FC236}">
                <a16:creationId xmlns:a16="http://schemas.microsoft.com/office/drawing/2014/main" id="{A8D6FBBC-E8D1-6C50-5151-F81652B88300}"/>
              </a:ext>
            </a:extLst>
          </p:cNvPr>
          <p:cNvSpPr txBox="1"/>
          <p:nvPr/>
        </p:nvSpPr>
        <p:spPr>
          <a:xfrm>
            <a:off x="2759689" y="5513732"/>
            <a:ext cx="1958361" cy="55649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Components used to limit current flow, protecting sensitive parts of the circuit from damage.</a:t>
            </a:r>
          </a:p>
        </p:txBody>
      </p:sp>
      <p:pic>
        <p:nvPicPr>
          <p:cNvPr id="3076" name="Picture 4" descr="1,483 Led Light Isometric Stock Vectors and Vector Art | Shutterstock">
            <a:extLst>
              <a:ext uri="{FF2B5EF4-FFF2-40B4-BE49-F238E27FC236}">
                <a16:creationId xmlns:a16="http://schemas.microsoft.com/office/drawing/2014/main" id="{8483A3D3-E989-38CB-8739-A511EA8078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84" t="-256" b="7531"/>
          <a:stretch/>
        </p:blipFill>
        <p:spPr bwMode="auto">
          <a:xfrm>
            <a:off x="1174867" y="3041830"/>
            <a:ext cx="1131033" cy="15136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k Ohm Resistor">
            <a:extLst>
              <a:ext uri="{FF2B5EF4-FFF2-40B4-BE49-F238E27FC236}">
                <a16:creationId xmlns:a16="http://schemas.microsoft.com/office/drawing/2014/main" id="{6EF023A4-5C8D-FE8F-02F1-413B9B407817}"/>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2818" b="98727" l="19000" r="91000">
                        <a14:foregroundMark x1="78182" y1="25909" x2="57091" y2="24636"/>
                        <a14:foregroundMark x1="57091" y1="24636" x2="39909" y2="35091"/>
                        <a14:foregroundMark x1="39909" y1="35091" x2="29455" y2="49000"/>
                        <a14:foregroundMark x1="29455" y1="49000" x2="18727" y2="85091"/>
                        <a14:foregroundMark x1="18727" y1="85091" x2="29636" y2="98818"/>
                        <a14:foregroundMark x1="29636" y1="98818" x2="69182" y2="82455"/>
                        <a14:foregroundMark x1="69182" y1="82455" x2="84455" y2="54273"/>
                        <a14:foregroundMark x1="84455" y1="54273" x2="87909" y2="33455"/>
                        <a14:foregroundMark x1="87909" y1="33455" x2="79000" y2="26091"/>
                        <a14:foregroundMark x1="79000" y1="26091" x2="76818" y2="25545"/>
                        <a14:foregroundMark x1="70727" y1="26273" x2="70727" y2="27182"/>
                        <a14:foregroundMark x1="72273" y1="24818" x2="65182" y2="34818"/>
                        <a14:foregroundMark x1="73545" y1="23000" x2="62455" y2="33273"/>
                        <a14:foregroundMark x1="62455" y1="33273" x2="75000" y2="26545"/>
                        <a14:foregroundMark x1="75000" y1="26545" x2="68909" y2="21636"/>
                        <a14:foregroundMark x1="41909" y1="56727" x2="35000" y2="63545"/>
                        <a14:foregroundMark x1="35000" y1="63545" x2="32091" y2="80909"/>
                        <a14:foregroundMark x1="32091" y1="80909" x2="51273" y2="77000"/>
                        <a14:foregroundMark x1="51273" y1="77000" x2="53182" y2="57364"/>
                        <a14:foregroundMark x1="53182" y1="57364" x2="43455" y2="54182"/>
                        <a14:foregroundMark x1="43455" y1="54182" x2="38091" y2="58818"/>
                        <a14:foregroundMark x1="47273" y1="65273" x2="35455" y2="71182"/>
                        <a14:foregroundMark x1="35455" y1="71182" x2="36364" y2="81727"/>
                        <a14:foregroundMark x1="45455" y1="58273" x2="33818" y2="69000"/>
                        <a14:foregroundMark x1="75545" y1="20909" x2="80182" y2="19455"/>
                        <a14:foregroundMark x1="80182" y1="12818" x2="71000" y2="26091"/>
                        <a14:foregroundMark x1="71000" y1="26091" x2="76182" y2="18273"/>
                        <a14:foregroundMark x1="76182" y1="18273" x2="70364" y2="26636"/>
                        <a14:foregroundMark x1="70364" y1="26636" x2="70182" y2="28182"/>
                        <a14:foregroundMark x1="77818" y1="16091" x2="70364" y2="28182"/>
                        <a14:foregroundMark x1="29000" y1="75455" x2="28909" y2="87909"/>
                        <a14:foregroundMark x1="28909" y1="87909" x2="32000" y2="76455"/>
                        <a14:foregroundMark x1="32000" y1="76455" x2="27545" y2="90182"/>
                      </a14:backgroundRemoval>
                    </a14:imgEffect>
                  </a14:imgLayer>
                </a14:imgProps>
              </a:ext>
              <a:ext uri="{28A0092B-C50C-407E-A947-70E740481C1C}">
                <a14:useLocalDpi xmlns:a14="http://schemas.microsoft.com/office/drawing/2010/main" val="0"/>
              </a:ext>
            </a:extLst>
          </a:blip>
          <a:srcRect l="10011" t="4176" r="1"/>
          <a:stretch/>
        </p:blipFill>
        <p:spPr bwMode="auto">
          <a:xfrm>
            <a:off x="660718" y="5125085"/>
            <a:ext cx="1725847" cy="18377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1">
            <a:extLst>
              <a:ext uri="{FF2B5EF4-FFF2-40B4-BE49-F238E27FC236}">
                <a16:creationId xmlns:a16="http://schemas.microsoft.com/office/drawing/2014/main" id="{42CF1132-5B33-659A-56DE-FB04DC6E860A}"/>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9" name="Picture 8">
            <a:extLst>
              <a:ext uri="{FF2B5EF4-FFF2-40B4-BE49-F238E27FC236}">
                <a16:creationId xmlns:a16="http://schemas.microsoft.com/office/drawing/2014/main" id="{F23DF577-BD09-1A9D-C68A-C9F8E91043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030" y="593640"/>
            <a:ext cx="1738675" cy="1738675"/>
          </a:xfrm>
          <a:prstGeom prst="rect">
            <a:avLst/>
          </a:prstGeom>
        </p:spPr>
      </p:pic>
    </p:spTree>
    <p:extLst>
      <p:ext uri="{BB962C8B-B14F-4D97-AF65-F5344CB8AC3E}">
        <p14:creationId xmlns:p14="http://schemas.microsoft.com/office/powerpoint/2010/main" val="73913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458F6-EE2F-B4A3-4458-F633AAB2107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4FBE04D-21B9-B157-C706-D1F476EFC534}"/>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1C6BA0D3-831E-8499-AE0D-1AE43374E2CE}"/>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69B9A30C-FB0E-A692-D984-4FE0332DB4BE}"/>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A849E763-7B45-8601-8448-CA4045C96F23}"/>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C996874C-643F-64E5-A5A8-C70084355DCD}"/>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A4432258-E9B9-5203-3226-53679373C00C}"/>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B5A1F9CF-C021-3359-334A-4B7C0D76451D}"/>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C3C998F0-39DD-CC23-6D48-B4FB7E655D61}"/>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FE5551DE-3C7F-C82F-827D-1D3C4107B145}"/>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05F0FE37-4136-490E-905E-606986330651}"/>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10</a:t>
            </a:r>
          </a:p>
        </p:txBody>
      </p:sp>
      <p:sp>
        <p:nvSpPr>
          <p:cNvPr id="14" name="AutoShape 14">
            <a:extLst>
              <a:ext uri="{FF2B5EF4-FFF2-40B4-BE49-F238E27FC236}">
                <a16:creationId xmlns:a16="http://schemas.microsoft.com/office/drawing/2014/main" id="{C74902F0-0A7D-9ADD-4705-F61B6D049720}"/>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32962167-3269-1578-47D2-09B381059C64}"/>
              </a:ext>
            </a:extLst>
          </p:cNvPr>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Diode 1N4007</a:t>
            </a:r>
          </a:p>
        </p:txBody>
      </p:sp>
      <p:sp>
        <p:nvSpPr>
          <p:cNvPr id="16" name="TextBox 16">
            <a:extLst>
              <a:ext uri="{FF2B5EF4-FFF2-40B4-BE49-F238E27FC236}">
                <a16:creationId xmlns:a16="http://schemas.microsoft.com/office/drawing/2014/main" id="{C727C197-1DCF-5426-E3C8-BC7708CC65D6}"/>
              </a:ext>
            </a:extLst>
          </p:cNvPr>
          <p:cNvSpPr txBox="1"/>
          <p:nvPr/>
        </p:nvSpPr>
        <p:spPr>
          <a:xfrm>
            <a:off x="2759689" y="1092756"/>
            <a:ext cx="1958361" cy="75886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That Protects The Circuit By Blocking Reverse Current And Ensuring Safe Operation Of Connected Components.</a:t>
            </a:r>
          </a:p>
        </p:txBody>
      </p:sp>
      <p:grpSp>
        <p:nvGrpSpPr>
          <p:cNvPr id="17" name="Group 17">
            <a:extLst>
              <a:ext uri="{FF2B5EF4-FFF2-40B4-BE49-F238E27FC236}">
                <a16:creationId xmlns:a16="http://schemas.microsoft.com/office/drawing/2014/main" id="{043B8828-E197-AEF5-4081-9AEBFD9226FF}"/>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939B6FFD-81BF-12F4-1870-C86BB6173695}"/>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E936CFC9-C3C2-E9E5-634F-277E3F7D2C49}"/>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A7B6DBB8-2149-5DE1-3BE2-9FE72D9FEB3C}"/>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AB99B933-4E8D-8D2F-1727-9E65B35283B3}"/>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77D814B6-F913-50A5-D310-C51565DF6CCD}"/>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7A558A16-F9DB-EFFF-0572-593F581B4D30}"/>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11</a:t>
            </a:r>
          </a:p>
        </p:txBody>
      </p:sp>
      <p:sp>
        <p:nvSpPr>
          <p:cNvPr id="26" name="AutoShape 26">
            <a:extLst>
              <a:ext uri="{FF2B5EF4-FFF2-40B4-BE49-F238E27FC236}">
                <a16:creationId xmlns:a16="http://schemas.microsoft.com/office/drawing/2014/main" id="{F785353F-05C1-67FF-6961-0B88FF881876}"/>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DF7A97D2-E508-AFDD-42EC-D33A631D0C08}"/>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997E6828-14C7-75E1-7CD6-BF876DB5E868}"/>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FFD76C94-9F75-C404-1361-2DAF8EE775E4}"/>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F95BA33B-24D9-7F7A-E09A-C4AA581B2749}"/>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241DC2CC-CA18-31CA-B7A2-0250A5EE09F6}"/>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1EF1E729-1BC4-1185-BC64-77F333A20E87}"/>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4AD8675A-8929-4099-E62E-5BD9957C0524}"/>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12</a:t>
            </a:r>
          </a:p>
        </p:txBody>
      </p:sp>
      <p:sp>
        <p:nvSpPr>
          <p:cNvPr id="38" name="AutoShape 38">
            <a:extLst>
              <a:ext uri="{FF2B5EF4-FFF2-40B4-BE49-F238E27FC236}">
                <a16:creationId xmlns:a16="http://schemas.microsoft.com/office/drawing/2014/main" id="{D07BDE01-527F-DB40-45B4-E7A5D104D2C5}"/>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83AB7238-97E5-BFBB-2E8D-151BF4860F85}"/>
              </a:ext>
            </a:extLst>
          </p:cNvPr>
          <p:cNvSpPr>
            <a:spLocks noGrp="1"/>
          </p:cNvSpPr>
          <p:nvPr>
            <p:ph type="sldNum" sz="quarter" idx="12"/>
          </p:nvPr>
        </p:nvSpPr>
        <p:spPr/>
        <p:txBody>
          <a:bodyPr/>
          <a:lstStyle/>
          <a:p>
            <a:fld id="{B6F15528-21DE-4FAA-801E-634DDDAF4B2B}" type="slidenum">
              <a:rPr lang="en-US" smtClean="0"/>
              <a:pPr/>
              <a:t>39</a:t>
            </a:fld>
            <a:endParaRPr lang="en-US"/>
          </a:p>
        </p:txBody>
      </p:sp>
      <p:sp>
        <p:nvSpPr>
          <p:cNvPr id="47" name="TextBox 15">
            <a:extLst>
              <a:ext uri="{FF2B5EF4-FFF2-40B4-BE49-F238E27FC236}">
                <a16:creationId xmlns:a16="http://schemas.microsoft.com/office/drawing/2014/main" id="{1CB773B8-BE98-F4C0-D2D4-A7E90236CB37}"/>
              </a:ext>
            </a:extLst>
          </p:cNvPr>
          <p:cNvSpPr txBox="1"/>
          <p:nvPr/>
        </p:nvSpPr>
        <p:spPr>
          <a:xfrm>
            <a:off x="2626341" y="29781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2x Capacitor </a:t>
            </a:r>
          </a:p>
        </p:txBody>
      </p:sp>
      <p:sp>
        <p:nvSpPr>
          <p:cNvPr id="48" name="TextBox 16">
            <a:extLst>
              <a:ext uri="{FF2B5EF4-FFF2-40B4-BE49-F238E27FC236}">
                <a16:creationId xmlns:a16="http://schemas.microsoft.com/office/drawing/2014/main" id="{7D50B858-EAE4-261D-E7F1-131B9383E318}"/>
              </a:ext>
            </a:extLst>
          </p:cNvPr>
          <p:cNvSpPr txBox="1"/>
          <p:nvPr/>
        </p:nvSpPr>
        <p:spPr>
          <a:xfrm>
            <a:off x="2759689" y="3342364"/>
            <a:ext cx="1958361" cy="941220"/>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Capacitor That Stores And Releases Electrical Energy In The Circuit, Used For Filtering, Smoothing, Or Stabilizing Voltage.</a:t>
            </a:r>
          </a:p>
        </p:txBody>
      </p:sp>
      <p:sp>
        <p:nvSpPr>
          <p:cNvPr id="49" name="TextBox 15">
            <a:extLst>
              <a:ext uri="{FF2B5EF4-FFF2-40B4-BE49-F238E27FC236}">
                <a16:creationId xmlns:a16="http://schemas.microsoft.com/office/drawing/2014/main" id="{1646CA4C-8883-EE8C-9C30-5B4DB732ECBF}"/>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2x 10k Ohm Resistor </a:t>
            </a:r>
          </a:p>
        </p:txBody>
      </p:sp>
      <p:sp>
        <p:nvSpPr>
          <p:cNvPr id="50" name="TextBox 16">
            <a:extLst>
              <a:ext uri="{FF2B5EF4-FFF2-40B4-BE49-F238E27FC236}">
                <a16:creationId xmlns:a16="http://schemas.microsoft.com/office/drawing/2014/main" id="{FD566944-BD15-6E41-BA39-C89398998839}"/>
              </a:ext>
            </a:extLst>
          </p:cNvPr>
          <p:cNvSpPr txBox="1"/>
          <p:nvPr/>
        </p:nvSpPr>
        <p:spPr>
          <a:xfrm>
            <a:off x="2759689" y="5513732"/>
            <a:ext cx="1958361" cy="74885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Components Used To Limit Current Flow, Protecting Sensitive Parts Of The Circuit From Damage.</a:t>
            </a:r>
          </a:p>
        </p:txBody>
      </p:sp>
      <p:pic>
        <p:nvPicPr>
          <p:cNvPr id="3078" name="Picture 6" descr="1k Ohm Resistor">
            <a:extLst>
              <a:ext uri="{FF2B5EF4-FFF2-40B4-BE49-F238E27FC236}">
                <a16:creationId xmlns:a16="http://schemas.microsoft.com/office/drawing/2014/main" id="{810BF03C-D50A-14E3-D740-D80716C522B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2818" b="98727" l="19000" r="91000">
                        <a14:foregroundMark x1="78182" y1="25909" x2="57091" y2="24636"/>
                        <a14:foregroundMark x1="57091" y1="24636" x2="39909" y2="35091"/>
                        <a14:foregroundMark x1="39909" y1="35091" x2="29455" y2="49000"/>
                        <a14:foregroundMark x1="29455" y1="49000" x2="18727" y2="85091"/>
                        <a14:foregroundMark x1="18727" y1="85091" x2="29636" y2="98818"/>
                        <a14:foregroundMark x1="29636" y1="98818" x2="69182" y2="82455"/>
                        <a14:foregroundMark x1="69182" y1="82455" x2="84455" y2="54273"/>
                        <a14:foregroundMark x1="84455" y1="54273" x2="87909" y2="33455"/>
                        <a14:foregroundMark x1="87909" y1="33455" x2="79000" y2="26091"/>
                        <a14:foregroundMark x1="79000" y1="26091" x2="76818" y2="25545"/>
                        <a14:foregroundMark x1="70727" y1="26273" x2="70727" y2="27182"/>
                        <a14:foregroundMark x1="72273" y1="24818" x2="65182" y2="34818"/>
                        <a14:foregroundMark x1="73545" y1="23000" x2="62455" y2="33273"/>
                        <a14:foregroundMark x1="62455" y1="33273" x2="75000" y2="26545"/>
                        <a14:foregroundMark x1="75000" y1="26545" x2="68909" y2="21636"/>
                        <a14:foregroundMark x1="41909" y1="56727" x2="35000" y2="63545"/>
                        <a14:foregroundMark x1="35000" y1="63545" x2="32091" y2="80909"/>
                        <a14:foregroundMark x1="32091" y1="80909" x2="51273" y2="77000"/>
                        <a14:foregroundMark x1="51273" y1="77000" x2="53182" y2="57364"/>
                        <a14:foregroundMark x1="53182" y1="57364" x2="43455" y2="54182"/>
                        <a14:foregroundMark x1="43455" y1="54182" x2="38091" y2="58818"/>
                        <a14:foregroundMark x1="47273" y1="65273" x2="35455" y2="71182"/>
                        <a14:foregroundMark x1="35455" y1="71182" x2="36364" y2="81727"/>
                        <a14:foregroundMark x1="45455" y1="58273" x2="33818" y2="69000"/>
                        <a14:foregroundMark x1="75545" y1="20909" x2="80182" y2="19455"/>
                        <a14:foregroundMark x1="80182" y1="12818" x2="71000" y2="26091"/>
                        <a14:foregroundMark x1="71000" y1="26091" x2="76182" y2="18273"/>
                        <a14:foregroundMark x1="76182" y1="18273" x2="70364" y2="26636"/>
                        <a14:foregroundMark x1="70364" y1="26636" x2="70182" y2="28182"/>
                        <a14:foregroundMark x1="77818" y1="16091" x2="70364" y2="28182"/>
                        <a14:foregroundMark x1="29000" y1="75455" x2="28909" y2="87909"/>
                        <a14:foregroundMark x1="28909" y1="87909" x2="32000" y2="76455"/>
                        <a14:foregroundMark x1="32000" y1="76455" x2="27545" y2="90182"/>
                      </a14:backgroundRemoval>
                    </a14:imgEffect>
                  </a14:imgLayer>
                </a14:imgProps>
              </a:ext>
              <a:ext uri="{28A0092B-C50C-407E-A947-70E740481C1C}">
                <a14:useLocalDpi xmlns:a14="http://schemas.microsoft.com/office/drawing/2010/main" val="0"/>
              </a:ext>
            </a:extLst>
          </a:blip>
          <a:srcRect l="10011" t="4176" r="1"/>
          <a:stretch/>
        </p:blipFill>
        <p:spPr bwMode="auto">
          <a:xfrm>
            <a:off x="660718" y="5125085"/>
            <a:ext cx="1725847" cy="18377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1">
            <a:extLst>
              <a:ext uri="{FF2B5EF4-FFF2-40B4-BE49-F238E27FC236}">
                <a16:creationId xmlns:a16="http://schemas.microsoft.com/office/drawing/2014/main" id="{8AEFFAF8-D894-4893-171A-1CBDF9774E9B}"/>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8" name="Picture 27">
            <a:extLst>
              <a:ext uri="{FF2B5EF4-FFF2-40B4-BE49-F238E27FC236}">
                <a16:creationId xmlns:a16="http://schemas.microsoft.com/office/drawing/2014/main" id="{01593254-8BB3-3B28-ECF3-A124B287A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99" y="2918357"/>
            <a:ext cx="1658391" cy="1644685"/>
          </a:xfrm>
          <a:prstGeom prst="rect">
            <a:avLst/>
          </a:prstGeom>
        </p:spPr>
      </p:pic>
      <p:pic>
        <p:nvPicPr>
          <p:cNvPr id="9" name="Picture 8">
            <a:extLst>
              <a:ext uri="{FF2B5EF4-FFF2-40B4-BE49-F238E27FC236}">
                <a16:creationId xmlns:a16="http://schemas.microsoft.com/office/drawing/2014/main" id="{7018039C-8A2A-ADED-2008-29882EEAEA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45" y="648329"/>
            <a:ext cx="1697768" cy="1697768"/>
          </a:xfrm>
          <a:prstGeom prst="rect">
            <a:avLst/>
          </a:prstGeom>
        </p:spPr>
      </p:pic>
    </p:spTree>
    <p:extLst>
      <p:ext uri="{BB962C8B-B14F-4D97-AF65-F5344CB8AC3E}">
        <p14:creationId xmlns:p14="http://schemas.microsoft.com/office/powerpoint/2010/main" val="129518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464" y="967033"/>
            <a:ext cx="2836082" cy="1012474"/>
            <a:chOff x="0" y="0"/>
            <a:chExt cx="1442172" cy="514852"/>
          </a:xfrm>
        </p:grpSpPr>
        <p:sp>
          <p:nvSpPr>
            <p:cNvPr id="3" name="Freeform 3"/>
            <p:cNvSpPr/>
            <p:nvPr/>
          </p:nvSpPr>
          <p:spPr>
            <a:xfrm>
              <a:off x="0" y="0"/>
              <a:ext cx="1442172" cy="514852"/>
            </a:xfrm>
            <a:custGeom>
              <a:avLst/>
              <a:gdLst/>
              <a:ahLst/>
              <a:cxnLst/>
              <a:rect l="l" t="t" r="r" b="b"/>
              <a:pathLst>
                <a:path w="1442172" h="514852">
                  <a:moveTo>
                    <a:pt x="0" y="0"/>
                  </a:moveTo>
                  <a:lnTo>
                    <a:pt x="1442172" y="0"/>
                  </a:lnTo>
                  <a:lnTo>
                    <a:pt x="1442172" y="514852"/>
                  </a:lnTo>
                  <a:lnTo>
                    <a:pt x="0" y="514852"/>
                  </a:lnTo>
                  <a:close/>
                </a:path>
              </a:pathLst>
            </a:custGeom>
            <a:solidFill>
              <a:srgbClr val="FAAF40"/>
            </a:solidFill>
          </p:spPr>
          <p:txBody>
            <a:bodyPr/>
            <a:lstStyle/>
            <a:p>
              <a:endParaRPr lang="en-US" dirty="0">
                <a:latin typeface="Tahoma" panose="020B0604030504040204" pitchFamily="34" charset="0"/>
              </a:endParaRPr>
            </a:p>
          </p:txBody>
        </p:sp>
        <p:sp>
          <p:nvSpPr>
            <p:cNvPr id="4" name="TextBox 4"/>
            <p:cNvSpPr txBox="1"/>
            <p:nvPr/>
          </p:nvSpPr>
          <p:spPr>
            <a:xfrm>
              <a:off x="0" y="-38100"/>
              <a:ext cx="1442172" cy="552952"/>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p:cNvGrpSpPr/>
          <p:nvPr/>
        </p:nvGrpSpPr>
        <p:grpSpPr>
          <a:xfrm>
            <a:off x="-316626" y="3273763"/>
            <a:ext cx="2836082" cy="1012474"/>
            <a:chOff x="0" y="0"/>
            <a:chExt cx="1442172" cy="514852"/>
          </a:xfrm>
        </p:grpSpPr>
        <p:sp>
          <p:nvSpPr>
            <p:cNvPr id="6" name="Freeform 6"/>
            <p:cNvSpPr/>
            <p:nvPr/>
          </p:nvSpPr>
          <p:spPr>
            <a:xfrm>
              <a:off x="0" y="0"/>
              <a:ext cx="1442172" cy="514852"/>
            </a:xfrm>
            <a:custGeom>
              <a:avLst/>
              <a:gdLst/>
              <a:ahLst/>
              <a:cxnLst/>
              <a:rect l="l" t="t" r="r" b="b"/>
              <a:pathLst>
                <a:path w="1442172" h="514852">
                  <a:moveTo>
                    <a:pt x="0" y="0"/>
                  </a:moveTo>
                  <a:lnTo>
                    <a:pt x="1442172" y="0"/>
                  </a:lnTo>
                  <a:lnTo>
                    <a:pt x="1442172" y="514852"/>
                  </a:lnTo>
                  <a:lnTo>
                    <a:pt x="0" y="514852"/>
                  </a:lnTo>
                  <a:close/>
                </a:path>
              </a:pathLst>
            </a:custGeom>
            <a:solidFill>
              <a:srgbClr val="FAAF40"/>
            </a:solidFill>
          </p:spPr>
          <p:txBody>
            <a:bodyPr/>
            <a:lstStyle/>
            <a:p>
              <a:endParaRPr lang="en-US" dirty="0">
                <a:latin typeface="Tahoma" panose="020B0604030504040204" pitchFamily="34" charset="0"/>
              </a:endParaRPr>
            </a:p>
          </p:txBody>
        </p:sp>
        <p:sp>
          <p:nvSpPr>
            <p:cNvPr id="7" name="TextBox 7"/>
            <p:cNvSpPr txBox="1"/>
            <p:nvPr/>
          </p:nvSpPr>
          <p:spPr>
            <a:xfrm>
              <a:off x="0" y="-38100"/>
              <a:ext cx="1442172" cy="552952"/>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8" name="Group 8"/>
          <p:cNvGrpSpPr/>
          <p:nvPr/>
        </p:nvGrpSpPr>
        <p:grpSpPr>
          <a:xfrm>
            <a:off x="-316626" y="5568720"/>
            <a:ext cx="2836082" cy="1012474"/>
            <a:chOff x="0" y="0"/>
            <a:chExt cx="1442172" cy="514852"/>
          </a:xfrm>
        </p:grpSpPr>
        <p:sp>
          <p:nvSpPr>
            <p:cNvPr id="9" name="Freeform 9"/>
            <p:cNvSpPr/>
            <p:nvPr/>
          </p:nvSpPr>
          <p:spPr>
            <a:xfrm>
              <a:off x="0" y="0"/>
              <a:ext cx="1442172" cy="514852"/>
            </a:xfrm>
            <a:custGeom>
              <a:avLst/>
              <a:gdLst/>
              <a:ahLst/>
              <a:cxnLst/>
              <a:rect l="l" t="t" r="r" b="b"/>
              <a:pathLst>
                <a:path w="1442172" h="514852">
                  <a:moveTo>
                    <a:pt x="0" y="0"/>
                  </a:moveTo>
                  <a:lnTo>
                    <a:pt x="1442172" y="0"/>
                  </a:lnTo>
                  <a:lnTo>
                    <a:pt x="1442172" y="514852"/>
                  </a:lnTo>
                  <a:lnTo>
                    <a:pt x="0" y="514852"/>
                  </a:lnTo>
                  <a:close/>
                </a:path>
              </a:pathLst>
            </a:custGeom>
            <a:solidFill>
              <a:srgbClr val="FAAF40"/>
            </a:solidFill>
          </p:spPr>
          <p:txBody>
            <a:bodyPr/>
            <a:lstStyle/>
            <a:p>
              <a:endParaRPr lang="en-US" dirty="0">
                <a:latin typeface="Tahoma" panose="020B0604030504040204" pitchFamily="34" charset="0"/>
              </a:endParaRPr>
            </a:p>
          </p:txBody>
        </p:sp>
        <p:sp>
          <p:nvSpPr>
            <p:cNvPr id="10" name="TextBox 10"/>
            <p:cNvSpPr txBox="1"/>
            <p:nvPr/>
          </p:nvSpPr>
          <p:spPr>
            <a:xfrm>
              <a:off x="0" y="-38100"/>
              <a:ext cx="1442172" cy="552952"/>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1" name="Group 11"/>
          <p:cNvGrpSpPr/>
          <p:nvPr/>
        </p:nvGrpSpPr>
        <p:grpSpPr>
          <a:xfrm>
            <a:off x="2414263" y="0"/>
            <a:ext cx="2913737" cy="7560000"/>
            <a:chOff x="0" y="0"/>
            <a:chExt cx="1083760" cy="2811930"/>
          </a:xfrm>
        </p:grpSpPr>
        <p:sp>
          <p:nvSpPr>
            <p:cNvPr id="12" name="Freeform 12"/>
            <p:cNvSpPr/>
            <p:nvPr/>
          </p:nvSpPr>
          <p:spPr>
            <a:xfrm>
              <a:off x="0" y="0"/>
              <a:ext cx="1083760" cy="2811930"/>
            </a:xfrm>
            <a:custGeom>
              <a:avLst/>
              <a:gdLst/>
              <a:ahLst/>
              <a:cxnLst/>
              <a:rect l="l" t="t" r="r" b="b"/>
              <a:pathLst>
                <a:path w="1083760" h="2811930">
                  <a:moveTo>
                    <a:pt x="0" y="0"/>
                  </a:moveTo>
                  <a:lnTo>
                    <a:pt x="1083760" y="0"/>
                  </a:lnTo>
                  <a:lnTo>
                    <a:pt x="1083760" y="2811930"/>
                  </a:lnTo>
                  <a:lnTo>
                    <a:pt x="0" y="2811930"/>
                  </a:lnTo>
                  <a:close/>
                </a:path>
              </a:pathLst>
            </a:custGeom>
            <a:solidFill>
              <a:srgbClr val="FEFCFC"/>
            </a:solidFill>
          </p:spPr>
          <p:txBody>
            <a:bodyPr/>
            <a:lstStyle/>
            <a:p>
              <a:endParaRPr lang="en-US" dirty="0">
                <a:latin typeface="Tahoma" panose="020B0604030504040204" pitchFamily="34" charset="0"/>
              </a:endParaRPr>
            </a:p>
          </p:txBody>
        </p:sp>
        <p:sp>
          <p:nvSpPr>
            <p:cNvPr id="13" name="TextBox 13"/>
            <p:cNvSpPr txBox="1"/>
            <p:nvPr/>
          </p:nvSpPr>
          <p:spPr>
            <a:xfrm>
              <a:off x="0" y="-38100"/>
              <a:ext cx="1083760" cy="2850030"/>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4" name="AutoShape 14"/>
          <p:cNvSpPr/>
          <p:nvPr/>
        </p:nvSpPr>
        <p:spPr>
          <a:xfrm flipH="1">
            <a:off x="2676612" y="800841"/>
            <a:ext cx="3" cy="1605809"/>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23" name="AutoShape 23"/>
          <p:cNvSpPr/>
          <p:nvPr/>
        </p:nvSpPr>
        <p:spPr>
          <a:xfrm flipH="1">
            <a:off x="2676618" y="3095798"/>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32" name="AutoShape 32"/>
          <p:cNvSpPr/>
          <p:nvPr/>
        </p:nvSpPr>
        <p:spPr>
          <a:xfrm flipH="1">
            <a:off x="2676612" y="5388017"/>
            <a:ext cx="6" cy="1333458"/>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4" name="TextBox 44"/>
          <p:cNvSpPr txBox="1"/>
          <p:nvPr/>
        </p:nvSpPr>
        <p:spPr>
          <a:xfrm>
            <a:off x="2785527" y="784846"/>
            <a:ext cx="2389719" cy="701667"/>
          </a:xfrm>
          <a:prstGeom prst="rect">
            <a:avLst/>
          </a:prstGeom>
        </p:spPr>
        <p:txBody>
          <a:bodyPr wrap="square" lIns="0" tIns="0" rIns="0" bIns="0" rtlCol="0" anchor="t">
            <a:spAutoFit/>
          </a:bodyPr>
          <a:lstStyle/>
          <a:p>
            <a:pPr algn="l">
              <a:lnSpc>
                <a:spcPts val="1882"/>
              </a:lnSpc>
              <a:spcBef>
                <a:spcPct val="0"/>
              </a:spcBef>
            </a:pPr>
            <a:r>
              <a:rPr lang="en-US" sz="12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Fan control with temperature sensor and joystick and </a:t>
            </a:r>
            <a:r>
              <a:rPr lang="ar-SA" sz="12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show </a:t>
            </a:r>
            <a:r>
              <a:rPr lang="en-US" sz="12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speed on LCD</a:t>
            </a:r>
          </a:p>
        </p:txBody>
      </p:sp>
      <p:sp>
        <p:nvSpPr>
          <p:cNvPr id="45" name="TextBox 45"/>
          <p:cNvSpPr txBox="1"/>
          <p:nvPr/>
        </p:nvSpPr>
        <p:spPr>
          <a:xfrm>
            <a:off x="2833780" y="3685395"/>
            <a:ext cx="2341463" cy="646331"/>
          </a:xfrm>
          <a:prstGeom prst="rect">
            <a:avLst/>
          </a:prstGeom>
        </p:spPr>
        <p:txBody>
          <a:bodyPr wrap="square" lIns="0" tIns="0" rIns="0" bIns="0" rtlCol="0" anchor="t">
            <a:spAutoFit/>
          </a:bodyPr>
          <a:lstStyle/>
          <a:p>
            <a:r>
              <a:rPr lang="en-US" sz="1050" dirty="0">
                <a:solidFill>
                  <a:srgbClr val="9D99BD"/>
                </a:solidFill>
                <a:latin typeface="Tahoma" panose="020B0604030504040204" pitchFamily="34" charset="0"/>
                <a:ea typeface="Tahoma" panose="020B0604030504040204" pitchFamily="34" charset="0"/>
                <a:cs typeface="Tahoma" panose="020B0604030504040204" pitchFamily="34" charset="0"/>
              </a:rPr>
              <a:t>A wireless motor control system using an nRF24L01 module, with real-time status updates on an OLED screen for enhanced usability and monitoring.</a:t>
            </a:r>
          </a:p>
        </p:txBody>
      </p:sp>
      <p:sp>
        <p:nvSpPr>
          <p:cNvPr id="47" name="TextBox 47"/>
          <p:cNvSpPr txBox="1"/>
          <p:nvPr/>
        </p:nvSpPr>
        <p:spPr>
          <a:xfrm>
            <a:off x="2781811" y="5302250"/>
            <a:ext cx="1962079" cy="310534"/>
          </a:xfrm>
          <a:prstGeom prst="rect">
            <a:avLst/>
          </a:prstGeom>
        </p:spPr>
        <p:txBody>
          <a:bodyPr wrap="square" lIns="0" tIns="0" rIns="0" bIns="0" rtlCol="0" anchor="t">
            <a:spAutoFit/>
          </a:bodyPr>
          <a:lstStyle/>
          <a:p>
            <a:pPr>
              <a:lnSpc>
                <a:spcPts val="2940"/>
              </a:lnSpc>
              <a:spcBef>
                <a:spcPct val="0"/>
              </a:spcBef>
            </a:pPr>
            <a:r>
              <a:rPr lang="en-US" sz="12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Door Lock Control</a:t>
            </a:r>
          </a:p>
        </p:txBody>
      </p:sp>
      <p:sp>
        <p:nvSpPr>
          <p:cNvPr id="48" name="TextBox 48"/>
          <p:cNvSpPr txBox="1"/>
          <p:nvPr/>
        </p:nvSpPr>
        <p:spPr>
          <a:xfrm>
            <a:off x="2833780" y="5733777"/>
            <a:ext cx="2230634" cy="748988"/>
          </a:xfrm>
          <a:prstGeom prst="rect">
            <a:avLst/>
          </a:prstGeom>
        </p:spPr>
        <p:txBody>
          <a:bodyPr wrap="square" lIns="0" tIns="0" rIns="0" bIns="0" rtlCol="0" anchor="t">
            <a:spAutoFit/>
          </a:bodyPr>
          <a:lstStyle/>
          <a:p>
            <a:pPr algn="l">
              <a:lnSpc>
                <a:spcPts val="1464"/>
              </a:lnSpc>
            </a:pPr>
            <a:r>
              <a:rPr lang="en-GB" sz="1050" dirty="0">
                <a:solidFill>
                  <a:srgbClr val="9D99BD"/>
                </a:solidFill>
                <a:latin typeface="Tahoma" panose="020B0604030504040204" pitchFamily="34" charset="0"/>
                <a:cs typeface="Tahoma" panose="020B0604030504040204" pitchFamily="34" charset="0"/>
              </a:rPr>
              <a:t>An </a:t>
            </a:r>
            <a:r>
              <a:rPr lang="en-GB" sz="1050" dirty="0" err="1">
                <a:solidFill>
                  <a:srgbClr val="9D99BD"/>
                </a:solidFill>
                <a:latin typeface="Tahoma" panose="020B0604030504040204" pitchFamily="34" charset="0"/>
                <a:cs typeface="Tahoma" panose="020B0604030504040204" pitchFamily="34" charset="0"/>
              </a:rPr>
              <a:t>rfid</a:t>
            </a:r>
            <a:r>
              <a:rPr lang="en-GB" sz="1050" dirty="0">
                <a:solidFill>
                  <a:srgbClr val="9D99BD"/>
                </a:solidFill>
                <a:latin typeface="Tahoma" panose="020B0604030504040204" pitchFamily="34" charset="0"/>
                <a:cs typeface="Tahoma" panose="020B0604030504040204" pitchFamily="34" charset="0"/>
              </a:rPr>
              <a:t>-based locking system unlocks with authorized cards. A red LED shows power status. Suitable for homes, offices, and secure areas.</a:t>
            </a:r>
            <a:endParaRPr lang="en-US" sz="1050"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50" name="Slide Number Placeholder 49">
            <a:extLst>
              <a:ext uri="{FF2B5EF4-FFF2-40B4-BE49-F238E27FC236}">
                <a16:creationId xmlns:a16="http://schemas.microsoft.com/office/drawing/2014/main" id="{6E64A40F-D2D9-FDB2-FDBF-7EA39B427CB4}"/>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64" name="TextBox 45">
            <a:extLst>
              <a:ext uri="{FF2B5EF4-FFF2-40B4-BE49-F238E27FC236}">
                <a16:creationId xmlns:a16="http://schemas.microsoft.com/office/drawing/2014/main" id="{3742F8C7-69DD-F47D-1CA7-52C7577ADC8F}"/>
              </a:ext>
            </a:extLst>
          </p:cNvPr>
          <p:cNvSpPr txBox="1"/>
          <p:nvPr/>
        </p:nvSpPr>
        <p:spPr>
          <a:xfrm>
            <a:off x="2833780" y="1561009"/>
            <a:ext cx="2282604" cy="748988"/>
          </a:xfrm>
          <a:prstGeom prst="rect">
            <a:avLst/>
          </a:prstGeom>
        </p:spPr>
        <p:txBody>
          <a:bodyPr wrap="square" lIns="0" tIns="0" rIns="0" bIns="0" rtlCol="0" anchor="t">
            <a:spAutoFit/>
          </a:bodyPr>
          <a:lstStyle/>
          <a:p>
            <a:pPr algn="l">
              <a:lnSpc>
                <a:spcPts val="1464"/>
              </a:lnSpc>
            </a:pPr>
            <a:r>
              <a:rPr lang="en-GB" sz="1050" dirty="0">
                <a:solidFill>
                  <a:srgbClr val="9D99BD"/>
                </a:solidFill>
                <a:latin typeface="Tahoma" panose="020B0604030504040204" pitchFamily="34" charset="0"/>
                <a:cs typeface="Tahoma" panose="020B0604030504040204" pitchFamily="34" charset="0"/>
              </a:rPr>
              <a:t>The project controls fan speed via a temperature sensor and joystick, with PWM adjustment. An LCD displays speed for easy monitoring and control.</a:t>
            </a:r>
            <a:endParaRPr lang="en-US" sz="1045"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62" name="TextBox 44">
            <a:extLst>
              <a:ext uri="{FF2B5EF4-FFF2-40B4-BE49-F238E27FC236}">
                <a16:creationId xmlns:a16="http://schemas.microsoft.com/office/drawing/2014/main" id="{B3275DAA-0627-418B-801F-C91B63EA8246}"/>
              </a:ext>
            </a:extLst>
          </p:cNvPr>
          <p:cNvSpPr txBox="1"/>
          <p:nvPr/>
        </p:nvSpPr>
        <p:spPr>
          <a:xfrm>
            <a:off x="2781811" y="3092450"/>
            <a:ext cx="2282604" cy="523477"/>
          </a:xfrm>
          <a:prstGeom prst="rect">
            <a:avLst/>
          </a:prstGeom>
        </p:spPr>
        <p:txBody>
          <a:bodyPr wrap="square" lIns="0" tIns="0" rIns="0" bIns="0" rtlCol="0" anchor="t">
            <a:spAutoFit/>
          </a:bodyPr>
          <a:lstStyle/>
          <a:p>
            <a:pPr marL="0" rtl="0" eaLnBrk="1" latinLnBrk="0" hangingPunct="1">
              <a:lnSpc>
                <a:spcPct val="150000"/>
              </a:lnSpc>
            </a:pPr>
            <a:r>
              <a:rPr lang="en-US" sz="1200" b="1" kern="1200" dirty="0">
                <a:solidFill>
                  <a:srgbClr val="262260"/>
                </a:solidFill>
                <a:effectLst/>
                <a:latin typeface="Tahoma" panose="020B0604030504040204" pitchFamily="34" charset="0"/>
                <a:ea typeface="Tahoma" panose="020B0604030504040204" pitchFamily="34" charset="0"/>
                <a:cs typeface="Tahoma" panose="020B0604030504040204" pitchFamily="34" charset="0"/>
              </a:rPr>
              <a:t>DC Motor With Wireless Control</a:t>
            </a:r>
            <a:endParaRPr lang="en-US" sz="1200" dirty="0">
              <a:effectLst/>
            </a:endParaRPr>
          </a:p>
        </p:txBody>
      </p:sp>
      <p:pic>
        <p:nvPicPr>
          <p:cNvPr id="20" name="Picture 19">
            <a:extLst>
              <a:ext uri="{FF2B5EF4-FFF2-40B4-BE49-F238E27FC236}">
                <a16:creationId xmlns:a16="http://schemas.microsoft.com/office/drawing/2014/main" id="{D5666DDB-BD1C-95F0-C17B-DF676D8A10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792" y="707444"/>
            <a:ext cx="1553222" cy="15532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7" name="Picture 36">
            <a:extLst>
              <a:ext uri="{FF2B5EF4-FFF2-40B4-BE49-F238E27FC236}">
                <a16:creationId xmlns:a16="http://schemas.microsoft.com/office/drawing/2014/main" id="{30913BC8-C00D-A423-2CC4-86BCCC8E56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792" y="3006045"/>
            <a:ext cx="1536137" cy="15361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6" name="TextBox 46"/>
          <p:cNvSpPr txBox="1"/>
          <p:nvPr/>
        </p:nvSpPr>
        <p:spPr>
          <a:xfrm>
            <a:off x="1011585" y="4305335"/>
            <a:ext cx="742293" cy="137795"/>
          </a:xfrm>
          <a:prstGeom prst="rect">
            <a:avLst/>
          </a:prstGeom>
        </p:spPr>
        <p:txBody>
          <a:bodyPr wrap="square"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2 </a:t>
            </a:r>
          </a:p>
        </p:txBody>
      </p:sp>
      <p:sp>
        <p:nvSpPr>
          <p:cNvPr id="59" name="TextBox 46">
            <a:extLst>
              <a:ext uri="{FF2B5EF4-FFF2-40B4-BE49-F238E27FC236}">
                <a16:creationId xmlns:a16="http://schemas.microsoft.com/office/drawing/2014/main" id="{6557EFED-7193-1DED-BBB8-CC85299AD7EF}"/>
              </a:ext>
            </a:extLst>
          </p:cNvPr>
          <p:cNvSpPr txBox="1"/>
          <p:nvPr/>
        </p:nvSpPr>
        <p:spPr>
          <a:xfrm>
            <a:off x="989430" y="1991605"/>
            <a:ext cx="742068" cy="137795"/>
          </a:xfrm>
          <a:prstGeom prst="rect">
            <a:avLst/>
          </a:prstGeom>
        </p:spPr>
        <p:txBody>
          <a:bodyPr wrap="square"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1 </a:t>
            </a:r>
          </a:p>
        </p:txBody>
      </p:sp>
      <p:pic>
        <p:nvPicPr>
          <p:cNvPr id="39" name="Picture 38">
            <a:extLst>
              <a:ext uri="{FF2B5EF4-FFF2-40B4-BE49-F238E27FC236}">
                <a16:creationId xmlns:a16="http://schemas.microsoft.com/office/drawing/2014/main" id="{AFADDF2D-61FE-4B81-1FA1-9D55A12C6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726" y="5301814"/>
            <a:ext cx="1546286" cy="15462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5" name="TextBox 46">
            <a:extLst>
              <a:ext uri="{FF2B5EF4-FFF2-40B4-BE49-F238E27FC236}">
                <a16:creationId xmlns:a16="http://schemas.microsoft.com/office/drawing/2014/main" id="{33EC23EA-AD14-18DE-0C93-C21DAE310554}"/>
              </a:ext>
            </a:extLst>
          </p:cNvPr>
          <p:cNvSpPr txBox="1"/>
          <p:nvPr/>
        </p:nvSpPr>
        <p:spPr>
          <a:xfrm>
            <a:off x="1012752" y="6615819"/>
            <a:ext cx="727636" cy="137795"/>
          </a:xfrm>
          <a:prstGeom prst="rect">
            <a:avLst/>
          </a:prstGeom>
        </p:spPr>
        <p:txBody>
          <a:bodyPr wrap="square"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3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E833F-2793-8900-693C-A937A5A40A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C998F4-803B-F443-5F63-5510E8AA977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E8C7F25F-EC08-4DB1-AD64-AF8CB78985F3}"/>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1E24C7B0-F845-B273-17C5-00EC7B4ADD7A}"/>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E2200D2E-C089-301F-556A-541CC5AC643D}"/>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9" name="TextBox 9">
            <a:extLst>
              <a:ext uri="{FF2B5EF4-FFF2-40B4-BE49-F238E27FC236}">
                <a16:creationId xmlns:a16="http://schemas.microsoft.com/office/drawing/2014/main" id="{61B6F663-9608-83C5-5D5D-8F0120A2444F}"/>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 Schematic</a:t>
            </a:r>
          </a:p>
        </p:txBody>
      </p:sp>
      <p:sp>
        <p:nvSpPr>
          <p:cNvPr id="10" name="TextBox 10">
            <a:extLst>
              <a:ext uri="{FF2B5EF4-FFF2-40B4-BE49-F238E27FC236}">
                <a16:creationId xmlns:a16="http://schemas.microsoft.com/office/drawing/2014/main" id="{25583762-B613-3E97-FB70-D86C07F06B68}"/>
              </a:ext>
            </a:extLst>
          </p:cNvPr>
          <p:cNvSpPr txBox="1"/>
          <p:nvPr/>
        </p:nvSpPr>
        <p:spPr>
          <a:xfrm>
            <a:off x="458575" y="502437"/>
            <a:ext cx="4404150" cy="331566"/>
          </a:xfrm>
          <a:prstGeom prst="rect">
            <a:avLst/>
          </a:prstGeom>
        </p:spPr>
        <p:txBody>
          <a:bodyPr lIns="0" tIns="0" rIns="0" bIns="0" rtlCol="0" anchor="t">
            <a:spAutoFit/>
          </a:bodyPr>
          <a:lstStyle/>
          <a:p>
            <a:pPr algn="ctr">
              <a:lnSpc>
                <a:spcPts val="2940"/>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Door lock control</a:t>
            </a:r>
          </a:p>
        </p:txBody>
      </p:sp>
      <p:sp>
        <p:nvSpPr>
          <p:cNvPr id="15" name="Slide Number Placeholder 14">
            <a:extLst>
              <a:ext uri="{FF2B5EF4-FFF2-40B4-BE49-F238E27FC236}">
                <a16:creationId xmlns:a16="http://schemas.microsoft.com/office/drawing/2014/main" id="{96F0A08B-72C3-6D0B-95FC-955B8E56C846}"/>
              </a:ext>
            </a:extLst>
          </p:cNvPr>
          <p:cNvSpPr>
            <a:spLocks noGrp="1"/>
          </p:cNvSpPr>
          <p:nvPr>
            <p:ph type="sldNum" sz="quarter" idx="12"/>
          </p:nvPr>
        </p:nvSpPr>
        <p:spPr/>
        <p:txBody>
          <a:bodyPr/>
          <a:lstStyle/>
          <a:p>
            <a:fld id="{B6F15528-21DE-4FAA-801E-634DDDAF4B2B}" type="slidenum">
              <a:rPr lang="en-US" smtClean="0"/>
              <a:pPr/>
              <a:t>40</a:t>
            </a:fld>
            <a:endParaRPr lang="en-US"/>
          </a:p>
        </p:txBody>
      </p:sp>
      <p:graphicFrame>
        <p:nvGraphicFramePr>
          <p:cNvPr id="17" name="Table 16">
            <a:extLst>
              <a:ext uri="{FF2B5EF4-FFF2-40B4-BE49-F238E27FC236}">
                <a16:creationId xmlns:a16="http://schemas.microsoft.com/office/drawing/2014/main" id="{B3985B56-A27C-65F8-180F-C78B68B43413}"/>
              </a:ext>
            </a:extLst>
          </p:cNvPr>
          <p:cNvGraphicFramePr>
            <a:graphicFrameLocks noGrp="1"/>
          </p:cNvGraphicFramePr>
          <p:nvPr>
            <p:extLst>
              <p:ext uri="{D42A27DB-BD31-4B8C-83A1-F6EECF244321}">
                <p14:modId xmlns:p14="http://schemas.microsoft.com/office/powerpoint/2010/main" val="2940483682"/>
              </p:ext>
            </p:extLst>
          </p:nvPr>
        </p:nvGraphicFramePr>
        <p:xfrm>
          <a:off x="222250" y="896302"/>
          <a:ext cx="4876800" cy="5577840"/>
        </p:xfrm>
        <a:graphic>
          <a:graphicData uri="http://schemas.openxmlformats.org/drawingml/2006/table">
            <a:tbl>
              <a:tblPr firstRow="1" bandRow="1">
                <a:tableStyleId>{93296810-A885-4BE3-A3E7-6D5BEEA58F35}</a:tableStyleId>
              </a:tblPr>
              <a:tblGrid>
                <a:gridCol w="1371600">
                  <a:extLst>
                    <a:ext uri="{9D8B030D-6E8A-4147-A177-3AD203B41FA5}">
                      <a16:colId xmlns:a16="http://schemas.microsoft.com/office/drawing/2014/main" val="1241393707"/>
                    </a:ext>
                  </a:extLst>
                </a:gridCol>
                <a:gridCol w="1600200">
                  <a:extLst>
                    <a:ext uri="{9D8B030D-6E8A-4147-A177-3AD203B41FA5}">
                      <a16:colId xmlns:a16="http://schemas.microsoft.com/office/drawing/2014/main" val="2404645198"/>
                    </a:ext>
                  </a:extLst>
                </a:gridCol>
                <a:gridCol w="914400">
                  <a:extLst>
                    <a:ext uri="{9D8B030D-6E8A-4147-A177-3AD203B41FA5}">
                      <a16:colId xmlns:a16="http://schemas.microsoft.com/office/drawing/2014/main" val="3533600508"/>
                    </a:ext>
                  </a:extLst>
                </a:gridCol>
                <a:gridCol w="990600">
                  <a:extLst>
                    <a:ext uri="{9D8B030D-6E8A-4147-A177-3AD203B41FA5}">
                      <a16:colId xmlns:a16="http://schemas.microsoft.com/office/drawing/2014/main" val="866421506"/>
                    </a:ext>
                  </a:extLst>
                </a:gridCol>
              </a:tblGrid>
              <a:tr h="239192">
                <a:tc>
                  <a:txBody>
                    <a:bodyPr/>
                    <a:lstStyle/>
                    <a:p>
                      <a:pPr algn="ctr"/>
                      <a:r>
                        <a:rPr lang="en-US" sz="1200" dirty="0"/>
                        <a:t>Reference</a:t>
                      </a:r>
                      <a:endParaRPr lang="en-US" sz="1200" dirty="0">
                        <a:latin typeface="Tahoma" panose="020B0604030504040204" pitchFamily="34" charset="0"/>
                      </a:endParaRPr>
                    </a:p>
                  </a:txBody>
                  <a:tcPr anchor="ctr"/>
                </a:tc>
                <a:tc>
                  <a:txBody>
                    <a:bodyPr/>
                    <a:lstStyle/>
                    <a:p>
                      <a:pPr algn="ctr"/>
                      <a:r>
                        <a:rPr lang="en-US" sz="1200" b="1" dirty="0"/>
                        <a:t>Component</a:t>
                      </a:r>
                      <a:endParaRPr lang="en-US" sz="1200" dirty="0">
                        <a:latin typeface="Tahoma" panose="020B0604030504040204" pitchFamily="34" charset="0"/>
                      </a:endParaRPr>
                    </a:p>
                  </a:txBody>
                  <a:tcPr anchor="ctr"/>
                </a:tc>
                <a:tc>
                  <a:txBody>
                    <a:bodyPr/>
                    <a:lstStyle/>
                    <a:p>
                      <a:pPr algn="ctr"/>
                      <a:r>
                        <a:rPr lang="en-US" sz="1200" dirty="0"/>
                        <a:t>Value</a:t>
                      </a:r>
                      <a:endParaRPr lang="en-US" sz="1200" dirty="0">
                        <a:latin typeface="Tahoma" panose="020B0604030504040204" pitchFamily="34" charset="0"/>
                      </a:endParaRPr>
                    </a:p>
                  </a:txBody>
                  <a:tcPr anchor="ctr"/>
                </a:tc>
                <a:tc>
                  <a:txBody>
                    <a:bodyPr/>
                    <a:lstStyle/>
                    <a:p>
                      <a:pPr algn="ctr"/>
                      <a:r>
                        <a:rPr lang="en-US" sz="1200" b="1" dirty="0"/>
                        <a:t>Quantity</a:t>
                      </a:r>
                      <a:endParaRPr lang="en-US" sz="1200" dirty="0">
                        <a:latin typeface="Tahoma" panose="020B0604030504040204" pitchFamily="34" charset="0"/>
                      </a:endParaRPr>
                    </a:p>
                  </a:txBody>
                  <a:tcPr anchor="ctr"/>
                </a:tc>
                <a:extLst>
                  <a:ext uri="{0D108BD9-81ED-4DB2-BD59-A6C34878D82A}">
                    <a16:rowId xmlns:a16="http://schemas.microsoft.com/office/drawing/2014/main" val="501755424"/>
                  </a:ext>
                </a:extLst>
              </a:tr>
              <a:tr h="239192">
                <a:tc>
                  <a:txBody>
                    <a:bodyPr/>
                    <a:lstStyle/>
                    <a:p>
                      <a:pPr algn="ctr"/>
                      <a:r>
                        <a:rPr lang="en-US" sz="1200" dirty="0"/>
                        <a:t>LCD1</a:t>
                      </a:r>
                      <a:endParaRPr lang="en-US" sz="1200" dirty="0">
                        <a:latin typeface="Tahoma" panose="020B0604030504040204" pitchFamily="34" charset="0"/>
                      </a:endParaRPr>
                    </a:p>
                  </a:txBody>
                  <a:tcPr anchor="ctr"/>
                </a:tc>
                <a:tc>
                  <a:txBody>
                    <a:bodyPr/>
                    <a:lstStyle/>
                    <a:p>
                      <a:pPr algn="ctr"/>
                      <a:r>
                        <a:rPr lang="en-US" sz="1200" dirty="0"/>
                        <a:t>LCD Display</a:t>
                      </a:r>
                      <a:endParaRPr lang="en-US" sz="1200" dirty="0">
                        <a:latin typeface="Tahoma" panose="020B0604030504040204" pitchFamily="34" charset="0"/>
                      </a:endParaRPr>
                    </a:p>
                  </a:txBody>
                  <a:tcPr anchor="ctr"/>
                </a:tc>
                <a:tc>
                  <a:txBody>
                    <a:bodyPr/>
                    <a:lstStyle/>
                    <a:p>
                      <a:pPr algn="ctr"/>
                      <a:r>
                        <a:rPr lang="en-US" sz="1200" dirty="0"/>
                        <a:t>--</a:t>
                      </a: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398706516"/>
                  </a:ext>
                </a:extLst>
              </a:tr>
              <a:tr h="413149">
                <a:tc>
                  <a:txBody>
                    <a:bodyPr/>
                    <a:lstStyle/>
                    <a:p>
                      <a:pPr algn="ctr"/>
                      <a:r>
                        <a:rPr lang="en-US" sz="1200" dirty="0"/>
                        <a:t>U1</a:t>
                      </a:r>
                      <a:endParaRPr lang="en-US" sz="1200" dirty="0">
                        <a:latin typeface="Tahoma" panose="020B0604030504040204" pitchFamily="34" charset="0"/>
                      </a:endParaRPr>
                    </a:p>
                  </a:txBody>
                  <a:tcPr anchor="ctr"/>
                </a:tc>
                <a:tc>
                  <a:txBody>
                    <a:bodyPr/>
                    <a:lstStyle/>
                    <a:p>
                      <a:pPr algn="ctr"/>
                      <a:r>
                        <a:rPr lang="en-US" sz="1200" dirty="0"/>
                        <a:t>Arduino Nano</a:t>
                      </a:r>
                      <a:endParaRPr lang="en-US" sz="1200" dirty="0">
                        <a:latin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algn="ct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2604895919"/>
                  </a:ext>
                </a:extLst>
              </a:tr>
              <a:tr h="413149">
                <a:tc>
                  <a:txBody>
                    <a:bodyPr/>
                    <a:lstStyle/>
                    <a:p>
                      <a:pPr algn="ctr"/>
                      <a:r>
                        <a:rPr lang="en-US" sz="1200" dirty="0"/>
                        <a:t>U2</a:t>
                      </a:r>
                      <a:endParaRPr lang="en-US" sz="1200" dirty="0">
                        <a:latin typeface="Tahoma" panose="020B0604030504040204" pitchFamily="34" charset="0"/>
                      </a:endParaRPr>
                    </a:p>
                  </a:txBody>
                  <a:tcPr anchor="ctr"/>
                </a:tc>
                <a:tc>
                  <a:txBody>
                    <a:bodyPr/>
                    <a:lstStyle/>
                    <a:p>
                      <a:pPr algn="ctr"/>
                      <a:r>
                        <a:rPr lang="en-US" sz="1200" dirty="0"/>
                        <a:t>RFID Module</a:t>
                      </a:r>
                      <a:endParaRPr lang="en-US" sz="1200" dirty="0">
                        <a:latin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algn="ct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824718010"/>
                  </a:ext>
                </a:extLst>
              </a:tr>
              <a:tr h="413149">
                <a:tc>
                  <a:txBody>
                    <a:bodyPr/>
                    <a:lstStyle/>
                    <a:p>
                      <a:pPr algn="ctr"/>
                      <a:r>
                        <a:rPr lang="en-US" sz="1200" dirty="0"/>
                        <a:t>U4</a:t>
                      </a:r>
                      <a:endParaRPr lang="en-US" sz="1200" dirty="0">
                        <a:latin typeface="Tahoma" panose="020B0604030504040204" pitchFamily="34" charset="0"/>
                      </a:endParaRPr>
                    </a:p>
                  </a:txBody>
                  <a:tcPr anchor="ctr"/>
                </a:tc>
                <a:tc>
                  <a:txBody>
                    <a:bodyPr/>
                    <a:lstStyle/>
                    <a:p>
                      <a:pPr algn="ctr"/>
                      <a:r>
                        <a:rPr lang="en-US" sz="1200" dirty="0"/>
                        <a:t>MP3 Player Module</a:t>
                      </a:r>
                      <a:endParaRPr lang="en-US" sz="1200" dirty="0">
                        <a:latin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algn="ct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1140704720"/>
                  </a:ext>
                </a:extLst>
              </a:tr>
              <a:tr h="413149">
                <a:tc>
                  <a:txBody>
                    <a:bodyPr/>
                    <a:lstStyle/>
                    <a:p>
                      <a:pPr algn="ctr"/>
                      <a:r>
                        <a:rPr lang="en-US" sz="1200" dirty="0"/>
                        <a:t>P2</a:t>
                      </a:r>
                      <a:endParaRPr lang="en-US" sz="1200" dirty="0">
                        <a:latin typeface="Tahoma" panose="020B0604030504040204" pitchFamily="34" charset="0"/>
                      </a:endParaRPr>
                    </a:p>
                  </a:txBody>
                  <a:tcPr anchor="ctr"/>
                </a:tc>
                <a:tc>
                  <a:txBody>
                    <a:bodyPr/>
                    <a:lstStyle/>
                    <a:p>
                      <a:pPr algn="ctr"/>
                      <a:r>
                        <a:rPr lang="en-US" sz="1200" dirty="0"/>
                        <a:t>Solenoid Lock</a:t>
                      </a:r>
                      <a:endParaRPr lang="en-US" sz="1200" dirty="0">
                        <a:latin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algn="ct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2538316870"/>
                  </a:ext>
                </a:extLst>
              </a:tr>
              <a:tr h="413149">
                <a:tc>
                  <a:txBody>
                    <a:bodyPr/>
                    <a:lstStyle/>
                    <a:p>
                      <a:pPr algn="ctr"/>
                      <a:r>
                        <a:rPr lang="en-US" sz="1200" dirty="0"/>
                        <a:t>P1</a:t>
                      </a:r>
                      <a:endParaRPr lang="en-US" sz="1200" dirty="0">
                        <a:latin typeface="Tahoma" panose="020B0604030504040204" pitchFamily="34" charset="0"/>
                      </a:endParaRPr>
                    </a:p>
                  </a:txBody>
                  <a:tcPr anchor="ctr"/>
                </a:tc>
                <a:tc>
                  <a:txBody>
                    <a:bodyPr/>
                    <a:lstStyle/>
                    <a:p>
                      <a:pPr algn="ctr"/>
                      <a:r>
                        <a:rPr lang="en-US" sz="1200" dirty="0"/>
                        <a:t>Ext Power Connector</a:t>
                      </a:r>
                      <a:endParaRPr lang="en-US" sz="1200" dirty="0">
                        <a:latin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algn="ct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191538940"/>
                  </a:ext>
                </a:extLst>
              </a:tr>
              <a:tr h="413149">
                <a:tc>
                  <a:txBody>
                    <a:bodyPr/>
                    <a:lstStyle/>
                    <a:p>
                      <a:pPr algn="ctr"/>
                      <a:r>
                        <a:rPr lang="en-US" sz="1200" dirty="0"/>
                        <a:t>P3</a:t>
                      </a:r>
                      <a:endParaRPr lang="en-US" sz="1200" dirty="0">
                        <a:latin typeface="Tahoma" panose="020B0604030504040204" pitchFamily="34" charset="0"/>
                      </a:endParaRPr>
                    </a:p>
                  </a:txBody>
                  <a:tcPr anchor="ctr"/>
                </a:tc>
                <a:tc>
                  <a:txBody>
                    <a:bodyPr/>
                    <a:lstStyle/>
                    <a:p>
                      <a:pPr algn="ctr"/>
                      <a:r>
                        <a:rPr lang="en-US" sz="1200" dirty="0"/>
                        <a:t>Speaker Connector</a:t>
                      </a:r>
                      <a:endParaRPr lang="en-US" sz="1200" dirty="0">
                        <a:latin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algn="ct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4092175984"/>
                  </a:ext>
                </a:extLst>
              </a:tr>
              <a:tr h="239192">
                <a:tc>
                  <a:txBody>
                    <a:bodyPr/>
                    <a:lstStyle/>
                    <a:p>
                      <a:pPr algn="ctr"/>
                      <a:r>
                        <a:rPr lang="pt-BR" sz="1200" dirty="0"/>
                        <a:t>R1, R2, R3, R4, R5</a:t>
                      </a:r>
                      <a:endParaRPr lang="pt-BR" sz="1200" dirty="0">
                        <a:latin typeface="Tahoma" panose="020B0604030504040204" pitchFamily="34" charset="0"/>
                      </a:endParaRPr>
                    </a:p>
                  </a:txBody>
                  <a:tcPr anchor="ctr"/>
                </a:tc>
                <a:tc>
                  <a:txBody>
                    <a:bodyPr/>
                    <a:lstStyle/>
                    <a:p>
                      <a:pPr algn="ctr"/>
                      <a:r>
                        <a:rPr lang="en-US" sz="1200" dirty="0"/>
                        <a:t>Resistors</a:t>
                      </a:r>
                      <a:endParaRPr lang="en-US" sz="1200" dirty="0">
                        <a:latin typeface="Tahoma" panose="020B0604030504040204" pitchFamily="34" charset="0"/>
                      </a:endParaRPr>
                    </a:p>
                  </a:txBody>
                  <a:tcPr anchor="ctr"/>
                </a:tc>
                <a:tc>
                  <a:txBody>
                    <a:bodyPr/>
                    <a:lstStyle/>
                    <a:p>
                      <a:pPr algn="ctr"/>
                      <a:r>
                        <a:rPr lang="en-US" sz="1200" dirty="0"/>
                        <a:t>1k</a:t>
                      </a:r>
                      <a:r>
                        <a:rPr lang="el-GR" sz="1200" dirty="0"/>
                        <a:t>Ω</a:t>
                      </a:r>
                      <a:endParaRPr lang="el-GR" sz="1200" dirty="0">
                        <a:latin typeface="Tahoma" panose="020B0604030504040204" pitchFamily="34" charset="0"/>
                      </a:endParaRPr>
                    </a:p>
                  </a:txBody>
                  <a:tcPr anchor="ctr"/>
                </a:tc>
                <a:tc>
                  <a:txBody>
                    <a:bodyPr/>
                    <a:lstStyle/>
                    <a:p>
                      <a:pPr algn="ctr"/>
                      <a:r>
                        <a:rPr lang="en-US" sz="1200" dirty="0"/>
                        <a:t>5</a:t>
                      </a:r>
                      <a:endParaRPr lang="en-US" sz="1200" dirty="0">
                        <a:latin typeface="Tahoma" panose="020B0604030504040204" pitchFamily="34" charset="0"/>
                      </a:endParaRPr>
                    </a:p>
                  </a:txBody>
                  <a:tcPr anchor="ctr"/>
                </a:tc>
                <a:extLst>
                  <a:ext uri="{0D108BD9-81ED-4DB2-BD59-A6C34878D82A}">
                    <a16:rowId xmlns:a16="http://schemas.microsoft.com/office/drawing/2014/main" val="301407755"/>
                  </a:ext>
                </a:extLst>
              </a:tr>
              <a:tr h="239192">
                <a:tc>
                  <a:txBody>
                    <a:bodyPr/>
                    <a:lstStyle/>
                    <a:p>
                      <a:pPr algn="ctr"/>
                      <a:r>
                        <a:rPr lang="en-US" sz="1200" dirty="0"/>
                        <a:t>R6, R7</a:t>
                      </a:r>
                      <a:endParaRPr lang="en-US" sz="1200" dirty="0">
                        <a:latin typeface="Tahoma" panose="020B0604030504040204" pitchFamily="34" charset="0"/>
                      </a:endParaRPr>
                    </a:p>
                  </a:txBody>
                  <a:tcPr anchor="ctr"/>
                </a:tc>
                <a:tc>
                  <a:txBody>
                    <a:bodyPr/>
                    <a:lstStyle/>
                    <a:p>
                      <a:pPr algn="ctr"/>
                      <a:r>
                        <a:rPr lang="en-US" sz="1200" dirty="0"/>
                        <a:t>Resistors</a:t>
                      </a:r>
                      <a:endParaRPr lang="en-US" sz="1200" dirty="0">
                        <a:latin typeface="Tahoma" panose="020B0604030504040204" pitchFamily="34" charset="0"/>
                      </a:endParaRPr>
                    </a:p>
                  </a:txBody>
                  <a:tcPr anchor="ctr"/>
                </a:tc>
                <a:tc>
                  <a:txBody>
                    <a:bodyPr/>
                    <a:lstStyle/>
                    <a:p>
                      <a:pPr algn="ctr"/>
                      <a:r>
                        <a:rPr lang="en-US" sz="1200" dirty="0"/>
                        <a:t>10k</a:t>
                      </a:r>
                      <a:r>
                        <a:rPr lang="el-GR" sz="1200" dirty="0"/>
                        <a:t>Ω</a:t>
                      </a:r>
                      <a:endParaRPr lang="el-GR" sz="1200" dirty="0">
                        <a:latin typeface="Tahoma" panose="020B0604030504040204" pitchFamily="34" charset="0"/>
                      </a:endParaRPr>
                    </a:p>
                  </a:txBody>
                  <a:tcPr anchor="ctr"/>
                </a:tc>
                <a:tc>
                  <a:txBody>
                    <a:bodyPr/>
                    <a:lstStyle/>
                    <a:p>
                      <a:pPr algn="ctr"/>
                      <a:r>
                        <a:rPr lang="en-US" sz="1200" dirty="0"/>
                        <a:t>2</a:t>
                      </a:r>
                      <a:endParaRPr lang="en-US" sz="1200" dirty="0">
                        <a:latin typeface="Tahoma" panose="020B0604030504040204" pitchFamily="34" charset="0"/>
                      </a:endParaRPr>
                    </a:p>
                  </a:txBody>
                  <a:tcPr anchor="ctr"/>
                </a:tc>
                <a:extLst>
                  <a:ext uri="{0D108BD9-81ED-4DB2-BD59-A6C34878D82A}">
                    <a16:rowId xmlns:a16="http://schemas.microsoft.com/office/drawing/2014/main" val="1447678104"/>
                  </a:ext>
                </a:extLst>
              </a:tr>
              <a:tr h="239192">
                <a:tc>
                  <a:txBody>
                    <a:bodyPr/>
                    <a:lstStyle/>
                    <a:p>
                      <a:pPr algn="ctr"/>
                      <a:r>
                        <a:rPr lang="en-US" sz="1200" dirty="0"/>
                        <a:t>C1</a:t>
                      </a:r>
                      <a:endParaRPr lang="en-US" sz="1200" dirty="0">
                        <a:latin typeface="Tahoma" panose="020B0604030504040204" pitchFamily="34" charset="0"/>
                      </a:endParaRPr>
                    </a:p>
                  </a:txBody>
                  <a:tcPr anchor="ctr"/>
                </a:tc>
                <a:tc>
                  <a:txBody>
                    <a:bodyPr/>
                    <a:lstStyle/>
                    <a:p>
                      <a:pPr algn="ctr"/>
                      <a:r>
                        <a:rPr lang="en-US" sz="1200" dirty="0"/>
                        <a:t>Capacitor</a:t>
                      </a:r>
                      <a:endParaRPr lang="en-US" sz="1200" dirty="0">
                        <a:latin typeface="Tahoma" panose="020B0604030504040204" pitchFamily="34" charset="0"/>
                      </a:endParaRPr>
                    </a:p>
                  </a:txBody>
                  <a:tcPr anchor="ctr"/>
                </a:tc>
                <a:tc>
                  <a:txBody>
                    <a:bodyPr/>
                    <a:lstStyle/>
                    <a:p>
                      <a:pPr algn="ctr"/>
                      <a:r>
                        <a:rPr lang="en-US" sz="1200" dirty="0"/>
                        <a:t>220µF</a:t>
                      </a: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272186391"/>
                  </a:ext>
                </a:extLst>
              </a:tr>
              <a:tr h="239192">
                <a:tc>
                  <a:txBody>
                    <a:bodyPr/>
                    <a:lstStyle/>
                    <a:p>
                      <a:pPr algn="ctr"/>
                      <a:r>
                        <a:rPr lang="en-US" sz="1200" dirty="0"/>
                        <a:t>C2</a:t>
                      </a:r>
                      <a:endParaRPr lang="en-US" sz="1200" dirty="0">
                        <a:latin typeface="Tahoma" panose="020B0604030504040204" pitchFamily="34" charset="0"/>
                      </a:endParaRPr>
                    </a:p>
                  </a:txBody>
                  <a:tcPr anchor="ctr"/>
                </a:tc>
                <a:tc>
                  <a:txBody>
                    <a:bodyPr/>
                    <a:lstStyle/>
                    <a:p>
                      <a:pPr algn="ctr"/>
                      <a:r>
                        <a:rPr lang="en-US" sz="1200" dirty="0"/>
                        <a:t>Capacitor</a:t>
                      </a:r>
                      <a:endParaRPr lang="en-US" sz="1200" dirty="0">
                        <a:latin typeface="Tahoma" panose="020B0604030504040204" pitchFamily="34" charset="0"/>
                      </a:endParaRPr>
                    </a:p>
                  </a:txBody>
                  <a:tcPr anchor="ctr"/>
                </a:tc>
                <a:tc>
                  <a:txBody>
                    <a:bodyPr/>
                    <a:lstStyle/>
                    <a:p>
                      <a:pPr algn="ctr"/>
                      <a:r>
                        <a:rPr lang="en-US" sz="1200" dirty="0"/>
                        <a:t>1µF</a:t>
                      </a: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2848556385"/>
                  </a:ext>
                </a:extLst>
              </a:tr>
              <a:tr h="413149">
                <a:tc>
                  <a:txBody>
                    <a:bodyPr/>
                    <a:lstStyle/>
                    <a:p>
                      <a:pPr algn="ctr"/>
                      <a:r>
                        <a:rPr lang="en-US" sz="1200" dirty="0"/>
                        <a:t>D3</a:t>
                      </a:r>
                      <a:endParaRPr lang="en-US" sz="1200" dirty="0">
                        <a:latin typeface="Tahoma" panose="020B0604030504040204" pitchFamily="34" charset="0"/>
                      </a:endParaRPr>
                    </a:p>
                  </a:txBody>
                  <a:tcPr anchor="ctr"/>
                </a:tc>
                <a:tc>
                  <a:txBody>
                    <a:bodyPr/>
                    <a:lstStyle/>
                    <a:p>
                      <a:pPr algn="ctr"/>
                      <a:r>
                        <a:rPr lang="en-US" sz="1200" dirty="0"/>
                        <a:t>Diode</a:t>
                      </a:r>
                      <a:endParaRPr lang="en-US" sz="1200" dirty="0">
                        <a:latin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algn="ct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2853954322"/>
                  </a:ext>
                </a:extLst>
              </a:tr>
              <a:tr h="239192">
                <a:tc>
                  <a:txBody>
                    <a:bodyPr/>
                    <a:lstStyle/>
                    <a:p>
                      <a:pPr algn="ctr"/>
                      <a:r>
                        <a:rPr lang="en-US" sz="1200" dirty="0"/>
                        <a:t>Q2</a:t>
                      </a:r>
                      <a:endParaRPr lang="en-US" sz="1200" dirty="0">
                        <a:latin typeface="Tahoma" panose="020B0604030504040204" pitchFamily="34" charset="0"/>
                      </a:endParaRPr>
                    </a:p>
                  </a:txBody>
                  <a:tcPr anchor="ctr"/>
                </a:tc>
                <a:tc>
                  <a:txBody>
                    <a:bodyPr/>
                    <a:lstStyle/>
                    <a:p>
                      <a:pPr algn="ctr"/>
                      <a:r>
                        <a:rPr lang="en-US" sz="1200" dirty="0"/>
                        <a:t>Transistor</a:t>
                      </a:r>
                      <a:endParaRPr lang="en-US" sz="1200" dirty="0">
                        <a:latin typeface="Tahoma" panose="020B0604030504040204" pitchFamily="34" charset="0"/>
                      </a:endParaRPr>
                    </a:p>
                  </a:txBody>
                  <a:tcPr anchor="ctr"/>
                </a:tc>
                <a:tc>
                  <a:txBody>
                    <a:bodyPr/>
                    <a:lstStyle/>
                    <a:p>
                      <a:pPr algn="ctr"/>
                      <a:r>
                        <a:rPr lang="en-US" sz="1200" dirty="0"/>
                        <a:t>NPR</a:t>
                      </a:r>
                      <a:endParaRPr lang="en-US" sz="1200" dirty="0">
                        <a:latin typeface="Tahoma" panose="020B0604030504040204" pitchFamily="34" charset="0"/>
                      </a:endParaRPr>
                    </a:p>
                  </a:txBody>
                  <a:tcPr anchor="ctr"/>
                </a:tc>
                <a:tc>
                  <a:txBody>
                    <a:bodyPr/>
                    <a:lstStyle/>
                    <a:p>
                      <a:pPr algn="ctr"/>
                      <a:r>
                        <a:rPr lang="en-US" sz="1200" dirty="0"/>
                        <a:t>1</a:t>
                      </a:r>
                      <a:endParaRPr lang="en-US" sz="1200" dirty="0">
                        <a:latin typeface="Tahoma" panose="020B0604030504040204" pitchFamily="34" charset="0"/>
                      </a:endParaRPr>
                    </a:p>
                  </a:txBody>
                  <a:tcPr anchor="ctr"/>
                </a:tc>
                <a:extLst>
                  <a:ext uri="{0D108BD9-81ED-4DB2-BD59-A6C34878D82A}">
                    <a16:rowId xmlns:a16="http://schemas.microsoft.com/office/drawing/2014/main" val="2792041435"/>
                  </a:ext>
                </a:extLst>
              </a:tr>
              <a:tr h="413149">
                <a:tc>
                  <a:txBody>
                    <a:bodyPr/>
                    <a:lstStyle/>
                    <a:p>
                      <a:pPr algn="ctr"/>
                      <a:r>
                        <a:rPr lang="en-US" sz="1200" dirty="0"/>
                        <a:t>LED3, LED4</a:t>
                      </a:r>
                      <a:endParaRPr lang="en-US" sz="1200" dirty="0">
                        <a:latin typeface="Tahoma" panose="020B0604030504040204" pitchFamily="34" charset="0"/>
                      </a:endParaRPr>
                    </a:p>
                  </a:txBody>
                  <a:tcPr anchor="ctr"/>
                </a:tc>
                <a:tc>
                  <a:txBody>
                    <a:bodyPr/>
                    <a:lstStyle/>
                    <a:p>
                      <a:pPr algn="ctr"/>
                      <a:r>
                        <a:rPr lang="en-US" sz="1200" dirty="0"/>
                        <a:t>LED</a:t>
                      </a:r>
                      <a:endParaRPr lang="en-US" sz="1200" dirty="0">
                        <a:latin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p>
                      <a:pPr algn="ctr"/>
                      <a:endParaRPr lang="en-US" sz="1200" dirty="0">
                        <a:latin typeface="Tahoma" panose="020B0604030504040204" pitchFamily="34" charset="0"/>
                      </a:endParaRPr>
                    </a:p>
                  </a:txBody>
                  <a:tcPr anchor="ctr"/>
                </a:tc>
                <a:tc>
                  <a:txBody>
                    <a:bodyPr/>
                    <a:lstStyle/>
                    <a:p>
                      <a:pPr algn="ctr"/>
                      <a:r>
                        <a:rPr lang="en-US" sz="1200" dirty="0"/>
                        <a:t>2</a:t>
                      </a:r>
                      <a:endParaRPr lang="en-US" sz="1200" dirty="0">
                        <a:latin typeface="Tahoma" panose="020B0604030504040204" pitchFamily="34" charset="0"/>
                      </a:endParaRPr>
                    </a:p>
                  </a:txBody>
                  <a:tcPr anchor="ctr"/>
                </a:tc>
                <a:extLst>
                  <a:ext uri="{0D108BD9-81ED-4DB2-BD59-A6C34878D82A}">
                    <a16:rowId xmlns:a16="http://schemas.microsoft.com/office/drawing/2014/main" val="2075179573"/>
                  </a:ext>
                </a:extLst>
              </a:tr>
            </a:tbl>
          </a:graphicData>
        </a:graphic>
      </p:graphicFrame>
    </p:spTree>
    <p:extLst>
      <p:ext uri="{BB962C8B-B14F-4D97-AF65-F5344CB8AC3E}">
        <p14:creationId xmlns:p14="http://schemas.microsoft.com/office/powerpoint/2010/main" val="3903970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947E5-895E-2F24-2C3A-F67513790D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989F50-779A-6910-96D3-0DE2EBD00F10}"/>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5F21C762-D567-BF89-5AE0-2E8FF980BEC3}"/>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1E44CA89-F7D5-3C5E-16E7-B2DFB7F2EB87}"/>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4A152C43-B850-3E8C-120B-8FB238E090AE}"/>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9" name="TextBox 9">
            <a:extLst>
              <a:ext uri="{FF2B5EF4-FFF2-40B4-BE49-F238E27FC236}">
                <a16:creationId xmlns:a16="http://schemas.microsoft.com/office/drawing/2014/main" id="{E23B61E6-4E37-3DA7-DFFC-46E0841C36C7}"/>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 Schematic</a:t>
            </a:r>
          </a:p>
        </p:txBody>
      </p:sp>
      <p:sp>
        <p:nvSpPr>
          <p:cNvPr id="10" name="TextBox 10">
            <a:extLst>
              <a:ext uri="{FF2B5EF4-FFF2-40B4-BE49-F238E27FC236}">
                <a16:creationId xmlns:a16="http://schemas.microsoft.com/office/drawing/2014/main" id="{04D7FD26-3D35-D6E6-9978-EC07B0577A7B}"/>
              </a:ext>
            </a:extLst>
          </p:cNvPr>
          <p:cNvSpPr txBox="1"/>
          <p:nvPr/>
        </p:nvSpPr>
        <p:spPr>
          <a:xfrm>
            <a:off x="458575" y="502437"/>
            <a:ext cx="4404150" cy="331566"/>
          </a:xfrm>
          <a:prstGeom prst="rect">
            <a:avLst/>
          </a:prstGeom>
        </p:spPr>
        <p:txBody>
          <a:bodyPr lIns="0" tIns="0" rIns="0" bIns="0" rtlCol="0" anchor="t">
            <a:spAutoFit/>
          </a:bodyPr>
          <a:lstStyle/>
          <a:p>
            <a:pPr algn="ctr">
              <a:lnSpc>
                <a:spcPts val="2940"/>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Door lock control</a:t>
            </a:r>
          </a:p>
        </p:txBody>
      </p:sp>
      <p:grpSp>
        <p:nvGrpSpPr>
          <p:cNvPr id="12" name="Group 12">
            <a:extLst>
              <a:ext uri="{FF2B5EF4-FFF2-40B4-BE49-F238E27FC236}">
                <a16:creationId xmlns:a16="http://schemas.microsoft.com/office/drawing/2014/main" id="{ABE8BA7C-FF6D-40A8-15BD-85EFC1E13588}"/>
              </a:ext>
            </a:extLst>
          </p:cNvPr>
          <p:cNvGrpSpPr/>
          <p:nvPr/>
        </p:nvGrpSpPr>
        <p:grpSpPr>
          <a:xfrm>
            <a:off x="4936950" y="3551990"/>
            <a:ext cx="752594" cy="3102088"/>
            <a:chOff x="0" y="0"/>
            <a:chExt cx="382700" cy="1577438"/>
          </a:xfrm>
        </p:grpSpPr>
        <p:sp>
          <p:nvSpPr>
            <p:cNvPr id="13" name="Freeform 13">
              <a:extLst>
                <a:ext uri="{FF2B5EF4-FFF2-40B4-BE49-F238E27FC236}">
                  <a16:creationId xmlns:a16="http://schemas.microsoft.com/office/drawing/2014/main" id="{91BE9C77-83E8-370A-A79B-6BDB1F8A2A9C}"/>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a:extLst>
                <a:ext uri="{FF2B5EF4-FFF2-40B4-BE49-F238E27FC236}">
                  <a16:creationId xmlns:a16="http://schemas.microsoft.com/office/drawing/2014/main" id="{1C7D6F9E-DE81-A37B-FF68-E47766D2848A}"/>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5" name="Slide Number Placeholder 14">
            <a:extLst>
              <a:ext uri="{FF2B5EF4-FFF2-40B4-BE49-F238E27FC236}">
                <a16:creationId xmlns:a16="http://schemas.microsoft.com/office/drawing/2014/main" id="{3DF13AE2-72C9-EAA8-E265-6EB75F4970F6}"/>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11" name="Picture 10">
            <a:extLst>
              <a:ext uri="{FF2B5EF4-FFF2-40B4-BE49-F238E27FC236}">
                <a16:creationId xmlns:a16="http://schemas.microsoft.com/office/drawing/2014/main" id="{A2963BBC-498E-ABC2-637E-B11DA2046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425" y="1387273"/>
            <a:ext cx="4608300" cy="4173441"/>
          </a:xfrm>
          <a:prstGeom prst="rect">
            <a:avLst/>
          </a:prstGeom>
        </p:spPr>
      </p:pic>
    </p:spTree>
    <p:extLst>
      <p:ext uri="{BB962C8B-B14F-4D97-AF65-F5344CB8AC3E}">
        <p14:creationId xmlns:p14="http://schemas.microsoft.com/office/powerpoint/2010/main" val="911059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3"/>
            <a:stretch>
              <a:fillRect l="-53351" t="-1513" r="-53417" b="-1601"/>
            </a:stretch>
          </a:blipFill>
        </p:spPr>
        <p:txBody>
          <a:bodyPr/>
          <a:lstStyle/>
          <a:p>
            <a:endParaRPr lang="en-US" dirty="0">
              <a:latin typeface="Tahoma" panose="020B0604030504040204" pitchFamily="34" charset="0"/>
            </a:endParaRPr>
          </a:p>
        </p:txBody>
      </p:sp>
      <p:grpSp>
        <p:nvGrpSpPr>
          <p:cNvPr id="3" name="Group 3"/>
          <p:cNvGrpSpPr/>
          <p:nvPr/>
        </p:nvGrpSpPr>
        <p:grpSpPr>
          <a:xfrm>
            <a:off x="0" y="3854450"/>
            <a:ext cx="3498850" cy="3505200"/>
            <a:chOff x="0" y="0"/>
            <a:chExt cx="1473112" cy="1515081"/>
          </a:xfrm>
        </p:grpSpPr>
        <p:sp>
          <p:nvSpPr>
            <p:cNvPr id="4" name="Freeform 4"/>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Tahoma" panose="020B0604030504040204" pitchFamily="34" charset="0"/>
            </a:endParaRPr>
          </a:p>
        </p:txBody>
      </p:sp>
      <p:sp>
        <p:nvSpPr>
          <p:cNvPr id="12" name="TextBox 12"/>
          <p:cNvSpPr txBox="1"/>
          <p:nvPr/>
        </p:nvSpPr>
        <p:spPr>
          <a:xfrm>
            <a:off x="2365453" y="1218000"/>
            <a:ext cx="2889250" cy="1115690"/>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1</a:t>
            </a:r>
          </a:p>
          <a:p>
            <a:pPr>
              <a:lnSpc>
                <a:spcPts val="2940"/>
              </a:lnSpc>
              <a:spcBef>
                <a:spcPct val="0"/>
              </a:spcBef>
            </a:pPr>
            <a:r>
              <a:rPr lang="en-US" sz="1400" b="1" dirty="0">
                <a:solidFill>
                  <a:srgbClr val="002060"/>
                </a:solidFill>
                <a:latin typeface="Tahoma" panose="020B0604030504040204" pitchFamily="34" charset="0"/>
              </a:rPr>
              <a:t>Connect the Arduino Nano</a:t>
            </a:r>
            <a:endParaRPr lang="en-US" sz="1400" dirty="0">
              <a:solidFill>
                <a:srgbClr val="002060"/>
              </a:solidFill>
              <a:latin typeface="Tahoma" panose="020B0604030504040204" pitchFamily="34" charset="0"/>
            </a:endParaRPr>
          </a:p>
          <a:p>
            <a:pPr algn="l">
              <a:lnSpc>
                <a:spcPts val="2940"/>
              </a:lnSpc>
              <a:spcBef>
                <a:spcPct val="0"/>
              </a:spcBef>
            </a:pP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p:cNvSpPr txBox="1"/>
          <p:nvPr/>
        </p:nvSpPr>
        <p:spPr>
          <a:xfrm>
            <a:off x="2325630" y="2041327"/>
            <a:ext cx="2746375" cy="857029"/>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Plug the Arduino Nano into your computer using a USB cable.</a:t>
            </a:r>
          </a:p>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Open the Arduino IDE on your computer to begin writing the code.</a:t>
            </a:r>
          </a:p>
        </p:txBody>
      </p:sp>
      <p:grpSp>
        <p:nvGrpSpPr>
          <p:cNvPr id="14" name="Group 14"/>
          <p:cNvGrpSpPr/>
          <p:nvPr/>
        </p:nvGrpSpPr>
        <p:grpSpPr>
          <a:xfrm>
            <a:off x="79465" y="3897240"/>
            <a:ext cx="3176326" cy="3708422"/>
            <a:chOff x="-404529" y="-817916"/>
            <a:chExt cx="4235101" cy="4613002"/>
          </a:xfrm>
        </p:grpSpPr>
        <p:sp>
          <p:nvSpPr>
            <p:cNvPr id="15" name="TextBox 15"/>
            <p:cNvSpPr txBox="1"/>
            <p:nvPr/>
          </p:nvSpPr>
          <p:spPr>
            <a:xfrm>
              <a:off x="-330087" y="-817916"/>
              <a:ext cx="3643151" cy="870987"/>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2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Assemble the Circuit</a:t>
              </a:r>
            </a:p>
          </p:txBody>
        </p:sp>
        <p:sp>
          <p:nvSpPr>
            <p:cNvPr id="16" name="TextBox 16"/>
            <p:cNvSpPr txBox="1"/>
            <p:nvPr/>
          </p:nvSpPr>
          <p:spPr>
            <a:xfrm>
              <a:off x="-404529" y="212236"/>
              <a:ext cx="4235101" cy="3582850"/>
            </a:xfrm>
            <a:prstGeom prst="rect">
              <a:avLst/>
            </a:prstGeom>
          </p:spPr>
          <p:txBody>
            <a:bodyPr wrap="square" lIns="0" tIns="0" rIns="0" bIns="0" rtlCol="0" anchor="t">
              <a:spAutoFit/>
            </a:bodyPr>
            <a:lstStyle/>
            <a:p>
              <a:pPr algn="just">
                <a:lnSpc>
                  <a:spcPct val="15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Connect the components based on the provided schematic:</a:t>
              </a:r>
            </a:p>
            <a:p>
              <a:pPr marL="365760" indent="-228600" algn="justLow">
                <a:lnSpc>
                  <a:spcPct val="150000"/>
                </a:lnSpc>
                <a:spcBef>
                  <a:spcPct val="0"/>
                </a:spcBef>
                <a:buAutoNum type="arabicPeriod"/>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Attach the RFID module to the Arduino Nano via SPI</a:t>
              </a:r>
              <a:r>
                <a:rPr lang="ar-EG"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a:t>
              </a: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communication pins.</a:t>
              </a:r>
            </a:p>
            <a:p>
              <a:pPr marL="365760" indent="-228600" algn="justLow">
                <a:lnSpc>
                  <a:spcPct val="150000"/>
                </a:lnSpc>
                <a:spcBef>
                  <a:spcPct val="0"/>
                </a:spcBef>
                <a:buAutoNum type="arabicPeriod"/>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Connect the solenoid lock using a transistor for control, with a flyback diode for protection.</a:t>
              </a:r>
            </a:p>
            <a:p>
              <a:pPr marL="365760" indent="-228600" algn="justLow">
                <a:lnSpc>
                  <a:spcPct val="150000"/>
                </a:lnSpc>
                <a:spcBef>
                  <a:spcPct val="0"/>
                </a:spcBef>
                <a:buAutoNum type="arabicPeriod"/>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Attach the LCD display to display system status (e.g., "Scan Card" or "Access Granted").</a:t>
              </a:r>
            </a:p>
            <a:p>
              <a:pPr marL="365760" indent="-228600" algn="justLow">
                <a:lnSpc>
                  <a:spcPct val="150000"/>
                </a:lnSpc>
                <a:spcBef>
                  <a:spcPct val="0"/>
                </a:spcBef>
                <a:buAutoNum type="arabicPeriod"/>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Connect the MP3 player module for audio feedback and attach the speaker.</a:t>
              </a:r>
            </a:p>
            <a:p>
              <a:pPr marL="365760" indent="-228600" algn="justLow">
                <a:lnSpc>
                  <a:spcPct val="150000"/>
                </a:lnSpc>
                <a:spcBef>
                  <a:spcPct val="0"/>
                </a:spcBef>
                <a:buAutoNum type="arabicPeriod"/>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Add power and unlock indicator LEDs, with resistors to limit current.</a:t>
              </a:r>
            </a:p>
            <a:p>
              <a:pPr marL="365760" indent="-228600" algn="justLow">
                <a:lnSpc>
                  <a:spcPct val="150000"/>
                </a:lnSpc>
                <a:spcBef>
                  <a:spcPct val="0"/>
                </a:spcBef>
                <a:buAutoNum type="arabicPeriod"/>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Use capacitors to stabilize the power supply.</a:t>
              </a:r>
            </a:p>
            <a:p>
              <a:pPr marL="228600" indent="-228600" algn="justLow">
                <a:lnSpc>
                  <a:spcPct val="150000"/>
                </a:lnSpc>
                <a:spcBef>
                  <a:spcPct val="0"/>
                </a:spcBef>
                <a:buAutoNum type="arabicPeriod"/>
              </a:pPr>
              <a:endPar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endParaRPr>
            </a:p>
            <a:p>
              <a:pPr marL="228600" indent="-228600" algn="justLow">
                <a:lnSpc>
                  <a:spcPct val="150000"/>
                </a:lnSpc>
                <a:spcBef>
                  <a:spcPct val="0"/>
                </a:spcBef>
                <a:buAutoNum type="arabicPeriod"/>
              </a:pPr>
              <a:endPar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endParaRPr>
            </a:p>
          </p:txBody>
        </p:sp>
      </p:grpSp>
      <p:sp>
        <p:nvSpPr>
          <p:cNvPr id="18" name="Slide Number Placeholder 17">
            <a:extLst>
              <a:ext uri="{FF2B5EF4-FFF2-40B4-BE49-F238E27FC236}">
                <a16:creationId xmlns:a16="http://schemas.microsoft.com/office/drawing/2014/main" id="{21FE870C-E37F-306A-002A-37DC4576B4F8}"/>
              </a:ext>
            </a:extLst>
          </p:cNvPr>
          <p:cNvSpPr>
            <a:spLocks noGrp="1"/>
          </p:cNvSpPr>
          <p:nvPr>
            <p:ph type="sldNum" sz="quarter" idx="12"/>
          </p:nvPr>
        </p:nvSpPr>
        <p:spPr/>
        <p:txBody>
          <a:bodyPr/>
          <a:lstStyle/>
          <a:p>
            <a:fld id="{B6F15528-21DE-4FAA-801E-634DDDAF4B2B}" type="slidenum">
              <a:rPr lang="en-US" smtClean="0"/>
              <a:pPr/>
              <a:t>42</a:t>
            </a:fld>
            <a:endParaRPr lang="en-US"/>
          </a:p>
        </p:txBody>
      </p:sp>
      <p:sp>
        <p:nvSpPr>
          <p:cNvPr id="19" name="TextBox 9">
            <a:extLst>
              <a:ext uri="{FF2B5EF4-FFF2-40B4-BE49-F238E27FC236}">
                <a16:creationId xmlns:a16="http://schemas.microsoft.com/office/drawing/2014/main" id="{9902CBFC-8931-2F6B-AA3A-604219C36B36}"/>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5123" name="Picture 3" descr="Amazon.com: MakerFocus Mini Nano V3.0 ATmega328P Microcontroller Board  w/USB Cable for Ar duino : Electronics">
            <a:extLst>
              <a:ext uri="{FF2B5EF4-FFF2-40B4-BE49-F238E27FC236}">
                <a16:creationId xmlns:a16="http://schemas.microsoft.com/office/drawing/2014/main" id="{A74F8253-164C-91B2-9F89-7C94B64A6B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185" y="1065600"/>
            <a:ext cx="1963736" cy="19637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C8FAD06-4E77-106F-8467-3C6DA24C18B8}"/>
              </a:ext>
            </a:extLst>
          </p:cNvPr>
          <p:cNvPicPr>
            <a:picLocks noChangeAspect="1"/>
          </p:cNvPicPr>
          <p:nvPr/>
        </p:nvPicPr>
        <p:blipFill>
          <a:blip r:embed="rId7"/>
          <a:srcRect r="2229" b="13140"/>
          <a:stretch/>
        </p:blipFill>
        <p:spPr>
          <a:xfrm>
            <a:off x="258185" y="3029336"/>
            <a:ext cx="1963736" cy="324573"/>
          </a:xfrm>
          <a:prstGeom prst="rect">
            <a:avLst/>
          </a:prstGeom>
        </p:spPr>
      </p:pic>
      <p:pic>
        <p:nvPicPr>
          <p:cNvPr id="6" name="Picture 5">
            <a:extLst>
              <a:ext uri="{FF2B5EF4-FFF2-40B4-BE49-F238E27FC236}">
                <a16:creationId xmlns:a16="http://schemas.microsoft.com/office/drawing/2014/main" id="{BD4D21F2-78D1-54BF-4FF5-8E0369D83A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04224" y="4110360"/>
            <a:ext cx="1653654" cy="2743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3D4F-A453-F270-1E34-53270682A0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AD649F-31E6-B9A0-B1CA-6BE9560283B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6B84BAC7-7612-4FA0-31BE-17D6424E4C66}"/>
              </a:ext>
            </a:extLst>
          </p:cNvPr>
          <p:cNvGrpSpPr/>
          <p:nvPr/>
        </p:nvGrpSpPr>
        <p:grpSpPr>
          <a:xfrm>
            <a:off x="0" y="4080894"/>
            <a:ext cx="3041650" cy="3129388"/>
            <a:chOff x="0" y="0"/>
            <a:chExt cx="1473112" cy="1515081"/>
          </a:xfrm>
        </p:grpSpPr>
        <p:sp>
          <p:nvSpPr>
            <p:cNvPr id="4" name="Freeform 4">
              <a:extLst>
                <a:ext uri="{FF2B5EF4-FFF2-40B4-BE49-F238E27FC236}">
                  <a16:creationId xmlns:a16="http://schemas.microsoft.com/office/drawing/2014/main" id="{32A35ADD-FADB-EE57-783A-6CF7F36246C1}"/>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0093B088-DB68-6ACF-8E32-EBD08A111F91}"/>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29CDA281-964F-43E8-F3B2-9C03499B5F8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7A1D0547-CC93-1B1E-5E40-575D0F1F4045}"/>
              </a:ext>
            </a:extLst>
          </p:cNvPr>
          <p:cNvSpPr txBox="1"/>
          <p:nvPr/>
        </p:nvSpPr>
        <p:spPr>
          <a:xfrm>
            <a:off x="2436813" y="992875"/>
            <a:ext cx="2889250" cy="706091"/>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3</a:t>
            </a:r>
          </a:p>
          <a:p>
            <a:pPr>
              <a:lnSpc>
                <a:spcPts val="2940"/>
              </a:lnSpc>
              <a:spcBef>
                <a:spcPct val="0"/>
              </a:spcBef>
            </a:pPr>
            <a:r>
              <a:rPr lang="en-US" sz="1400" b="1" dirty="0">
                <a:solidFill>
                  <a:srgbClr val="002060"/>
                </a:solidFill>
                <a:latin typeface="Tahoma" panose="020B0604030504040204" pitchFamily="34" charset="0"/>
              </a:rPr>
              <a:t>Write the Code</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a:extLst>
              <a:ext uri="{FF2B5EF4-FFF2-40B4-BE49-F238E27FC236}">
                <a16:creationId xmlns:a16="http://schemas.microsoft.com/office/drawing/2014/main" id="{32AB86F3-60FB-1210-A82D-33DB7E692A5B}"/>
              </a:ext>
            </a:extLst>
          </p:cNvPr>
          <p:cNvSpPr txBox="1"/>
          <p:nvPr/>
        </p:nvSpPr>
        <p:spPr>
          <a:xfrm>
            <a:off x="2340692" y="1749941"/>
            <a:ext cx="2889250" cy="1936299"/>
          </a:xfrm>
          <a:prstGeom prst="rect">
            <a:avLst/>
          </a:prstGeom>
        </p:spPr>
        <p:txBody>
          <a:bodyPr wrap="square" lIns="0" tIns="0" rIns="0" bIns="0" rtlCol="0" anchor="t">
            <a:spAutoFit/>
          </a:bodyPr>
          <a:lstStyle/>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In the Arduino IDE, write a program to:</a:t>
            </a:r>
          </a:p>
          <a:p>
            <a:pPr marL="171450" indent="-57150">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Read RFID card data using the RFID module.</a:t>
            </a:r>
          </a:p>
          <a:p>
            <a:pPr marL="171450" indent="-57150">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Compare the card data against a list of authorized Ids</a:t>
            </a:r>
            <a:r>
              <a:rPr lang="ar-EG"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a:t>
            </a: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stored in the code.</a:t>
            </a:r>
          </a:p>
          <a:p>
            <a:pPr marL="171450" indent="-57150">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Trigger the solenoid lock and play an "access granted"</a:t>
            </a:r>
            <a:r>
              <a:rPr lang="ar-EG"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a:t>
            </a: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sound if the card is authorized.</a:t>
            </a:r>
          </a:p>
          <a:p>
            <a:pPr marL="171450" indent="-57150">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Blink the unlock LED for visual feedback.</a:t>
            </a:r>
          </a:p>
          <a:p>
            <a:pPr marL="171450" indent="-57150">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Display appropriate messages on the LCD (e.g., Unauthorized" or "Access Granted").</a:t>
            </a:r>
          </a:p>
        </p:txBody>
      </p:sp>
      <p:grpSp>
        <p:nvGrpSpPr>
          <p:cNvPr id="14" name="Group 14">
            <a:extLst>
              <a:ext uri="{FF2B5EF4-FFF2-40B4-BE49-F238E27FC236}">
                <a16:creationId xmlns:a16="http://schemas.microsoft.com/office/drawing/2014/main" id="{213E44D6-53E8-9C84-D15E-5B5F768D8A5D}"/>
              </a:ext>
            </a:extLst>
          </p:cNvPr>
          <p:cNvGrpSpPr/>
          <p:nvPr/>
        </p:nvGrpSpPr>
        <p:grpSpPr>
          <a:xfrm>
            <a:off x="87575" y="4099180"/>
            <a:ext cx="2801675" cy="1905647"/>
            <a:chOff x="-393717" y="-558462"/>
            <a:chExt cx="3735567" cy="2540860"/>
          </a:xfrm>
        </p:grpSpPr>
        <p:sp>
          <p:nvSpPr>
            <p:cNvPr id="15" name="TextBox 15">
              <a:extLst>
                <a:ext uri="{FF2B5EF4-FFF2-40B4-BE49-F238E27FC236}">
                  <a16:creationId xmlns:a16="http://schemas.microsoft.com/office/drawing/2014/main" id="{1FFD8564-2FF9-BD2E-F735-9BB37659D93C}"/>
                </a:ext>
              </a:extLst>
            </p:cNvPr>
            <p:cNvSpPr txBox="1"/>
            <p:nvPr/>
          </p:nvSpPr>
          <p:spPr>
            <a:xfrm>
              <a:off x="-347511" y="-558462"/>
              <a:ext cx="3643151" cy="933588"/>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4</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Compile and Upload the Code</a:t>
              </a:r>
            </a:p>
          </p:txBody>
        </p:sp>
        <p:sp>
          <p:nvSpPr>
            <p:cNvPr id="16" name="TextBox 16">
              <a:extLst>
                <a:ext uri="{FF2B5EF4-FFF2-40B4-BE49-F238E27FC236}">
                  <a16:creationId xmlns:a16="http://schemas.microsoft.com/office/drawing/2014/main" id="{14E0E855-6B1C-FD9B-D169-AA57E3DE1A13}"/>
                </a:ext>
              </a:extLst>
            </p:cNvPr>
            <p:cNvSpPr txBox="1"/>
            <p:nvPr/>
          </p:nvSpPr>
          <p:spPr>
            <a:xfrm>
              <a:off x="-393717" y="565773"/>
              <a:ext cx="3735567" cy="1416625"/>
            </a:xfrm>
            <a:prstGeom prst="rect">
              <a:avLst/>
            </a:prstGeom>
          </p:spPr>
          <p:txBody>
            <a:bodyPr wrap="square" lIns="0" tIns="0" rIns="0" bIns="0" rtlCol="0" anchor="t">
              <a:spAutoFit/>
            </a:bodyPr>
            <a:lstStyle/>
            <a:p>
              <a:pPr marL="171450" indent="-171450" algn="just">
                <a:lnSpc>
                  <a:spcPct val="20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Compile the code in the Arduino IDE to ensure there are no errors.</a:t>
              </a:r>
            </a:p>
            <a:p>
              <a:pPr marL="171450" indent="-171450" algn="just">
                <a:lnSpc>
                  <a:spcPct val="20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Upload the code to the Arduino Nano using the "Upload" button.</a:t>
              </a:r>
            </a:p>
          </p:txBody>
        </p:sp>
      </p:grpSp>
      <p:sp>
        <p:nvSpPr>
          <p:cNvPr id="18" name="Slide Number Placeholder 17">
            <a:extLst>
              <a:ext uri="{FF2B5EF4-FFF2-40B4-BE49-F238E27FC236}">
                <a16:creationId xmlns:a16="http://schemas.microsoft.com/office/drawing/2014/main" id="{7C0DF3F4-5CA6-CD4D-0E26-E758E3EAFA7E}"/>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19" name="TextBox 9">
            <a:extLst>
              <a:ext uri="{FF2B5EF4-FFF2-40B4-BE49-F238E27FC236}">
                <a16:creationId xmlns:a16="http://schemas.microsoft.com/office/drawing/2014/main" id="{4DBDDACB-6F74-B86E-94A3-B11B5267D734}"/>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25" name="Picture 24">
            <a:extLst>
              <a:ext uri="{FF2B5EF4-FFF2-40B4-BE49-F238E27FC236}">
                <a16:creationId xmlns:a16="http://schemas.microsoft.com/office/drawing/2014/main" id="{C327C4BE-463E-4A11-C0B2-3A478E1D558C}"/>
              </a:ext>
            </a:extLst>
          </p:cNvPr>
          <p:cNvPicPr>
            <a:picLocks noChangeAspect="1"/>
          </p:cNvPicPr>
          <p:nvPr/>
        </p:nvPicPr>
        <p:blipFill>
          <a:blip r:embed="rId5"/>
          <a:stretch>
            <a:fillRect/>
          </a:stretch>
        </p:blipFill>
        <p:spPr>
          <a:xfrm>
            <a:off x="3078563" y="5304764"/>
            <a:ext cx="2204280" cy="530886"/>
          </a:xfrm>
          <a:prstGeom prst="rect">
            <a:avLst/>
          </a:prstGeom>
        </p:spPr>
      </p:pic>
      <p:pic>
        <p:nvPicPr>
          <p:cNvPr id="9" name="Picture 8">
            <a:extLst>
              <a:ext uri="{FF2B5EF4-FFF2-40B4-BE49-F238E27FC236}">
                <a16:creationId xmlns:a16="http://schemas.microsoft.com/office/drawing/2014/main" id="{006DC575-2A8C-599F-1B7E-426F2B59AAA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75755" y="950605"/>
            <a:ext cx="1856318" cy="2807446"/>
          </a:xfrm>
          <a:prstGeom prst="rect">
            <a:avLst/>
          </a:prstGeom>
        </p:spPr>
      </p:pic>
    </p:spTree>
    <p:extLst>
      <p:ext uri="{BB962C8B-B14F-4D97-AF65-F5344CB8AC3E}">
        <p14:creationId xmlns:p14="http://schemas.microsoft.com/office/powerpoint/2010/main" val="1336671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C257B-C1B6-12F6-A20B-E1F01A455D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EE3D9-EB81-DAB4-4412-3633AF5E31BF}"/>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CDFAD5F5-5629-BBF2-5FDF-57D88BD88A86}"/>
              </a:ext>
            </a:extLst>
          </p:cNvPr>
          <p:cNvGrpSpPr/>
          <p:nvPr/>
        </p:nvGrpSpPr>
        <p:grpSpPr>
          <a:xfrm>
            <a:off x="-1" y="3913148"/>
            <a:ext cx="3180387" cy="3263980"/>
            <a:chOff x="0" y="0"/>
            <a:chExt cx="1473112" cy="1515081"/>
          </a:xfrm>
        </p:grpSpPr>
        <p:sp>
          <p:nvSpPr>
            <p:cNvPr id="4" name="Freeform 4">
              <a:extLst>
                <a:ext uri="{FF2B5EF4-FFF2-40B4-BE49-F238E27FC236}">
                  <a16:creationId xmlns:a16="http://schemas.microsoft.com/office/drawing/2014/main" id="{8E972912-0760-0AFC-BA3E-AD6A321A593C}"/>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8DC0FAD1-604A-2F12-0BCF-0615BE4E7DF6}"/>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B8B1B3C3-BA6D-80AB-8726-7417C83D54F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0AA89CFD-30F6-8CAE-66CE-623FFC5ACBEE}"/>
              </a:ext>
            </a:extLst>
          </p:cNvPr>
          <p:cNvSpPr txBox="1"/>
          <p:nvPr/>
        </p:nvSpPr>
        <p:spPr>
          <a:xfrm>
            <a:off x="2409189" y="1120062"/>
            <a:ext cx="2889250" cy="6960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5</a:t>
            </a:r>
          </a:p>
          <a:p>
            <a:pPr>
              <a:lnSpc>
                <a:spcPts val="2940"/>
              </a:lnSpc>
              <a:spcBef>
                <a:spcPct val="0"/>
              </a:spcBef>
            </a:pPr>
            <a:r>
              <a:rPr lang="en-US" sz="1400" b="1" dirty="0">
                <a:solidFill>
                  <a:srgbClr val="002060"/>
                </a:solidFill>
                <a:latin typeface="Tahoma" panose="020B0604030504040204" pitchFamily="34" charset="0"/>
              </a:rPr>
              <a:t>Assemble the PCB</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5A7E48BC-8747-FE83-4186-9B9C97998A8A}"/>
              </a:ext>
            </a:extLst>
          </p:cNvPr>
          <p:cNvSpPr txBox="1"/>
          <p:nvPr/>
        </p:nvSpPr>
        <p:spPr>
          <a:xfrm>
            <a:off x="2359111" y="1931400"/>
            <a:ext cx="2701752" cy="846257"/>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Disconnect the Arduino Nano from the USB cable.</a:t>
            </a:r>
            <a:endParaRPr lang="ar-EG"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endParaRPr>
          </a:p>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Connect it to the PCB according to the schematic.</a:t>
            </a:r>
            <a:endParaRPr lang="ar-EG"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endParaRPr>
          </a:p>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Secure all components in their designated positions on the PCB.</a:t>
            </a:r>
          </a:p>
        </p:txBody>
      </p:sp>
      <p:grpSp>
        <p:nvGrpSpPr>
          <p:cNvPr id="14" name="Group 14">
            <a:extLst>
              <a:ext uri="{FF2B5EF4-FFF2-40B4-BE49-F238E27FC236}">
                <a16:creationId xmlns:a16="http://schemas.microsoft.com/office/drawing/2014/main" id="{23B33A8D-E9B1-9943-E67C-31D0C5E16407}"/>
              </a:ext>
            </a:extLst>
          </p:cNvPr>
          <p:cNvGrpSpPr/>
          <p:nvPr/>
        </p:nvGrpSpPr>
        <p:grpSpPr>
          <a:xfrm>
            <a:off x="76418" y="3998461"/>
            <a:ext cx="2792786" cy="3007057"/>
            <a:chOff x="-408592" y="-692754"/>
            <a:chExt cx="3723714" cy="4009405"/>
          </a:xfrm>
        </p:grpSpPr>
        <p:sp>
          <p:nvSpPr>
            <p:cNvPr id="15" name="TextBox 15">
              <a:extLst>
                <a:ext uri="{FF2B5EF4-FFF2-40B4-BE49-F238E27FC236}">
                  <a16:creationId xmlns:a16="http://schemas.microsoft.com/office/drawing/2014/main" id="{387B8116-5B37-F6B9-7A9A-A9098A0036CF}"/>
                </a:ext>
              </a:extLst>
            </p:cNvPr>
            <p:cNvSpPr txBox="1"/>
            <p:nvPr/>
          </p:nvSpPr>
          <p:spPr>
            <a:xfrm>
              <a:off x="-330087" y="-692754"/>
              <a:ext cx="3643150" cy="933588"/>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6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Test Your Code</a:t>
              </a:r>
            </a:p>
          </p:txBody>
        </p:sp>
        <p:sp>
          <p:nvSpPr>
            <p:cNvPr id="16" name="TextBox 16">
              <a:extLst>
                <a:ext uri="{FF2B5EF4-FFF2-40B4-BE49-F238E27FC236}">
                  <a16:creationId xmlns:a16="http://schemas.microsoft.com/office/drawing/2014/main" id="{A74CFB9B-0DA4-4E97-03FD-6A51B3D739F3}"/>
                </a:ext>
              </a:extLst>
            </p:cNvPr>
            <p:cNvSpPr txBox="1"/>
            <p:nvPr/>
          </p:nvSpPr>
          <p:spPr>
            <a:xfrm>
              <a:off x="-408592" y="405771"/>
              <a:ext cx="3723714" cy="2910880"/>
            </a:xfrm>
            <a:prstGeom prst="rect">
              <a:avLst/>
            </a:prstGeom>
          </p:spPr>
          <p:txBody>
            <a:bodyPr wrap="square" lIns="0" tIns="0" rIns="0" bIns="0" rtlCol="0" anchor="t">
              <a:spAutoFit/>
            </a:bodyPr>
            <a:lstStyle/>
            <a:p>
              <a:pPr marL="171450" indent="-171450" algn="just">
                <a:lnSpc>
                  <a:spcPct val="200000"/>
                </a:lnSpc>
                <a:spcBef>
                  <a:spcPct val="0"/>
                </a:spcBef>
                <a:buFont typeface="Arial" panose="020B0604020202020204" pitchFamily="34" charset="0"/>
                <a:buChar char="•"/>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Power the circuit using the external power supply.</a:t>
              </a:r>
              <a:endParaRPr lang="ar-EG"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endParaRPr>
            </a:p>
            <a:p>
              <a:pPr marL="171450" indent="-171450" algn="just">
                <a:lnSpc>
                  <a:spcPct val="200000"/>
                </a:lnSpc>
                <a:spcBef>
                  <a:spcPct val="0"/>
                </a:spcBef>
                <a:buFont typeface="Arial" panose="020B0604020202020204" pitchFamily="34" charset="0"/>
                <a:buChar char="•"/>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Scan an RFID card:</a:t>
              </a:r>
            </a:p>
            <a:p>
              <a:pPr marL="628650" lvl="1" indent="-171450" algn="just">
                <a:lnSpc>
                  <a:spcPct val="200000"/>
                </a:lnSpc>
                <a:spcBef>
                  <a:spcPct val="0"/>
                </a:spcBef>
                <a:buFont typeface="Arial" panose="020B0604020202020204" pitchFamily="34" charset="0"/>
                <a:buChar char="•"/>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If authorized, the solenoid lock should disengage, allowing the door to open.</a:t>
              </a:r>
            </a:p>
            <a:p>
              <a:pPr marL="628650" lvl="1" indent="-171450" algn="just">
                <a:lnSpc>
                  <a:spcPct val="200000"/>
                </a:lnSpc>
                <a:spcBef>
                  <a:spcPct val="0"/>
                </a:spcBef>
                <a:buFont typeface="Arial" panose="020B0604020202020204" pitchFamily="34" charset="0"/>
                <a:buChar char="•"/>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The unlock LED should blink, and the MP3 module should play the "access granted" sound.</a:t>
              </a:r>
            </a:p>
            <a:p>
              <a:pPr marL="628650" lvl="1" indent="-171450" algn="just">
                <a:lnSpc>
                  <a:spcPct val="200000"/>
                </a:lnSpc>
                <a:spcBef>
                  <a:spcPct val="0"/>
                </a:spcBef>
                <a:buFont typeface="Arial" panose="020B0604020202020204" pitchFamily="34" charset="0"/>
                <a:buChar char="•"/>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If unauthorized, the lock remains engaged, and the LCD displays "Access Denied."</a:t>
              </a:r>
            </a:p>
          </p:txBody>
        </p:sp>
      </p:grpSp>
      <p:sp>
        <p:nvSpPr>
          <p:cNvPr id="18" name="Slide Number Placeholder 17">
            <a:extLst>
              <a:ext uri="{FF2B5EF4-FFF2-40B4-BE49-F238E27FC236}">
                <a16:creationId xmlns:a16="http://schemas.microsoft.com/office/drawing/2014/main" id="{4E4AB7E3-CE82-B90F-7A04-79BBD42785CC}"/>
              </a:ext>
            </a:extLst>
          </p:cNvPr>
          <p:cNvSpPr>
            <a:spLocks noGrp="1"/>
          </p:cNvSpPr>
          <p:nvPr>
            <p:ph type="sldNum" sz="quarter" idx="12"/>
          </p:nvPr>
        </p:nvSpPr>
        <p:spPr>
          <a:xfrm>
            <a:off x="3185631" y="7165926"/>
            <a:ext cx="2133600" cy="365125"/>
          </a:xfrm>
        </p:spPr>
        <p:txBody>
          <a:bodyPr/>
          <a:lstStyle/>
          <a:p>
            <a:fld id="{B6F15528-21DE-4FAA-801E-634DDDAF4B2B}" type="slidenum">
              <a:rPr lang="en-US" smtClean="0"/>
              <a:pPr/>
              <a:t>44</a:t>
            </a:fld>
            <a:endParaRPr lang="en-US" dirty="0"/>
          </a:p>
        </p:txBody>
      </p:sp>
      <p:sp>
        <p:nvSpPr>
          <p:cNvPr id="19" name="TextBox 9">
            <a:extLst>
              <a:ext uri="{FF2B5EF4-FFF2-40B4-BE49-F238E27FC236}">
                <a16:creationId xmlns:a16="http://schemas.microsoft.com/office/drawing/2014/main" id="{084AA8F0-F866-E750-7747-FAB59DA075A9}"/>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7" name="Picture 6">
            <a:extLst>
              <a:ext uri="{FF2B5EF4-FFF2-40B4-BE49-F238E27FC236}">
                <a16:creationId xmlns:a16="http://schemas.microsoft.com/office/drawing/2014/main" id="{5ECFD602-FDC0-4A99-3F69-8B9E0E01186D}"/>
              </a:ext>
            </a:extLst>
          </p:cNvPr>
          <p:cNvPicPr>
            <a:picLocks noChangeAspect="1"/>
          </p:cNvPicPr>
          <p:nvPr/>
        </p:nvPicPr>
        <p:blipFill>
          <a:blip r:embed="rId5" cstate="print">
            <a:extLst>
              <a:ext uri="{28A0092B-C50C-407E-A947-70E740481C1C}">
                <a14:useLocalDpi xmlns:a14="http://schemas.microsoft.com/office/drawing/2010/main" val="0"/>
              </a:ext>
            </a:extLst>
          </a:blip>
          <a:srcRect l="21001" r="21001"/>
          <a:stretch/>
        </p:blipFill>
        <p:spPr>
          <a:xfrm>
            <a:off x="3256804" y="3913148"/>
            <a:ext cx="1872903" cy="3230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8DC2618-DA9F-036F-7EDB-7179D58B3349}"/>
              </a:ext>
            </a:extLst>
          </p:cNvPr>
          <p:cNvPicPr>
            <a:picLocks noChangeAspect="1"/>
          </p:cNvPicPr>
          <p:nvPr/>
        </p:nvPicPr>
        <p:blipFill>
          <a:blip r:embed="rId6" cstate="print">
            <a:extLst>
              <a:ext uri="{28A0092B-C50C-407E-A947-70E740481C1C}">
                <a14:useLocalDpi xmlns:a14="http://schemas.microsoft.com/office/drawing/2010/main" val="0"/>
              </a:ext>
            </a:extLst>
          </a:blip>
          <a:srcRect l="14456" r="14456"/>
          <a:stretch/>
        </p:blipFill>
        <p:spPr>
          <a:xfrm>
            <a:off x="367119" y="853114"/>
            <a:ext cx="1591251" cy="22393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471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34EB4-B8D7-0839-24B0-BD8738749D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FFFBAE-DD16-AFE8-FAA8-97246CD6865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10" name="Freeform 10">
            <a:extLst>
              <a:ext uri="{FF2B5EF4-FFF2-40B4-BE49-F238E27FC236}">
                <a16:creationId xmlns:a16="http://schemas.microsoft.com/office/drawing/2014/main" id="{F48A600F-0ABC-AC1F-05E0-A46E2D64E06D}"/>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46DA91DB-0BE5-E693-D18A-4607D6730D6E}"/>
              </a:ext>
            </a:extLst>
          </p:cNvPr>
          <p:cNvSpPr txBox="1"/>
          <p:nvPr/>
        </p:nvSpPr>
        <p:spPr>
          <a:xfrm>
            <a:off x="535724" y="1132446"/>
            <a:ext cx="2889250" cy="6960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7</a:t>
            </a:r>
          </a:p>
          <a:p>
            <a:pPr>
              <a:lnSpc>
                <a:spcPts val="2940"/>
              </a:lnSpc>
              <a:spcBef>
                <a:spcPct val="0"/>
              </a:spcBef>
            </a:pPr>
            <a:r>
              <a:rPr lang="en-US" sz="1400" b="1" dirty="0">
                <a:solidFill>
                  <a:srgbClr val="002060"/>
                </a:solidFill>
                <a:latin typeface="Tahoma" panose="020B0604030504040204" pitchFamily="34" charset="0"/>
              </a:rPr>
              <a:t>Troubleshooting</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BD861E1E-45B6-EA8F-4B97-150CFD280BC9}"/>
              </a:ext>
            </a:extLst>
          </p:cNvPr>
          <p:cNvSpPr txBox="1"/>
          <p:nvPr/>
        </p:nvSpPr>
        <p:spPr>
          <a:xfrm>
            <a:off x="514134" y="1926492"/>
            <a:ext cx="4203916" cy="841256"/>
          </a:xfrm>
          <a:prstGeom prst="rect">
            <a:avLst/>
          </a:prstGeom>
        </p:spPr>
        <p:txBody>
          <a:bodyPr wrap="square" lIns="0" tIns="0" rIns="0" bIns="0" rtlCol="0" anchor="t">
            <a:spAutoFit/>
          </a:bodyPr>
          <a:lstStyle/>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If the solenoid lock doesn't operate or the system behaves unexpectedly:</a:t>
            </a:r>
          </a:p>
          <a:p>
            <a:pPr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1. Recheck all connections against the schematic.</a:t>
            </a:r>
          </a:p>
          <a:p>
            <a:pPr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2. Verify the code and re-upload it if necessary.</a:t>
            </a:r>
          </a:p>
          <a:p>
            <a:pPr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3. Ensure the power supply provides sufficient voltage and current.</a:t>
            </a:r>
          </a:p>
        </p:txBody>
      </p:sp>
      <p:sp>
        <p:nvSpPr>
          <p:cNvPr id="18" name="Slide Number Placeholder 17">
            <a:extLst>
              <a:ext uri="{FF2B5EF4-FFF2-40B4-BE49-F238E27FC236}">
                <a16:creationId xmlns:a16="http://schemas.microsoft.com/office/drawing/2014/main" id="{CC9C4C8C-CFE2-C86F-F2DA-A3768C22BF5D}"/>
              </a:ext>
            </a:extLst>
          </p:cNvPr>
          <p:cNvSpPr>
            <a:spLocks noGrp="1"/>
          </p:cNvSpPr>
          <p:nvPr>
            <p:ph type="sldNum" sz="quarter" idx="12"/>
          </p:nvPr>
        </p:nvSpPr>
        <p:spPr>
          <a:xfrm>
            <a:off x="3187700" y="7105963"/>
            <a:ext cx="2133600" cy="365125"/>
          </a:xfrm>
        </p:spPr>
        <p:txBody>
          <a:bodyPr/>
          <a:lstStyle/>
          <a:p>
            <a:fld id="{B6F15528-21DE-4FAA-801E-634DDDAF4B2B}" type="slidenum">
              <a:rPr lang="en-US" smtClean="0"/>
              <a:pPr/>
              <a:t>45</a:t>
            </a:fld>
            <a:endParaRPr lang="en-US" dirty="0"/>
          </a:p>
        </p:txBody>
      </p:sp>
      <p:sp>
        <p:nvSpPr>
          <p:cNvPr id="19" name="TextBox 9">
            <a:extLst>
              <a:ext uri="{FF2B5EF4-FFF2-40B4-BE49-F238E27FC236}">
                <a16:creationId xmlns:a16="http://schemas.microsoft.com/office/drawing/2014/main" id="{09FFA7F0-FBB9-F6E4-BCF9-A13D749037D3}"/>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5" name="Picture 4">
            <a:extLst>
              <a:ext uri="{FF2B5EF4-FFF2-40B4-BE49-F238E27FC236}">
                <a16:creationId xmlns:a16="http://schemas.microsoft.com/office/drawing/2014/main" id="{39086613-643A-88C3-D3EE-0E8BFEF7E6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212850" y="2767748"/>
            <a:ext cx="3095724" cy="4681889"/>
          </a:xfrm>
          <a:prstGeom prst="rect">
            <a:avLst/>
          </a:prstGeom>
        </p:spPr>
      </p:pic>
    </p:spTree>
    <p:extLst>
      <p:ext uri="{BB962C8B-B14F-4D97-AF65-F5344CB8AC3E}">
        <p14:creationId xmlns:p14="http://schemas.microsoft.com/office/powerpoint/2010/main" val="2084709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82C2530E-62FE-DDFE-F1FB-92A603FA395A}"/>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46</a:t>
            </a:fld>
            <a:endParaRPr lang="en-US" dirty="0"/>
          </a:p>
        </p:txBody>
      </p:sp>
      <p:sp>
        <p:nvSpPr>
          <p:cNvPr id="14" name="TextBox 9">
            <a:extLst>
              <a:ext uri="{FF2B5EF4-FFF2-40B4-BE49-F238E27FC236}">
                <a16:creationId xmlns:a16="http://schemas.microsoft.com/office/drawing/2014/main" id="{A63FB518-2350-49BF-22C0-DA4D7B4D73B0}"/>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p:txBody>
      </p:sp>
      <p:pic>
        <p:nvPicPr>
          <p:cNvPr id="4" name="Picture 3">
            <a:extLst>
              <a:ext uri="{FF2B5EF4-FFF2-40B4-BE49-F238E27FC236}">
                <a16:creationId xmlns:a16="http://schemas.microsoft.com/office/drawing/2014/main" id="{49CE638D-B88D-BDC1-F1C1-50A22F41799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0" y="881350"/>
            <a:ext cx="5321300" cy="57520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0FB2A-25E8-D4B7-711E-CFB03D456C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2FC2AA5-7052-3FF7-0228-B91842F1745A}"/>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a:extLst>
              <a:ext uri="{FF2B5EF4-FFF2-40B4-BE49-F238E27FC236}">
                <a16:creationId xmlns:a16="http://schemas.microsoft.com/office/drawing/2014/main" id="{9EB83F7D-5888-AE76-94DB-EE8F072C1FC5}"/>
              </a:ext>
            </a:extLst>
          </p:cNvPr>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a:extLst>
              <a:ext uri="{FF2B5EF4-FFF2-40B4-BE49-F238E27FC236}">
                <a16:creationId xmlns:a16="http://schemas.microsoft.com/office/drawing/2014/main" id="{6DFD6774-E960-FF11-81CE-151442995804}"/>
              </a:ext>
            </a:extLst>
          </p:cNvPr>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1CFC9D04-BCE6-D90C-FEE4-2E2777B680C6}"/>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47</a:t>
            </a:fld>
            <a:endParaRPr lang="en-US" dirty="0"/>
          </a:p>
        </p:txBody>
      </p:sp>
      <p:sp>
        <p:nvSpPr>
          <p:cNvPr id="14" name="TextBox 9">
            <a:extLst>
              <a:ext uri="{FF2B5EF4-FFF2-40B4-BE49-F238E27FC236}">
                <a16:creationId xmlns:a16="http://schemas.microsoft.com/office/drawing/2014/main" id="{3568FBA1-6645-A226-24C8-D60208E3A298}"/>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p:txBody>
      </p:sp>
      <p:pic>
        <p:nvPicPr>
          <p:cNvPr id="5" name="Picture 4">
            <a:extLst>
              <a:ext uri="{FF2B5EF4-FFF2-40B4-BE49-F238E27FC236}">
                <a16:creationId xmlns:a16="http://schemas.microsoft.com/office/drawing/2014/main" id="{878357FB-E077-72FA-8892-37633FECB2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1744" y="708970"/>
            <a:ext cx="4633167" cy="6117280"/>
          </a:xfrm>
          <a:prstGeom prst="rect">
            <a:avLst/>
          </a:prstGeom>
        </p:spPr>
      </p:pic>
    </p:spTree>
    <p:extLst>
      <p:ext uri="{BB962C8B-B14F-4D97-AF65-F5344CB8AC3E}">
        <p14:creationId xmlns:p14="http://schemas.microsoft.com/office/powerpoint/2010/main" val="4127808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9" name="Freeform 9"/>
          <p:cNvSpPr/>
          <p:nvPr/>
        </p:nvSpPr>
        <p:spPr>
          <a:xfrm>
            <a:off x="-11628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0" name="Freeform 10"/>
          <p:cNvSpPr/>
          <p:nvPr/>
        </p:nvSpPr>
        <p:spPr>
          <a:xfrm>
            <a:off x="43596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1" name="TextBox 11"/>
          <p:cNvSpPr txBox="1"/>
          <p:nvPr/>
        </p:nvSpPr>
        <p:spPr>
          <a:xfrm>
            <a:off x="1974850" y="597448"/>
            <a:ext cx="1752600" cy="218008"/>
          </a:xfrm>
          <a:prstGeom prst="rect">
            <a:avLst/>
          </a:prstGeom>
        </p:spPr>
        <p:txBody>
          <a:bodyPr wrap="square" lIns="0" tIns="0" rIns="0" bIns="0" rtlCol="0" anchor="t">
            <a:spAutoFit/>
          </a:bodyPr>
          <a:lstStyle/>
          <a:p>
            <a:pPr algn="l">
              <a:lnSpc>
                <a:spcPts val="1679"/>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4 </a:t>
            </a:r>
          </a:p>
        </p:txBody>
      </p:sp>
      <p:sp>
        <p:nvSpPr>
          <p:cNvPr id="13" name="TextBox 13"/>
          <p:cNvSpPr txBox="1"/>
          <p:nvPr/>
        </p:nvSpPr>
        <p:spPr>
          <a:xfrm>
            <a:off x="529450" y="5334112"/>
            <a:ext cx="4262400" cy="1721177"/>
          </a:xfrm>
          <a:prstGeom prst="rect">
            <a:avLst/>
          </a:prstGeom>
        </p:spPr>
        <p:txBody>
          <a:bodyPr lIns="0" tIns="0" rIns="0" bIns="0" rtlCol="0" anchor="t">
            <a:spAutoFit/>
          </a:bodyPr>
          <a:lstStyle/>
          <a:p>
            <a:pPr algn="just">
              <a:lnSpc>
                <a:spcPts val="1679"/>
              </a:lnSpc>
              <a:spcBef>
                <a:spcPct val="0"/>
              </a:spcBef>
            </a:pPr>
            <a:r>
              <a:rPr 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A Water Level Measurement System Using Ultrasonic Technology And A Microcontroller To Monitor And Display The Water Level In A Tank. The Ultrasonic Sensor Measures The Distance Between The Sensor And The Water Surface, And The Data Is Processed By The Microcontroller. The Results Are Displayed On An LCD, Providing A Clear And Real-time Indication Of Water Levels. Ideal For Use In Homes, Agriculture, And Industrial Water Management Systems.</a:t>
            </a:r>
          </a:p>
        </p:txBody>
      </p:sp>
      <p:sp>
        <p:nvSpPr>
          <p:cNvPr id="14" name="Slide Number Placeholder 13">
            <a:extLst>
              <a:ext uri="{FF2B5EF4-FFF2-40B4-BE49-F238E27FC236}">
                <a16:creationId xmlns:a16="http://schemas.microsoft.com/office/drawing/2014/main" id="{B516ACFF-9888-3FAF-79CF-936CE1ACDF79}"/>
              </a:ext>
            </a:extLst>
          </p:cNvPr>
          <p:cNvSpPr>
            <a:spLocks noGrp="1"/>
          </p:cNvSpPr>
          <p:nvPr>
            <p:ph type="sldNum" sz="quarter" idx="12"/>
          </p:nvPr>
        </p:nvSpPr>
        <p:spPr/>
        <p:txBody>
          <a:bodyPr/>
          <a:lstStyle/>
          <a:p>
            <a:fld id="{B6F15528-21DE-4FAA-801E-634DDDAF4B2B}" type="slidenum">
              <a:rPr lang="en-US" smtClean="0"/>
              <a:pPr/>
              <a:t>48</a:t>
            </a:fld>
            <a:endParaRPr lang="en-US" dirty="0"/>
          </a:p>
        </p:txBody>
      </p:sp>
      <p:grpSp>
        <p:nvGrpSpPr>
          <p:cNvPr id="6" name="Group 6"/>
          <p:cNvGrpSpPr/>
          <p:nvPr/>
        </p:nvGrpSpPr>
        <p:grpSpPr>
          <a:xfrm>
            <a:off x="383194" y="4323367"/>
            <a:ext cx="4561609" cy="799200"/>
            <a:chOff x="0" y="0"/>
            <a:chExt cx="2319617" cy="406400"/>
          </a:xfrm>
        </p:grpSpPr>
        <p:sp>
          <p:nvSpPr>
            <p:cNvPr id="7" name="Freeform 7"/>
            <p:cNvSpPr/>
            <p:nvPr/>
          </p:nvSpPr>
          <p:spPr>
            <a:xfrm>
              <a:off x="0" y="0"/>
              <a:ext cx="2319617" cy="406400"/>
            </a:xfrm>
            <a:custGeom>
              <a:avLst/>
              <a:gdLst/>
              <a:ahLst/>
              <a:cxnLst/>
              <a:rect l="l" t="t" r="r" b="b"/>
              <a:pathLst>
                <a:path w="2319617" h="406400">
                  <a:moveTo>
                    <a:pt x="0" y="0"/>
                  </a:moveTo>
                  <a:lnTo>
                    <a:pt x="2319617" y="0"/>
                  </a:lnTo>
                  <a:lnTo>
                    <a:pt x="2319617" y="406400"/>
                  </a:lnTo>
                  <a:lnTo>
                    <a:pt x="0" y="406400"/>
                  </a:lnTo>
                  <a:close/>
                </a:path>
              </a:pathLst>
            </a:custGeom>
            <a:solidFill>
              <a:srgbClr val="FAAF40"/>
            </a:solidFill>
          </p:spPr>
          <p:txBody>
            <a:bodyPr/>
            <a:lstStyle/>
            <a:p>
              <a:endParaRPr lang="en-US" dirty="0">
                <a:latin typeface="Tahoma" panose="020B0604030504040204" pitchFamily="34" charset="0"/>
              </a:endParaRPr>
            </a:p>
          </p:txBody>
        </p:sp>
        <p:sp>
          <p:nvSpPr>
            <p:cNvPr id="8" name="TextBox 8"/>
            <p:cNvSpPr txBox="1"/>
            <p:nvPr/>
          </p:nvSpPr>
          <p:spPr>
            <a:xfrm>
              <a:off x="0" y="-38100"/>
              <a:ext cx="2319617" cy="444500"/>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2" name="TextBox 12"/>
          <p:cNvSpPr txBox="1"/>
          <p:nvPr/>
        </p:nvSpPr>
        <p:spPr>
          <a:xfrm>
            <a:off x="450850" y="4395875"/>
            <a:ext cx="4419600" cy="726224"/>
          </a:xfrm>
          <a:prstGeom prst="rect">
            <a:avLst/>
          </a:prstGeom>
        </p:spPr>
        <p:txBody>
          <a:bodyPr wrap="square" lIns="0" tIns="0" rIns="0" bIns="0" rtlCol="0" anchor="t">
            <a:spAutoFit/>
          </a:bodyPr>
          <a:lstStyle/>
          <a:p>
            <a:pPr algn="ctr">
              <a:lnSpc>
                <a:spcPts val="2940"/>
              </a:lnSpc>
              <a:spcBef>
                <a:spcPct val="0"/>
              </a:spcBef>
            </a:pP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Water Level Measurement With Ultrasonic</a:t>
            </a:r>
          </a:p>
        </p:txBody>
      </p:sp>
      <p:pic>
        <p:nvPicPr>
          <p:cNvPr id="4" name="Picture 3">
            <a:extLst>
              <a:ext uri="{FF2B5EF4-FFF2-40B4-BE49-F238E27FC236}">
                <a16:creationId xmlns:a16="http://schemas.microsoft.com/office/drawing/2014/main" id="{F7A1EE41-D724-2D4F-387D-C4F704C6CE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449" y="1106202"/>
            <a:ext cx="4262401" cy="2889250"/>
          </a:xfrm>
          <a:prstGeom prst="round2DiagRect">
            <a:avLst>
              <a:gd name="adj1" fmla="val 16667"/>
              <a:gd name="adj2" fmla="val 0"/>
            </a:avLst>
          </a:prstGeom>
          <a:ln w="88900" cap="sq">
            <a:solidFill>
              <a:srgbClr val="FAAF40"/>
            </a:solidFill>
            <a:miter lim="800000"/>
          </a:ln>
          <a:effectLst>
            <a:outerShdw blurRad="254000" algn="tl" rotWithShape="0">
              <a:srgbClr val="000000">
                <a:alpha val="43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959" y="-178460"/>
            <a:ext cx="2836082" cy="7916920"/>
            <a:chOff x="0" y="0"/>
            <a:chExt cx="1442172" cy="4025821"/>
          </a:xfrm>
        </p:grpSpPr>
        <p:sp>
          <p:nvSpPr>
            <p:cNvPr id="3" name="Freeform 3"/>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p:cNvGrpSpPr/>
          <p:nvPr/>
        </p:nvGrpSpPr>
        <p:grpSpPr>
          <a:xfrm>
            <a:off x="532800" y="532800"/>
            <a:ext cx="4262400" cy="2007425"/>
            <a:chOff x="0" y="0"/>
            <a:chExt cx="2066146" cy="973075"/>
          </a:xfrm>
        </p:grpSpPr>
        <p:sp>
          <p:nvSpPr>
            <p:cNvPr id="6" name="Freeform 6"/>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p:cNvGrpSpPr/>
          <p:nvPr/>
        </p:nvGrpSpPr>
        <p:grpSpPr>
          <a:xfrm>
            <a:off x="4131346" y="2099210"/>
            <a:ext cx="663854" cy="243007"/>
            <a:chOff x="0" y="0"/>
            <a:chExt cx="627028" cy="229527"/>
          </a:xfrm>
        </p:grpSpPr>
        <p:sp>
          <p:nvSpPr>
            <p:cNvPr id="11" name="Freeform 11"/>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a:t>
            </a:r>
          </a:p>
        </p:txBody>
      </p:sp>
      <p:sp>
        <p:nvSpPr>
          <p:cNvPr id="14" name="AutoShape 14"/>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Arduino nano</a:t>
            </a:r>
          </a:p>
        </p:txBody>
      </p:sp>
      <p:sp>
        <p:nvSpPr>
          <p:cNvPr id="16" name="TextBox 16"/>
          <p:cNvSpPr txBox="1"/>
          <p:nvPr/>
        </p:nvSpPr>
        <p:spPr>
          <a:xfrm>
            <a:off x="2759689" y="1028918"/>
            <a:ext cx="1958361" cy="95122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compact microcontroller board that acts as the brain of the PCB, processing sensor data and controlling outputs like alarms and LEDs.</a:t>
            </a:r>
          </a:p>
        </p:txBody>
      </p:sp>
      <p:grpSp>
        <p:nvGrpSpPr>
          <p:cNvPr id="17" name="Group 17"/>
          <p:cNvGrpSpPr/>
          <p:nvPr/>
        </p:nvGrpSpPr>
        <p:grpSpPr>
          <a:xfrm>
            <a:off x="532800" y="2776287"/>
            <a:ext cx="4262400" cy="2007425"/>
            <a:chOff x="0" y="0"/>
            <a:chExt cx="2066146" cy="973075"/>
          </a:xfrm>
        </p:grpSpPr>
        <p:sp>
          <p:nvSpPr>
            <p:cNvPr id="18" name="Freeform 18"/>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p:cNvGrpSpPr/>
          <p:nvPr/>
        </p:nvGrpSpPr>
        <p:grpSpPr>
          <a:xfrm>
            <a:off x="4131346" y="4342698"/>
            <a:ext cx="663854" cy="243007"/>
            <a:chOff x="0" y="0"/>
            <a:chExt cx="627028" cy="229527"/>
          </a:xfrm>
        </p:grpSpPr>
        <p:sp>
          <p:nvSpPr>
            <p:cNvPr id="23" name="Freeform 23"/>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a:t>
            </a:r>
          </a:p>
        </p:txBody>
      </p:sp>
      <p:sp>
        <p:nvSpPr>
          <p:cNvPr id="26" name="AutoShape 26"/>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p:cNvGrpSpPr/>
          <p:nvPr/>
        </p:nvGrpSpPr>
        <p:grpSpPr>
          <a:xfrm>
            <a:off x="532800" y="5019775"/>
            <a:ext cx="4262400" cy="2007425"/>
            <a:chOff x="0" y="0"/>
            <a:chExt cx="2066146" cy="973075"/>
          </a:xfrm>
        </p:grpSpPr>
        <p:sp>
          <p:nvSpPr>
            <p:cNvPr id="30" name="Freeform 30"/>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p:cNvGrpSpPr/>
          <p:nvPr/>
        </p:nvGrpSpPr>
        <p:grpSpPr>
          <a:xfrm>
            <a:off x="4131346" y="6586185"/>
            <a:ext cx="663854" cy="243007"/>
            <a:chOff x="0" y="0"/>
            <a:chExt cx="627028" cy="229527"/>
          </a:xfrm>
        </p:grpSpPr>
        <p:sp>
          <p:nvSpPr>
            <p:cNvPr id="35" name="Freeform 35"/>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a:t>
            </a:r>
          </a:p>
        </p:txBody>
      </p:sp>
      <p:sp>
        <p:nvSpPr>
          <p:cNvPr id="38" name="AutoShape 38"/>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0E90944E-3457-5F90-E38A-C9C0A3CAB2F9}"/>
              </a:ext>
            </a:extLst>
          </p:cNvPr>
          <p:cNvSpPr>
            <a:spLocks noGrp="1"/>
          </p:cNvSpPr>
          <p:nvPr>
            <p:ph type="sldNum" sz="quarter" idx="12"/>
          </p:nvPr>
        </p:nvSpPr>
        <p:spPr/>
        <p:txBody>
          <a:bodyPr/>
          <a:lstStyle/>
          <a:p>
            <a:fld id="{B6F15528-21DE-4FAA-801E-634DDDAF4B2B}" type="slidenum">
              <a:rPr lang="en-US" smtClean="0"/>
              <a:pPr/>
              <a:t>49</a:t>
            </a:fld>
            <a:endParaRPr lang="en-US" dirty="0"/>
          </a:p>
        </p:txBody>
      </p:sp>
      <p:sp>
        <p:nvSpPr>
          <p:cNvPr id="47" name="TextBox 15">
            <a:extLst>
              <a:ext uri="{FF2B5EF4-FFF2-40B4-BE49-F238E27FC236}">
                <a16:creationId xmlns:a16="http://schemas.microsoft.com/office/drawing/2014/main" id="{71025E71-0674-5F86-A921-B71910A374C7}"/>
              </a:ext>
            </a:extLst>
          </p:cNvPr>
          <p:cNvSpPr txBox="1"/>
          <p:nvPr/>
        </p:nvSpPr>
        <p:spPr>
          <a:xfrm>
            <a:off x="2660650" y="3010750"/>
            <a:ext cx="2093904" cy="474682"/>
          </a:xfrm>
          <a:prstGeom prst="rect">
            <a:avLst/>
          </a:prstGeom>
        </p:spPr>
        <p:txBody>
          <a:bodyPr wrap="square"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Ultrasonic Sensor (HC-SR04)</a:t>
            </a:r>
          </a:p>
        </p:txBody>
      </p:sp>
      <p:sp>
        <p:nvSpPr>
          <p:cNvPr id="48" name="TextBox 16">
            <a:extLst>
              <a:ext uri="{FF2B5EF4-FFF2-40B4-BE49-F238E27FC236}">
                <a16:creationId xmlns:a16="http://schemas.microsoft.com/office/drawing/2014/main" id="{6DD65D47-73CB-ED3C-660C-4671464A2167}"/>
              </a:ext>
            </a:extLst>
          </p:cNvPr>
          <p:cNvSpPr txBox="1"/>
          <p:nvPr/>
        </p:nvSpPr>
        <p:spPr>
          <a:xfrm>
            <a:off x="2759688" y="3517800"/>
            <a:ext cx="1994863" cy="951222"/>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Measures distance by emitting sound waves and detecting their echo. Used in water level monitoring and obstacle detection.</a:t>
            </a:r>
          </a:p>
        </p:txBody>
      </p:sp>
      <p:sp>
        <p:nvSpPr>
          <p:cNvPr id="49" name="TextBox 15">
            <a:extLst>
              <a:ext uri="{FF2B5EF4-FFF2-40B4-BE49-F238E27FC236}">
                <a16:creationId xmlns:a16="http://schemas.microsoft.com/office/drawing/2014/main" id="{B20FF1DB-DAF1-D997-3E3D-51475A06A3AF}"/>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LCD HS 1602A</a:t>
            </a:r>
          </a:p>
        </p:txBody>
      </p:sp>
      <p:sp>
        <p:nvSpPr>
          <p:cNvPr id="50" name="TextBox 16">
            <a:extLst>
              <a:ext uri="{FF2B5EF4-FFF2-40B4-BE49-F238E27FC236}">
                <a16:creationId xmlns:a16="http://schemas.microsoft.com/office/drawing/2014/main" id="{1C8ACB03-E755-B0C1-1657-9891A809A924}"/>
              </a:ext>
            </a:extLst>
          </p:cNvPr>
          <p:cNvSpPr txBox="1"/>
          <p:nvPr/>
        </p:nvSpPr>
        <p:spPr>
          <a:xfrm>
            <a:off x="2759689" y="5530850"/>
            <a:ext cx="1958361" cy="75886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An LCD display device (HS1602A) that shows a warning message when triggered by the circuit.</a:t>
            </a:r>
          </a:p>
        </p:txBody>
      </p:sp>
      <p:sp>
        <p:nvSpPr>
          <p:cNvPr id="51" name="TextBox 11">
            <a:extLst>
              <a:ext uri="{FF2B5EF4-FFF2-40B4-BE49-F238E27FC236}">
                <a16:creationId xmlns:a16="http://schemas.microsoft.com/office/drawing/2014/main" id="{71326D8E-748D-EBA3-A3AD-CE35506F3940}"/>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050" name="Picture 2" descr="Arduino Nano: Over 33 Royalty-Free Licensable Stock Illustrations &amp;  Drawings | Shutterstock">
            <a:extLst>
              <a:ext uri="{FF2B5EF4-FFF2-40B4-BE49-F238E27FC236}">
                <a16:creationId xmlns:a16="http://schemas.microsoft.com/office/drawing/2014/main" id="{B787B4E1-B628-8FDD-5850-EB210344C22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325" r="9733" b="10684"/>
          <a:stretch/>
        </p:blipFill>
        <p:spPr bwMode="auto">
          <a:xfrm>
            <a:off x="551617" y="730807"/>
            <a:ext cx="1814324" cy="14001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7EFBF9BC-4D96-C004-FB25-4CCC4B11EC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100" y="2818319"/>
            <a:ext cx="1919862" cy="1919862"/>
          </a:xfrm>
          <a:prstGeom prst="rect">
            <a:avLst/>
          </a:prstGeom>
        </p:spPr>
      </p:pic>
      <p:pic>
        <p:nvPicPr>
          <p:cNvPr id="33" name="Picture 32">
            <a:extLst>
              <a:ext uri="{FF2B5EF4-FFF2-40B4-BE49-F238E27FC236}">
                <a16:creationId xmlns:a16="http://schemas.microsoft.com/office/drawing/2014/main" id="{28B6227C-7D3B-3E48-1851-AE56D815E1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44" y="5016275"/>
            <a:ext cx="1792497" cy="1792497"/>
          </a:xfrm>
          <a:prstGeom prst="rect">
            <a:avLst/>
          </a:prstGeom>
        </p:spPr>
      </p:pic>
      <p:pic>
        <p:nvPicPr>
          <p:cNvPr id="9" name="Picture 8">
            <a:extLst>
              <a:ext uri="{FF2B5EF4-FFF2-40B4-BE49-F238E27FC236}">
                <a16:creationId xmlns:a16="http://schemas.microsoft.com/office/drawing/2014/main" id="{904224FD-8DA3-80FF-489F-90561E2119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095" y="3048229"/>
            <a:ext cx="1497725" cy="14977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1DF37-58BA-B8C2-103D-2B47EF685E6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F5A67D4-7104-9797-BE2C-E01F9106E1E7}"/>
              </a:ext>
            </a:extLst>
          </p:cNvPr>
          <p:cNvGrpSpPr/>
          <p:nvPr/>
        </p:nvGrpSpPr>
        <p:grpSpPr>
          <a:xfrm>
            <a:off x="-159464" y="967033"/>
            <a:ext cx="2836082" cy="1012474"/>
            <a:chOff x="0" y="0"/>
            <a:chExt cx="1442172" cy="514852"/>
          </a:xfrm>
        </p:grpSpPr>
        <p:sp>
          <p:nvSpPr>
            <p:cNvPr id="3" name="Freeform 3">
              <a:extLst>
                <a:ext uri="{FF2B5EF4-FFF2-40B4-BE49-F238E27FC236}">
                  <a16:creationId xmlns:a16="http://schemas.microsoft.com/office/drawing/2014/main" id="{9EB83EEF-E573-F926-BC5A-4F54F47F6F46}"/>
                </a:ext>
              </a:extLst>
            </p:cNvPr>
            <p:cNvSpPr/>
            <p:nvPr/>
          </p:nvSpPr>
          <p:spPr>
            <a:xfrm>
              <a:off x="0" y="0"/>
              <a:ext cx="1442172" cy="514852"/>
            </a:xfrm>
            <a:custGeom>
              <a:avLst/>
              <a:gdLst/>
              <a:ahLst/>
              <a:cxnLst/>
              <a:rect l="l" t="t" r="r" b="b"/>
              <a:pathLst>
                <a:path w="1442172" h="514852">
                  <a:moveTo>
                    <a:pt x="0" y="0"/>
                  </a:moveTo>
                  <a:lnTo>
                    <a:pt x="1442172" y="0"/>
                  </a:lnTo>
                  <a:lnTo>
                    <a:pt x="1442172" y="514852"/>
                  </a:lnTo>
                  <a:lnTo>
                    <a:pt x="0" y="514852"/>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BA8D3747-1E64-822E-526C-A68133DFFCEE}"/>
                </a:ext>
              </a:extLst>
            </p:cNvPr>
            <p:cNvSpPr txBox="1"/>
            <p:nvPr/>
          </p:nvSpPr>
          <p:spPr>
            <a:xfrm>
              <a:off x="0" y="-38100"/>
              <a:ext cx="1442172" cy="552952"/>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F2C7660F-3E74-6FFA-3F74-5477CD1F2C1D}"/>
              </a:ext>
            </a:extLst>
          </p:cNvPr>
          <p:cNvGrpSpPr/>
          <p:nvPr/>
        </p:nvGrpSpPr>
        <p:grpSpPr>
          <a:xfrm>
            <a:off x="-316626" y="3273763"/>
            <a:ext cx="2836082" cy="1012474"/>
            <a:chOff x="0" y="0"/>
            <a:chExt cx="1442172" cy="514852"/>
          </a:xfrm>
        </p:grpSpPr>
        <p:sp>
          <p:nvSpPr>
            <p:cNvPr id="6" name="Freeform 6">
              <a:extLst>
                <a:ext uri="{FF2B5EF4-FFF2-40B4-BE49-F238E27FC236}">
                  <a16:creationId xmlns:a16="http://schemas.microsoft.com/office/drawing/2014/main" id="{AA8D57A6-BE43-E41A-7376-730A5E3BFEDB}"/>
                </a:ext>
              </a:extLst>
            </p:cNvPr>
            <p:cNvSpPr/>
            <p:nvPr/>
          </p:nvSpPr>
          <p:spPr>
            <a:xfrm>
              <a:off x="0" y="0"/>
              <a:ext cx="1442172" cy="514852"/>
            </a:xfrm>
            <a:custGeom>
              <a:avLst/>
              <a:gdLst/>
              <a:ahLst/>
              <a:cxnLst/>
              <a:rect l="l" t="t" r="r" b="b"/>
              <a:pathLst>
                <a:path w="1442172" h="514852">
                  <a:moveTo>
                    <a:pt x="0" y="0"/>
                  </a:moveTo>
                  <a:lnTo>
                    <a:pt x="1442172" y="0"/>
                  </a:lnTo>
                  <a:lnTo>
                    <a:pt x="1442172" y="514852"/>
                  </a:lnTo>
                  <a:lnTo>
                    <a:pt x="0" y="514852"/>
                  </a:lnTo>
                  <a:close/>
                </a:path>
              </a:pathLst>
            </a:custGeom>
            <a:solidFill>
              <a:srgbClr val="FAAF40"/>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0BAEFDDB-75E2-7CB0-97C3-881DD9569B57}"/>
                </a:ext>
              </a:extLst>
            </p:cNvPr>
            <p:cNvSpPr txBox="1"/>
            <p:nvPr/>
          </p:nvSpPr>
          <p:spPr>
            <a:xfrm>
              <a:off x="0" y="-38100"/>
              <a:ext cx="1442172" cy="552952"/>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8" name="Group 8">
            <a:extLst>
              <a:ext uri="{FF2B5EF4-FFF2-40B4-BE49-F238E27FC236}">
                <a16:creationId xmlns:a16="http://schemas.microsoft.com/office/drawing/2014/main" id="{3DD83CBF-ECCD-3E0E-12C0-7E400CBC7C34}"/>
              </a:ext>
            </a:extLst>
          </p:cNvPr>
          <p:cNvGrpSpPr/>
          <p:nvPr/>
        </p:nvGrpSpPr>
        <p:grpSpPr>
          <a:xfrm>
            <a:off x="-316626" y="5568720"/>
            <a:ext cx="2836082" cy="1012474"/>
            <a:chOff x="0" y="0"/>
            <a:chExt cx="1442172" cy="514852"/>
          </a:xfrm>
        </p:grpSpPr>
        <p:sp>
          <p:nvSpPr>
            <p:cNvPr id="9" name="Freeform 9">
              <a:extLst>
                <a:ext uri="{FF2B5EF4-FFF2-40B4-BE49-F238E27FC236}">
                  <a16:creationId xmlns:a16="http://schemas.microsoft.com/office/drawing/2014/main" id="{A212EE3B-518B-D696-7D3A-6CBB45F3ED82}"/>
                </a:ext>
              </a:extLst>
            </p:cNvPr>
            <p:cNvSpPr/>
            <p:nvPr/>
          </p:nvSpPr>
          <p:spPr>
            <a:xfrm>
              <a:off x="0" y="0"/>
              <a:ext cx="1442172" cy="514852"/>
            </a:xfrm>
            <a:custGeom>
              <a:avLst/>
              <a:gdLst/>
              <a:ahLst/>
              <a:cxnLst/>
              <a:rect l="l" t="t" r="r" b="b"/>
              <a:pathLst>
                <a:path w="1442172" h="514852">
                  <a:moveTo>
                    <a:pt x="0" y="0"/>
                  </a:moveTo>
                  <a:lnTo>
                    <a:pt x="1442172" y="0"/>
                  </a:lnTo>
                  <a:lnTo>
                    <a:pt x="1442172" y="514852"/>
                  </a:lnTo>
                  <a:lnTo>
                    <a:pt x="0" y="514852"/>
                  </a:lnTo>
                  <a:close/>
                </a:path>
              </a:pathLst>
            </a:custGeom>
            <a:solidFill>
              <a:srgbClr val="FAAF40"/>
            </a:solidFill>
          </p:spPr>
          <p:txBody>
            <a:bodyPr/>
            <a:lstStyle/>
            <a:p>
              <a:endParaRPr lang="en-US" dirty="0">
                <a:latin typeface="Tahoma" panose="020B0604030504040204" pitchFamily="34" charset="0"/>
              </a:endParaRPr>
            </a:p>
          </p:txBody>
        </p:sp>
        <p:sp>
          <p:nvSpPr>
            <p:cNvPr id="10" name="TextBox 10">
              <a:extLst>
                <a:ext uri="{FF2B5EF4-FFF2-40B4-BE49-F238E27FC236}">
                  <a16:creationId xmlns:a16="http://schemas.microsoft.com/office/drawing/2014/main" id="{A533B540-2F67-520D-E74D-C5D1A003C11C}"/>
                </a:ext>
              </a:extLst>
            </p:cNvPr>
            <p:cNvSpPr txBox="1"/>
            <p:nvPr/>
          </p:nvSpPr>
          <p:spPr>
            <a:xfrm>
              <a:off x="0" y="-38100"/>
              <a:ext cx="1442172" cy="552952"/>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1" name="Group 11">
            <a:extLst>
              <a:ext uri="{FF2B5EF4-FFF2-40B4-BE49-F238E27FC236}">
                <a16:creationId xmlns:a16="http://schemas.microsoft.com/office/drawing/2014/main" id="{13E084D6-4D06-CA9E-09E9-A54AC30C497B}"/>
              </a:ext>
            </a:extLst>
          </p:cNvPr>
          <p:cNvGrpSpPr/>
          <p:nvPr/>
        </p:nvGrpSpPr>
        <p:grpSpPr>
          <a:xfrm>
            <a:off x="2414263" y="0"/>
            <a:ext cx="2913737" cy="7560000"/>
            <a:chOff x="0" y="0"/>
            <a:chExt cx="1083760" cy="2811930"/>
          </a:xfrm>
        </p:grpSpPr>
        <p:sp>
          <p:nvSpPr>
            <p:cNvPr id="12" name="Freeform 12">
              <a:extLst>
                <a:ext uri="{FF2B5EF4-FFF2-40B4-BE49-F238E27FC236}">
                  <a16:creationId xmlns:a16="http://schemas.microsoft.com/office/drawing/2014/main" id="{5F3D19DC-2FDB-74F2-206D-33D21F7BE800}"/>
                </a:ext>
              </a:extLst>
            </p:cNvPr>
            <p:cNvSpPr/>
            <p:nvPr/>
          </p:nvSpPr>
          <p:spPr>
            <a:xfrm>
              <a:off x="0" y="0"/>
              <a:ext cx="1083760" cy="2811930"/>
            </a:xfrm>
            <a:custGeom>
              <a:avLst/>
              <a:gdLst/>
              <a:ahLst/>
              <a:cxnLst/>
              <a:rect l="l" t="t" r="r" b="b"/>
              <a:pathLst>
                <a:path w="1083760" h="2811930">
                  <a:moveTo>
                    <a:pt x="0" y="0"/>
                  </a:moveTo>
                  <a:lnTo>
                    <a:pt x="1083760" y="0"/>
                  </a:lnTo>
                  <a:lnTo>
                    <a:pt x="1083760" y="2811930"/>
                  </a:lnTo>
                  <a:lnTo>
                    <a:pt x="0" y="2811930"/>
                  </a:lnTo>
                  <a:close/>
                </a:path>
              </a:pathLst>
            </a:custGeom>
            <a:solidFill>
              <a:srgbClr val="FEFCFC"/>
            </a:solidFill>
          </p:spPr>
          <p:txBody>
            <a:bodyPr/>
            <a:lstStyle/>
            <a:p>
              <a:endParaRPr lang="en-US" sz="1200" dirty="0">
                <a:latin typeface="Tahoma" panose="020B0604030504040204" pitchFamily="34" charset="0"/>
                <a:cs typeface="Tahoma" panose="020B0604030504040204" pitchFamily="34" charset="0"/>
              </a:endParaRPr>
            </a:p>
          </p:txBody>
        </p:sp>
        <p:sp>
          <p:nvSpPr>
            <p:cNvPr id="13" name="TextBox 13">
              <a:extLst>
                <a:ext uri="{FF2B5EF4-FFF2-40B4-BE49-F238E27FC236}">
                  <a16:creationId xmlns:a16="http://schemas.microsoft.com/office/drawing/2014/main" id="{B7187F5C-C292-DA0E-715C-D0D6CB307F69}"/>
                </a:ext>
              </a:extLst>
            </p:cNvPr>
            <p:cNvSpPr txBox="1"/>
            <p:nvPr/>
          </p:nvSpPr>
          <p:spPr>
            <a:xfrm>
              <a:off x="0" y="-38100"/>
              <a:ext cx="1083760" cy="2850030"/>
            </a:xfrm>
            <a:prstGeom prst="rect">
              <a:avLst/>
            </a:prstGeom>
          </p:spPr>
          <p:txBody>
            <a:bodyPr lIns="50800" tIns="50800" rIns="50800" bIns="50800" rtlCol="0" anchor="ctr"/>
            <a:lstStyle/>
            <a:p>
              <a:pPr algn="ctr">
                <a:lnSpc>
                  <a:spcPts val="1863"/>
                </a:lnSpc>
              </a:pPr>
              <a:endParaRPr lang="en-US" sz="1200" dirty="0">
                <a:latin typeface="Tahoma" panose="020B0604030504040204" pitchFamily="34" charset="0"/>
                <a:cs typeface="Tahoma" panose="020B0604030504040204" pitchFamily="34" charset="0"/>
              </a:endParaRPr>
            </a:p>
          </p:txBody>
        </p:sp>
      </p:grpSp>
      <p:sp>
        <p:nvSpPr>
          <p:cNvPr id="14" name="AutoShape 14">
            <a:extLst>
              <a:ext uri="{FF2B5EF4-FFF2-40B4-BE49-F238E27FC236}">
                <a16:creationId xmlns:a16="http://schemas.microsoft.com/office/drawing/2014/main" id="{42C96AF0-A77F-A922-D20E-FC6F482988E3}"/>
              </a:ext>
            </a:extLst>
          </p:cNvPr>
          <p:cNvSpPr/>
          <p:nvPr/>
        </p:nvSpPr>
        <p:spPr>
          <a:xfrm>
            <a:off x="2676618" y="800842"/>
            <a:ext cx="0" cy="1494114"/>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23" name="AutoShape 23">
            <a:extLst>
              <a:ext uri="{FF2B5EF4-FFF2-40B4-BE49-F238E27FC236}">
                <a16:creationId xmlns:a16="http://schemas.microsoft.com/office/drawing/2014/main" id="{DE3CDF4F-F73E-0624-DD0B-513A4CF7A4AC}"/>
              </a:ext>
            </a:extLst>
          </p:cNvPr>
          <p:cNvSpPr/>
          <p:nvPr/>
        </p:nvSpPr>
        <p:spPr>
          <a:xfrm flipH="1">
            <a:off x="2676618" y="3095798"/>
            <a:ext cx="0" cy="1292551"/>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32" name="AutoShape 32">
            <a:extLst>
              <a:ext uri="{FF2B5EF4-FFF2-40B4-BE49-F238E27FC236}">
                <a16:creationId xmlns:a16="http://schemas.microsoft.com/office/drawing/2014/main" id="{B78DF017-91D2-21B1-6E9C-6205437F0997}"/>
              </a:ext>
            </a:extLst>
          </p:cNvPr>
          <p:cNvSpPr/>
          <p:nvPr/>
        </p:nvSpPr>
        <p:spPr>
          <a:xfrm flipH="1">
            <a:off x="2676618" y="539075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TextBox 41">
            <a:extLst>
              <a:ext uri="{FF2B5EF4-FFF2-40B4-BE49-F238E27FC236}">
                <a16:creationId xmlns:a16="http://schemas.microsoft.com/office/drawing/2014/main" id="{1D52705A-308D-5F4B-FB84-BB1A450693A9}"/>
              </a:ext>
            </a:extLst>
          </p:cNvPr>
          <p:cNvSpPr txBox="1"/>
          <p:nvPr/>
        </p:nvSpPr>
        <p:spPr>
          <a:xfrm>
            <a:off x="2784777" y="806450"/>
            <a:ext cx="2124573" cy="369332"/>
          </a:xfrm>
          <a:prstGeom prst="rect">
            <a:avLst/>
          </a:prstGeom>
        </p:spPr>
        <p:txBody>
          <a:bodyPr wrap="square" lIns="0" tIns="0" rIns="0" bIns="0" rtlCol="0" anchor="t">
            <a:spAutoFit/>
          </a:bodyPr>
          <a:lstStyle/>
          <a:p>
            <a:pPr>
              <a:spcBef>
                <a:spcPct val="0"/>
              </a:spcBef>
            </a:pPr>
            <a:r>
              <a:rPr lang="en-US" sz="12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Water level measurement with ultrasonic</a:t>
            </a:r>
          </a:p>
        </p:txBody>
      </p:sp>
      <p:sp>
        <p:nvSpPr>
          <p:cNvPr id="42" name="TextBox 42">
            <a:extLst>
              <a:ext uri="{FF2B5EF4-FFF2-40B4-BE49-F238E27FC236}">
                <a16:creationId xmlns:a16="http://schemas.microsoft.com/office/drawing/2014/main" id="{D8B7FBE3-6CCC-53D7-B96B-40B737B823E2}"/>
              </a:ext>
            </a:extLst>
          </p:cNvPr>
          <p:cNvSpPr txBox="1"/>
          <p:nvPr/>
        </p:nvSpPr>
        <p:spPr>
          <a:xfrm>
            <a:off x="2898271" y="1236556"/>
            <a:ext cx="2186010" cy="961802"/>
          </a:xfrm>
          <a:prstGeom prst="rect">
            <a:avLst/>
          </a:prstGeom>
        </p:spPr>
        <p:txBody>
          <a:bodyPr wrap="square" lIns="0" tIns="0" rIns="0" bIns="0" rtlCol="0" anchor="t">
            <a:spAutoFit/>
          </a:bodyPr>
          <a:lstStyle/>
          <a:p>
            <a:pPr algn="l">
              <a:lnSpc>
                <a:spcPts val="1464"/>
              </a:lnSpc>
            </a:pPr>
            <a:r>
              <a:rPr lang="en-GB" sz="1050" dirty="0">
                <a:solidFill>
                  <a:srgbClr val="9D99BD"/>
                </a:solidFill>
                <a:latin typeface="Tahoma" panose="020B0604030504040204" pitchFamily="34" charset="0"/>
              </a:rPr>
              <a:t>An ultrasonic system measures and displays water levels via a microcontroller and LCD. It's ideal for homes, agriculture, and industrial water management.</a:t>
            </a:r>
            <a:endParaRPr lang="en-US" sz="1045"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44" name="TextBox 44">
            <a:extLst>
              <a:ext uri="{FF2B5EF4-FFF2-40B4-BE49-F238E27FC236}">
                <a16:creationId xmlns:a16="http://schemas.microsoft.com/office/drawing/2014/main" id="{E029CE46-2127-AE33-4B6D-28AB44DEF643}"/>
              </a:ext>
            </a:extLst>
          </p:cNvPr>
          <p:cNvSpPr txBox="1"/>
          <p:nvPr/>
        </p:nvSpPr>
        <p:spPr>
          <a:xfrm>
            <a:off x="2784777" y="2940050"/>
            <a:ext cx="2186010" cy="310534"/>
          </a:xfrm>
          <a:prstGeom prst="rect">
            <a:avLst/>
          </a:prstGeom>
        </p:spPr>
        <p:txBody>
          <a:bodyPr wrap="square" lIns="0" tIns="0" rIns="0" bIns="0" rtlCol="0" anchor="t">
            <a:spAutoFit/>
          </a:bodyPr>
          <a:lstStyle/>
          <a:p>
            <a:pPr>
              <a:lnSpc>
                <a:spcPts val="2940"/>
              </a:lnSpc>
              <a:spcBef>
                <a:spcPct val="0"/>
              </a:spcBef>
            </a:pPr>
            <a:r>
              <a:rPr lang="en-US" altLang="en-US" sz="12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Smart irrigation system</a:t>
            </a:r>
            <a:r>
              <a:rPr lang="en-US" sz="12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 </a:t>
            </a:r>
          </a:p>
        </p:txBody>
      </p:sp>
      <p:sp>
        <p:nvSpPr>
          <p:cNvPr id="45" name="TextBox 45">
            <a:extLst>
              <a:ext uri="{FF2B5EF4-FFF2-40B4-BE49-F238E27FC236}">
                <a16:creationId xmlns:a16="http://schemas.microsoft.com/office/drawing/2014/main" id="{5D9D7C7B-77B4-4C84-08F6-A5BF65AC38D1}"/>
              </a:ext>
            </a:extLst>
          </p:cNvPr>
          <p:cNvSpPr txBox="1"/>
          <p:nvPr/>
        </p:nvSpPr>
        <p:spPr>
          <a:xfrm>
            <a:off x="2898272" y="3343347"/>
            <a:ext cx="2124578" cy="961802"/>
          </a:xfrm>
          <a:prstGeom prst="rect">
            <a:avLst/>
          </a:prstGeom>
        </p:spPr>
        <p:txBody>
          <a:bodyPr wrap="square" lIns="0" tIns="0" rIns="0" bIns="0" rtlCol="0" anchor="t">
            <a:spAutoFit/>
          </a:bodyPr>
          <a:lstStyle/>
          <a:p>
            <a:pPr algn="l">
              <a:lnSpc>
                <a:spcPts val="1464"/>
              </a:lnSpc>
            </a:pPr>
            <a:r>
              <a:rPr lang="en-GB" sz="1050" dirty="0">
                <a:solidFill>
                  <a:srgbClr val="9D99BD"/>
                </a:solidFill>
                <a:latin typeface="Tahoma" panose="020B0604030504040204" pitchFamily="34" charset="0"/>
              </a:rPr>
              <a:t>An ESP32 MQTT system automates irrigation using soil moisture sensors. It controls watering via a pump and provides smart, efficient plant care management.</a:t>
            </a:r>
            <a:endParaRPr lang="en-US" sz="1045"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47" name="TextBox 47">
            <a:extLst>
              <a:ext uri="{FF2B5EF4-FFF2-40B4-BE49-F238E27FC236}">
                <a16:creationId xmlns:a16="http://schemas.microsoft.com/office/drawing/2014/main" id="{ED28FB41-73F8-429A-B558-AB3CBFA31BE1}"/>
              </a:ext>
            </a:extLst>
          </p:cNvPr>
          <p:cNvSpPr txBox="1"/>
          <p:nvPr/>
        </p:nvSpPr>
        <p:spPr>
          <a:xfrm>
            <a:off x="2781811" y="5302250"/>
            <a:ext cx="1961327" cy="310534"/>
          </a:xfrm>
          <a:prstGeom prst="rect">
            <a:avLst/>
          </a:prstGeom>
        </p:spPr>
        <p:txBody>
          <a:bodyPr wrap="square" lIns="0" tIns="0" rIns="0" bIns="0" rtlCol="0" anchor="t">
            <a:spAutoFit/>
          </a:bodyPr>
          <a:lstStyle/>
          <a:p>
            <a:pPr>
              <a:lnSpc>
                <a:spcPts val="2940"/>
              </a:lnSpc>
              <a:spcBef>
                <a:spcPct val="0"/>
              </a:spcBef>
            </a:pPr>
            <a:r>
              <a:rPr lang="en-US" sz="1200" b="1" dirty="0">
                <a:solidFill>
                  <a:srgbClr val="002060"/>
                </a:solidFill>
                <a:latin typeface="Tahoma" panose="020B0604030504040204" pitchFamily="34" charset="0"/>
                <a:cs typeface="Tahoma" panose="020B0604030504040204" pitchFamily="34" charset="0"/>
              </a:rPr>
              <a:t>Lora wan</a:t>
            </a:r>
            <a:endParaRPr lang="en-US" sz="12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48" name="TextBox 48">
            <a:extLst>
              <a:ext uri="{FF2B5EF4-FFF2-40B4-BE49-F238E27FC236}">
                <a16:creationId xmlns:a16="http://schemas.microsoft.com/office/drawing/2014/main" id="{9ED5E499-6162-5EEF-AAE6-DB9DE9D73972}"/>
              </a:ext>
            </a:extLst>
          </p:cNvPr>
          <p:cNvSpPr txBox="1"/>
          <p:nvPr/>
        </p:nvSpPr>
        <p:spPr>
          <a:xfrm>
            <a:off x="2898271" y="5693948"/>
            <a:ext cx="2124579" cy="961802"/>
          </a:xfrm>
          <a:prstGeom prst="rect">
            <a:avLst/>
          </a:prstGeom>
        </p:spPr>
        <p:txBody>
          <a:bodyPr wrap="square" lIns="0" tIns="0" rIns="0" bIns="0" rtlCol="0" anchor="t">
            <a:spAutoFit/>
          </a:bodyPr>
          <a:lstStyle/>
          <a:p>
            <a:pPr algn="l">
              <a:lnSpc>
                <a:spcPts val="1464"/>
              </a:lnSpc>
            </a:pPr>
            <a:r>
              <a:rPr lang="en-GB" sz="1050" dirty="0">
                <a:solidFill>
                  <a:srgbClr val="9D99BD"/>
                </a:solidFill>
                <a:latin typeface="Tahoma" panose="020B0604030504040204" pitchFamily="34" charset="0"/>
              </a:rPr>
              <a:t>Lora WAN is a low-power </a:t>
            </a:r>
            <a:r>
              <a:rPr lang="en-GB" sz="1050" dirty="0" err="1">
                <a:solidFill>
                  <a:srgbClr val="9D99BD"/>
                </a:solidFill>
                <a:latin typeface="Tahoma" panose="020B0604030504040204" pitchFamily="34" charset="0"/>
              </a:rPr>
              <a:t>iot</a:t>
            </a:r>
            <a:r>
              <a:rPr lang="en-GB" sz="1050" dirty="0">
                <a:solidFill>
                  <a:srgbClr val="9D99BD"/>
                </a:solidFill>
                <a:latin typeface="Tahoma" panose="020B0604030504040204" pitchFamily="34" charset="0"/>
              </a:rPr>
              <a:t> protocol enabling long-range, cost-effective communication using lora modulation for efficient wide-area data transmission.</a:t>
            </a:r>
            <a:endParaRPr lang="en-US" sz="1045"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50" name="Slide Number Placeholder 49">
            <a:extLst>
              <a:ext uri="{FF2B5EF4-FFF2-40B4-BE49-F238E27FC236}">
                <a16:creationId xmlns:a16="http://schemas.microsoft.com/office/drawing/2014/main" id="{ACE69734-ECD8-771E-9DD4-6B54B568039B}"/>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22" name="Picture 21">
            <a:extLst>
              <a:ext uri="{FF2B5EF4-FFF2-40B4-BE49-F238E27FC236}">
                <a16:creationId xmlns:a16="http://schemas.microsoft.com/office/drawing/2014/main" id="{00266F06-E44F-87CA-3D5F-95093D221A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736" y="3044648"/>
            <a:ext cx="1470341" cy="14703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20" name="Group 19">
            <a:extLst>
              <a:ext uri="{FF2B5EF4-FFF2-40B4-BE49-F238E27FC236}">
                <a16:creationId xmlns:a16="http://schemas.microsoft.com/office/drawing/2014/main" id="{2FB429CC-01B4-4355-8B78-C65405D4AAE7}"/>
              </a:ext>
            </a:extLst>
          </p:cNvPr>
          <p:cNvGrpSpPr/>
          <p:nvPr/>
        </p:nvGrpSpPr>
        <p:grpSpPr>
          <a:xfrm>
            <a:off x="1289049" y="3064939"/>
            <a:ext cx="920533" cy="1323410"/>
            <a:chOff x="1289049" y="3064939"/>
            <a:chExt cx="920533" cy="1323410"/>
          </a:xfrm>
        </p:grpSpPr>
        <p:sp>
          <p:nvSpPr>
            <p:cNvPr id="31" name="TextBox 31">
              <a:extLst>
                <a:ext uri="{FF2B5EF4-FFF2-40B4-BE49-F238E27FC236}">
                  <a16:creationId xmlns:a16="http://schemas.microsoft.com/office/drawing/2014/main" id="{A340FD53-2A60-EFEE-D040-EC3D8F0B6C96}"/>
                </a:ext>
              </a:extLst>
            </p:cNvPr>
            <p:cNvSpPr txBox="1"/>
            <p:nvPr/>
          </p:nvSpPr>
          <p:spPr>
            <a:xfrm>
              <a:off x="1289049" y="4105004"/>
              <a:ext cx="920533" cy="28334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sp>
          <p:nvSpPr>
            <p:cNvPr id="46" name="TextBox 46">
              <a:extLst>
                <a:ext uri="{FF2B5EF4-FFF2-40B4-BE49-F238E27FC236}">
                  <a16:creationId xmlns:a16="http://schemas.microsoft.com/office/drawing/2014/main" id="{F94533B0-371B-1F17-4A25-158FEA21247F}"/>
                </a:ext>
              </a:extLst>
            </p:cNvPr>
            <p:cNvSpPr txBox="1"/>
            <p:nvPr/>
          </p:nvSpPr>
          <p:spPr>
            <a:xfrm>
              <a:off x="1352091" y="3064939"/>
              <a:ext cx="742293" cy="137795"/>
            </a:xfrm>
            <a:prstGeom prst="rect">
              <a:avLst/>
            </a:prstGeom>
          </p:spPr>
          <p:txBody>
            <a:bodyPr wrap="square"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a:t>
              </a:r>
              <a:r>
                <a:rPr lang="ar-EG"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5</a:t>
              </a: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grpSp>
      <p:pic>
        <p:nvPicPr>
          <p:cNvPr id="19" name="Picture 18">
            <a:extLst>
              <a:ext uri="{FF2B5EF4-FFF2-40B4-BE49-F238E27FC236}">
                <a16:creationId xmlns:a16="http://schemas.microsoft.com/office/drawing/2014/main" id="{A187ED74-0FA2-298D-6084-EFC4BF6964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702" y="737657"/>
            <a:ext cx="1482375" cy="14823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9" name="TextBox 46">
            <a:extLst>
              <a:ext uri="{FF2B5EF4-FFF2-40B4-BE49-F238E27FC236}">
                <a16:creationId xmlns:a16="http://schemas.microsoft.com/office/drawing/2014/main" id="{795177EC-30CB-EE2B-9C99-DC842DE807C6}"/>
              </a:ext>
            </a:extLst>
          </p:cNvPr>
          <p:cNvSpPr txBox="1"/>
          <p:nvPr/>
        </p:nvSpPr>
        <p:spPr>
          <a:xfrm>
            <a:off x="1018938" y="803587"/>
            <a:ext cx="746887" cy="137795"/>
          </a:xfrm>
          <a:prstGeom prst="rect">
            <a:avLst/>
          </a:prstGeom>
        </p:spPr>
        <p:txBody>
          <a:bodyPr wrap="square"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4 </a:t>
            </a:r>
          </a:p>
        </p:txBody>
      </p:sp>
      <p:pic>
        <p:nvPicPr>
          <p:cNvPr id="15" name="Picture 14">
            <a:extLst>
              <a:ext uri="{FF2B5EF4-FFF2-40B4-BE49-F238E27FC236}">
                <a16:creationId xmlns:a16="http://schemas.microsoft.com/office/drawing/2014/main" id="{6CDD9E0F-DA3C-EB71-233F-E52FC1E6AE1B}"/>
              </a:ext>
            </a:extLst>
          </p:cNvPr>
          <p:cNvPicPr>
            <a:picLocks noChangeAspect="1"/>
          </p:cNvPicPr>
          <p:nvPr/>
        </p:nvPicPr>
        <p:blipFill>
          <a:blip r:embed="rId4" cstate="print">
            <a:extLst>
              <a:ext uri="{28A0092B-C50C-407E-A947-70E740481C1C}">
                <a14:useLocalDpi xmlns:a14="http://schemas.microsoft.com/office/drawing/2010/main" val="0"/>
              </a:ext>
            </a:extLst>
          </a:blip>
          <a:srcRect t="947" b="947"/>
          <a:stretch/>
        </p:blipFill>
        <p:spPr>
          <a:xfrm>
            <a:off x="594984" y="5278243"/>
            <a:ext cx="1547809" cy="1518501"/>
          </a:xfrm>
          <a:prstGeom prst="round2DiagRect">
            <a:avLst>
              <a:gd name="adj1" fmla="val 16667"/>
              <a:gd name="adj2" fmla="val 0"/>
            </a:avLst>
          </a:prstGeom>
          <a:ln w="88900" cap="sq">
            <a:solidFill>
              <a:schemeClr val="bg1"/>
            </a:solidFill>
            <a:miter lim="800000"/>
          </a:ln>
          <a:effectLst>
            <a:outerShdw blurRad="254000" algn="tl" rotWithShape="0">
              <a:srgbClr val="000000">
                <a:alpha val="43000"/>
              </a:srgbClr>
            </a:outerShdw>
          </a:effectLst>
        </p:spPr>
      </p:pic>
      <p:sp>
        <p:nvSpPr>
          <p:cNvPr id="55" name="TextBox 46">
            <a:extLst>
              <a:ext uri="{FF2B5EF4-FFF2-40B4-BE49-F238E27FC236}">
                <a16:creationId xmlns:a16="http://schemas.microsoft.com/office/drawing/2014/main" id="{47BEE146-1372-4260-CE3B-5B0121112C5C}"/>
              </a:ext>
            </a:extLst>
          </p:cNvPr>
          <p:cNvSpPr txBox="1"/>
          <p:nvPr/>
        </p:nvSpPr>
        <p:spPr>
          <a:xfrm>
            <a:off x="925231" y="6652577"/>
            <a:ext cx="727636" cy="137795"/>
          </a:xfrm>
          <a:prstGeom prst="rect">
            <a:avLst/>
          </a:prstGeom>
        </p:spPr>
        <p:txBody>
          <a:bodyPr wrap="square"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a:t>
            </a:r>
            <a:r>
              <a:rPr lang="ar-EG"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6</a:t>
            </a: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Tree>
    <p:extLst>
      <p:ext uri="{BB962C8B-B14F-4D97-AF65-F5344CB8AC3E}">
        <p14:creationId xmlns:p14="http://schemas.microsoft.com/office/powerpoint/2010/main" val="4243765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92B5D-307C-5BDD-FCAA-5C06C61C35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3EBD3F-3A95-2837-2DC0-B730FC6DA9AC}"/>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436C8646-1315-57D7-3C81-BAA109CB33E7}"/>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8F4E8982-23BA-F3FC-76D0-549D644A1957}"/>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EFF5FA07-CBDC-2888-6336-DD73A216C62C}"/>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D4EE3E2D-5F4B-C690-61EE-B28C74AE65A1}"/>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70560321-C937-32E7-252A-16244CA01E8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D17FF07E-8EA0-EE3F-F554-B4E602C24F37}"/>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328ABD5D-290D-2451-228E-ED1E94263463}"/>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31746377-1EB0-C404-549E-3A6DEEB18004}"/>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2A0D0005-A250-64F6-EA3A-9613BAE0AE73}"/>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a:t>
            </a:r>
          </a:p>
        </p:txBody>
      </p:sp>
      <p:sp>
        <p:nvSpPr>
          <p:cNvPr id="14" name="AutoShape 14">
            <a:extLst>
              <a:ext uri="{FF2B5EF4-FFF2-40B4-BE49-F238E27FC236}">
                <a16:creationId xmlns:a16="http://schemas.microsoft.com/office/drawing/2014/main" id="{9C5556E4-A5D2-A589-368F-4BD61E55A788}"/>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3603D68F-404F-5E4E-8A82-2C7918791CD2}"/>
              </a:ext>
            </a:extLst>
          </p:cNvPr>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Buzzer </a:t>
            </a:r>
          </a:p>
        </p:txBody>
      </p:sp>
      <p:sp>
        <p:nvSpPr>
          <p:cNvPr id="16" name="TextBox 16">
            <a:extLst>
              <a:ext uri="{FF2B5EF4-FFF2-40B4-BE49-F238E27FC236}">
                <a16:creationId xmlns:a16="http://schemas.microsoft.com/office/drawing/2014/main" id="{A8A59253-F093-8971-6A44-AF73B249156C}"/>
              </a:ext>
            </a:extLst>
          </p:cNvPr>
          <p:cNvSpPr txBox="1"/>
          <p:nvPr/>
        </p:nvSpPr>
        <p:spPr>
          <a:xfrm>
            <a:off x="2759689" y="1092756"/>
            <a:ext cx="1958361" cy="74885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An audio output device that produces a sound alarm when triggered by the circuit. Ideal for notifications and alerts.</a:t>
            </a:r>
          </a:p>
        </p:txBody>
      </p:sp>
      <p:grpSp>
        <p:nvGrpSpPr>
          <p:cNvPr id="17" name="Group 17">
            <a:extLst>
              <a:ext uri="{FF2B5EF4-FFF2-40B4-BE49-F238E27FC236}">
                <a16:creationId xmlns:a16="http://schemas.microsoft.com/office/drawing/2014/main" id="{C0D7D7CA-35A2-5360-8CD4-7E41FF1AF77E}"/>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319803F9-AECE-DBB6-0349-4BA87FFB5C1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E6D8449D-4B16-235C-33E4-71BACCC4CA87}"/>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C8385C8E-AC39-C42C-A6E9-5427D41627E9}"/>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3BC272CC-0204-9EE8-56D5-2CD8687849F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4B2267CB-D736-153D-9AE0-5317760D7853}"/>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91EBA78B-0D81-BDEF-DC0B-2799E606EA96}"/>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5</a:t>
            </a:r>
          </a:p>
        </p:txBody>
      </p:sp>
      <p:grpSp>
        <p:nvGrpSpPr>
          <p:cNvPr id="29" name="Group 29">
            <a:extLst>
              <a:ext uri="{FF2B5EF4-FFF2-40B4-BE49-F238E27FC236}">
                <a16:creationId xmlns:a16="http://schemas.microsoft.com/office/drawing/2014/main" id="{12E1A920-4864-DCDC-44FD-7EA6CFEF1CC4}"/>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24CA3A8B-70C0-2364-BBA0-C1ADB05B785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6812CBE1-204F-4D17-8154-91650E7AB9C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F19BB39C-6EFC-9E87-09E3-03C642A3F6EE}"/>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59ECBC04-84FA-A19D-9DC8-A800824E44D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D063E98A-5E82-09FF-9898-7E77D5184312}"/>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4EE9AC0C-2268-913D-FD7F-326CB622C35B}"/>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6</a:t>
            </a:r>
          </a:p>
        </p:txBody>
      </p:sp>
      <p:sp>
        <p:nvSpPr>
          <p:cNvPr id="38" name="AutoShape 38">
            <a:extLst>
              <a:ext uri="{FF2B5EF4-FFF2-40B4-BE49-F238E27FC236}">
                <a16:creationId xmlns:a16="http://schemas.microsoft.com/office/drawing/2014/main" id="{D1B0907A-38BF-5DCA-2A58-71764A247736}"/>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7CF472F7-B012-D01E-4985-9AACACE6DA21}"/>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49" name="TextBox 15">
            <a:extLst>
              <a:ext uri="{FF2B5EF4-FFF2-40B4-BE49-F238E27FC236}">
                <a16:creationId xmlns:a16="http://schemas.microsoft.com/office/drawing/2014/main" id="{16771F85-186E-D8EB-7C9B-4C1BF7AD7FC9}"/>
              </a:ext>
            </a:extLst>
          </p:cNvPr>
          <p:cNvSpPr txBox="1"/>
          <p:nvPr/>
        </p:nvSpPr>
        <p:spPr>
          <a:xfrm>
            <a:off x="2584450"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220k Ohm Resistor </a:t>
            </a:r>
          </a:p>
        </p:txBody>
      </p:sp>
      <p:sp>
        <p:nvSpPr>
          <p:cNvPr id="50" name="TextBox 16">
            <a:extLst>
              <a:ext uri="{FF2B5EF4-FFF2-40B4-BE49-F238E27FC236}">
                <a16:creationId xmlns:a16="http://schemas.microsoft.com/office/drawing/2014/main" id="{D748D309-79EB-279E-2988-53C421BD9917}"/>
              </a:ext>
            </a:extLst>
          </p:cNvPr>
          <p:cNvSpPr txBox="1"/>
          <p:nvPr/>
        </p:nvSpPr>
        <p:spPr>
          <a:xfrm>
            <a:off x="2759689" y="5513732"/>
            <a:ext cx="1958361" cy="55649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Components used to limit current flow, protecting sensitive parts of the circuit from damage.</a:t>
            </a:r>
          </a:p>
        </p:txBody>
      </p:sp>
      <p:sp>
        <p:nvSpPr>
          <p:cNvPr id="27" name="TextBox 11">
            <a:extLst>
              <a:ext uri="{FF2B5EF4-FFF2-40B4-BE49-F238E27FC236}">
                <a16:creationId xmlns:a16="http://schemas.microsoft.com/office/drawing/2014/main" id="{9FB63BB0-DDB1-8089-49B1-C14A8896762C}"/>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1" name="Picture 20">
            <a:extLst>
              <a:ext uri="{FF2B5EF4-FFF2-40B4-BE49-F238E27FC236}">
                <a16:creationId xmlns:a16="http://schemas.microsoft.com/office/drawing/2014/main" id="{18906A8F-438F-6019-DE8E-405814A7ED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734" y="730807"/>
            <a:ext cx="1789023" cy="1634276"/>
          </a:xfrm>
          <a:prstGeom prst="rect">
            <a:avLst/>
          </a:prstGeom>
        </p:spPr>
      </p:pic>
      <p:sp>
        <p:nvSpPr>
          <p:cNvPr id="66" name="AutoShape 38">
            <a:extLst>
              <a:ext uri="{FF2B5EF4-FFF2-40B4-BE49-F238E27FC236}">
                <a16:creationId xmlns:a16="http://schemas.microsoft.com/office/drawing/2014/main" id="{3ADDAEDC-F90E-2DB7-8CED-EDAADF182E9A}"/>
              </a:ext>
            </a:extLst>
          </p:cNvPr>
          <p:cNvSpPr/>
          <p:nvPr/>
        </p:nvSpPr>
        <p:spPr>
          <a:xfrm flipH="1">
            <a:off x="2413385" y="3064964"/>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67" name="TextBox 15">
            <a:extLst>
              <a:ext uri="{FF2B5EF4-FFF2-40B4-BE49-F238E27FC236}">
                <a16:creationId xmlns:a16="http://schemas.microsoft.com/office/drawing/2014/main" id="{92A3C868-0D83-E537-902F-BAE3D8EC6ABB}"/>
              </a:ext>
            </a:extLst>
          </p:cNvPr>
          <p:cNvSpPr txBox="1"/>
          <p:nvPr/>
        </p:nvSpPr>
        <p:spPr>
          <a:xfrm>
            <a:off x="2599252" y="3062517"/>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10k Ohm Resistor </a:t>
            </a:r>
          </a:p>
        </p:txBody>
      </p:sp>
      <p:sp>
        <p:nvSpPr>
          <p:cNvPr id="68" name="TextBox 16">
            <a:extLst>
              <a:ext uri="{FF2B5EF4-FFF2-40B4-BE49-F238E27FC236}">
                <a16:creationId xmlns:a16="http://schemas.microsoft.com/office/drawing/2014/main" id="{398D13EF-69FA-1469-7CC7-AAAB9B40C0E8}"/>
              </a:ext>
            </a:extLst>
          </p:cNvPr>
          <p:cNvSpPr txBox="1"/>
          <p:nvPr/>
        </p:nvSpPr>
        <p:spPr>
          <a:xfrm>
            <a:off x="2736853" y="3360914"/>
            <a:ext cx="1981198" cy="556499"/>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Components used to limit current flow, protecting sensitive parts of the circuit from damage.</a:t>
            </a:r>
          </a:p>
        </p:txBody>
      </p:sp>
      <p:pic>
        <p:nvPicPr>
          <p:cNvPr id="69" name="Picture 6" descr="1k Ohm Resistor">
            <a:extLst>
              <a:ext uri="{FF2B5EF4-FFF2-40B4-BE49-F238E27FC236}">
                <a16:creationId xmlns:a16="http://schemas.microsoft.com/office/drawing/2014/main" id="{2DBB645A-931B-E356-927F-9CF3F9CB689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2818" b="98727" l="19000" r="91000">
                        <a14:foregroundMark x1="78182" y1="25909" x2="57091" y2="24636"/>
                        <a14:foregroundMark x1="57091" y1="24636" x2="39909" y2="35091"/>
                        <a14:foregroundMark x1="39909" y1="35091" x2="29455" y2="49000"/>
                        <a14:foregroundMark x1="29455" y1="49000" x2="18727" y2="85091"/>
                        <a14:foregroundMark x1="18727" y1="85091" x2="29636" y2="98818"/>
                        <a14:foregroundMark x1="29636" y1="98818" x2="69182" y2="82455"/>
                        <a14:foregroundMark x1="69182" y1="82455" x2="84455" y2="54273"/>
                        <a14:foregroundMark x1="84455" y1="54273" x2="87909" y2="33455"/>
                        <a14:foregroundMark x1="87909" y1="33455" x2="79000" y2="26091"/>
                        <a14:foregroundMark x1="79000" y1="26091" x2="76818" y2="25545"/>
                        <a14:foregroundMark x1="70727" y1="26273" x2="70727" y2="27182"/>
                        <a14:foregroundMark x1="72273" y1="24818" x2="65182" y2="34818"/>
                        <a14:foregroundMark x1="73545" y1="23000" x2="62455" y2="33273"/>
                        <a14:foregroundMark x1="62455" y1="33273" x2="75000" y2="26545"/>
                        <a14:foregroundMark x1="75000" y1="26545" x2="68909" y2="21636"/>
                        <a14:foregroundMark x1="41909" y1="56727" x2="35000" y2="63545"/>
                        <a14:foregroundMark x1="35000" y1="63545" x2="32091" y2="80909"/>
                        <a14:foregroundMark x1="32091" y1="80909" x2="51273" y2="77000"/>
                        <a14:foregroundMark x1="51273" y1="77000" x2="53182" y2="57364"/>
                        <a14:foregroundMark x1="53182" y1="57364" x2="43455" y2="54182"/>
                        <a14:foregroundMark x1="43455" y1="54182" x2="38091" y2="58818"/>
                        <a14:foregroundMark x1="47273" y1="65273" x2="35455" y2="71182"/>
                        <a14:foregroundMark x1="35455" y1="71182" x2="36364" y2="81727"/>
                        <a14:foregroundMark x1="45455" y1="58273" x2="33818" y2="69000"/>
                        <a14:foregroundMark x1="75545" y1="20909" x2="80182" y2="19455"/>
                        <a14:foregroundMark x1="80182" y1="12818" x2="71000" y2="26091"/>
                        <a14:foregroundMark x1="71000" y1="26091" x2="76182" y2="18273"/>
                        <a14:foregroundMark x1="76182" y1="18273" x2="70364" y2="26636"/>
                        <a14:foregroundMark x1="70364" y1="26636" x2="70182" y2="28182"/>
                        <a14:foregroundMark x1="77818" y1="16091" x2="70364" y2="28182"/>
                        <a14:foregroundMark x1="29000" y1="75455" x2="28909" y2="87909"/>
                        <a14:foregroundMark x1="28909" y1="87909" x2="32000" y2="76455"/>
                        <a14:foregroundMark x1="32000" y1="76455" x2="27545" y2="90182"/>
                      </a14:backgroundRemoval>
                    </a14:imgEffect>
                  </a14:imgLayer>
                </a14:imgProps>
              </a:ext>
              <a:ext uri="{28A0092B-C50C-407E-A947-70E740481C1C}">
                <a14:useLocalDpi xmlns:a14="http://schemas.microsoft.com/office/drawing/2010/main" val="0"/>
              </a:ext>
            </a:extLst>
          </a:blip>
          <a:srcRect l="10011" t="4176" r="1"/>
          <a:stretch/>
        </p:blipFill>
        <p:spPr bwMode="auto">
          <a:xfrm>
            <a:off x="607983" y="2972267"/>
            <a:ext cx="1725847" cy="18377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FE1884C0-9D0D-5603-E2B6-4BE8F0C97C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967" y="581440"/>
            <a:ext cx="1828844" cy="1828844"/>
          </a:xfrm>
          <a:prstGeom prst="rect">
            <a:avLst/>
          </a:prstGeom>
        </p:spPr>
      </p:pic>
      <p:pic>
        <p:nvPicPr>
          <p:cNvPr id="72" name="Picture 6" descr="1k Ohm Resistor">
            <a:extLst>
              <a:ext uri="{FF2B5EF4-FFF2-40B4-BE49-F238E27FC236}">
                <a16:creationId xmlns:a16="http://schemas.microsoft.com/office/drawing/2014/main" id="{39179346-15AF-19CC-A023-CF4EA529BAB6}"/>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2818" b="98727" l="19000" r="91000">
                        <a14:foregroundMark x1="78182" y1="25909" x2="57091" y2="24636"/>
                        <a14:foregroundMark x1="57091" y1="24636" x2="39909" y2="35091"/>
                        <a14:foregroundMark x1="39909" y1="35091" x2="29455" y2="49000"/>
                        <a14:foregroundMark x1="29455" y1="49000" x2="18727" y2="85091"/>
                        <a14:foregroundMark x1="18727" y1="85091" x2="29636" y2="98818"/>
                        <a14:foregroundMark x1="29636" y1="98818" x2="69182" y2="82455"/>
                        <a14:foregroundMark x1="69182" y1="82455" x2="84455" y2="54273"/>
                        <a14:foregroundMark x1="84455" y1="54273" x2="87909" y2="33455"/>
                        <a14:foregroundMark x1="87909" y1="33455" x2="79000" y2="26091"/>
                        <a14:foregroundMark x1="79000" y1="26091" x2="76818" y2="25545"/>
                        <a14:foregroundMark x1="70727" y1="26273" x2="70727" y2="27182"/>
                        <a14:foregroundMark x1="72273" y1="24818" x2="65182" y2="34818"/>
                        <a14:foregroundMark x1="73545" y1="23000" x2="62455" y2="33273"/>
                        <a14:foregroundMark x1="62455" y1="33273" x2="75000" y2="26545"/>
                        <a14:foregroundMark x1="75000" y1="26545" x2="68909" y2="21636"/>
                        <a14:foregroundMark x1="41909" y1="56727" x2="35000" y2="63545"/>
                        <a14:foregroundMark x1="35000" y1="63545" x2="32091" y2="80909"/>
                        <a14:foregroundMark x1="32091" y1="80909" x2="51273" y2="77000"/>
                        <a14:foregroundMark x1="51273" y1="77000" x2="53182" y2="57364"/>
                        <a14:foregroundMark x1="53182" y1="57364" x2="43455" y2="54182"/>
                        <a14:foregroundMark x1="43455" y1="54182" x2="38091" y2="58818"/>
                        <a14:foregroundMark x1="47273" y1="65273" x2="35455" y2="71182"/>
                        <a14:foregroundMark x1="35455" y1="71182" x2="36364" y2="81727"/>
                        <a14:foregroundMark x1="45455" y1="58273" x2="33818" y2="69000"/>
                        <a14:foregroundMark x1="75545" y1="20909" x2="80182" y2="19455"/>
                        <a14:foregroundMark x1="80182" y1="12818" x2="71000" y2="26091"/>
                        <a14:foregroundMark x1="71000" y1="26091" x2="76182" y2="18273"/>
                        <a14:foregroundMark x1="76182" y1="18273" x2="70364" y2="26636"/>
                        <a14:foregroundMark x1="70364" y1="26636" x2="70182" y2="28182"/>
                        <a14:foregroundMark x1="77818" y1="16091" x2="70364" y2="28182"/>
                        <a14:foregroundMark x1="29000" y1="75455" x2="28909" y2="87909"/>
                        <a14:foregroundMark x1="28909" y1="87909" x2="32000" y2="76455"/>
                        <a14:foregroundMark x1="32000" y1="76455" x2="27545" y2="90182"/>
                      </a14:backgroundRemoval>
                    </a14:imgEffect>
                  </a14:imgLayer>
                </a14:imgProps>
              </a:ext>
              <a:ext uri="{28A0092B-C50C-407E-A947-70E740481C1C}">
                <a14:useLocalDpi xmlns:a14="http://schemas.microsoft.com/office/drawing/2010/main" val="0"/>
              </a:ext>
            </a:extLst>
          </a:blip>
          <a:srcRect l="10011" t="4176" r="1"/>
          <a:stretch/>
        </p:blipFill>
        <p:spPr bwMode="auto">
          <a:xfrm>
            <a:off x="621734" y="5041330"/>
            <a:ext cx="1725847" cy="183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426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AB57-B8EB-9A6F-9695-B873CDCD1D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9F20A5-00C6-E7A3-DD4C-342CADF55142}"/>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10A00C44-0F61-B971-F9F0-D05390E0A7F5}"/>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4517438F-485C-6975-70D6-262DA28F298D}"/>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07881ABE-5C2C-A9C0-996F-C0072C7DBFA2}"/>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22EF3D18-1ED3-B677-5518-C0A0B9311EE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16BC3FFA-FF4F-03F6-B25E-72848A1F9DA0}"/>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C02247B1-23F2-D391-2751-AC96971BF887}"/>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CD15C5D5-F05B-3BEB-C710-AC89818BDDB4}"/>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70B20730-6653-6B34-3CE3-EECD0D1A9F52}"/>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BEC9230B-6CA7-EC09-5504-D950BEB8F409}"/>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7</a:t>
            </a:r>
          </a:p>
        </p:txBody>
      </p:sp>
      <p:sp>
        <p:nvSpPr>
          <p:cNvPr id="14" name="AutoShape 14">
            <a:extLst>
              <a:ext uri="{FF2B5EF4-FFF2-40B4-BE49-F238E27FC236}">
                <a16:creationId xmlns:a16="http://schemas.microsoft.com/office/drawing/2014/main" id="{41F40D94-2D45-D876-5437-38EB92DF9B71}"/>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10A9A616-6C96-830F-4A44-A5B24D0FE58C}"/>
              </a:ext>
            </a:extLst>
          </p:cNvPr>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BC547 Transistor</a:t>
            </a:r>
          </a:p>
        </p:txBody>
      </p:sp>
      <p:sp>
        <p:nvSpPr>
          <p:cNvPr id="16" name="TextBox 16">
            <a:extLst>
              <a:ext uri="{FF2B5EF4-FFF2-40B4-BE49-F238E27FC236}">
                <a16:creationId xmlns:a16="http://schemas.microsoft.com/office/drawing/2014/main" id="{FD837368-6BE0-E794-D272-C44DBE217E87}"/>
              </a:ext>
            </a:extLst>
          </p:cNvPr>
          <p:cNvSpPr txBox="1"/>
          <p:nvPr/>
        </p:nvSpPr>
        <p:spPr>
          <a:xfrm>
            <a:off x="2759689" y="1092756"/>
            <a:ext cx="1958361" cy="55649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small NPN transistor used to amplify or switch electronic signals in the circuit.</a:t>
            </a:r>
          </a:p>
        </p:txBody>
      </p:sp>
      <p:grpSp>
        <p:nvGrpSpPr>
          <p:cNvPr id="17" name="Group 17">
            <a:extLst>
              <a:ext uri="{FF2B5EF4-FFF2-40B4-BE49-F238E27FC236}">
                <a16:creationId xmlns:a16="http://schemas.microsoft.com/office/drawing/2014/main" id="{6BC1E2A5-EB91-4FFC-E23A-0F84BDDD12DA}"/>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19DE0EB1-5091-3621-9C39-240EDBC93DC1}"/>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FE34F0C6-5172-6F4B-97AA-296F61AF4EFF}"/>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A32588E1-D0AD-CBEF-100B-6D157A629DD0}"/>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BD1D46AC-EA06-0D02-2D63-9719E387862B}"/>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E61A248C-F942-1F48-FF4F-BBB8BAB97A59}"/>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89264123-92F9-FC89-2687-69E78E7E1254}"/>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8</a:t>
            </a:r>
          </a:p>
        </p:txBody>
      </p:sp>
      <p:sp>
        <p:nvSpPr>
          <p:cNvPr id="26" name="AutoShape 26">
            <a:extLst>
              <a:ext uri="{FF2B5EF4-FFF2-40B4-BE49-F238E27FC236}">
                <a16:creationId xmlns:a16="http://schemas.microsoft.com/office/drawing/2014/main" id="{14CF0627-8D67-B700-64A0-C93C896D745C}"/>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09B623A3-F0AF-FA35-0566-E183A542883D}"/>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DF6CD276-69F8-06BE-D5A0-41F90E4B6325}"/>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0995BBBA-A6ED-B5A0-3AB5-B1B98FD4B29A}"/>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476B97E3-D534-F2F4-A6CA-9F341CA5D30E}"/>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FB7A84A4-F405-0298-1551-C6194FAFFDBC}"/>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74FDEFF9-AF3C-0E52-A46C-97FE9F949F44}"/>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ADA72336-5938-68B8-9E61-8A53E8ADBB7A}"/>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9</a:t>
            </a:r>
          </a:p>
        </p:txBody>
      </p:sp>
      <p:sp>
        <p:nvSpPr>
          <p:cNvPr id="38" name="AutoShape 38">
            <a:extLst>
              <a:ext uri="{FF2B5EF4-FFF2-40B4-BE49-F238E27FC236}">
                <a16:creationId xmlns:a16="http://schemas.microsoft.com/office/drawing/2014/main" id="{F0E0F06D-8B00-141C-4977-7B5E43EF3EC5}"/>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BBCB9DDF-E9C8-DB6C-DC7E-5D8B93207C62}"/>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47" name="TextBox 15">
            <a:extLst>
              <a:ext uri="{FF2B5EF4-FFF2-40B4-BE49-F238E27FC236}">
                <a16:creationId xmlns:a16="http://schemas.microsoft.com/office/drawing/2014/main" id="{63BD1197-3B2B-2445-D9E9-E0A6C4D72EA0}"/>
              </a:ext>
            </a:extLst>
          </p:cNvPr>
          <p:cNvSpPr txBox="1"/>
          <p:nvPr/>
        </p:nvSpPr>
        <p:spPr>
          <a:xfrm>
            <a:off x="2626341" y="29781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LED </a:t>
            </a:r>
          </a:p>
        </p:txBody>
      </p:sp>
      <p:sp>
        <p:nvSpPr>
          <p:cNvPr id="48" name="TextBox 16">
            <a:extLst>
              <a:ext uri="{FF2B5EF4-FFF2-40B4-BE49-F238E27FC236}">
                <a16:creationId xmlns:a16="http://schemas.microsoft.com/office/drawing/2014/main" id="{69D55D73-C0A7-687A-FF0E-E0904DF88ABA}"/>
              </a:ext>
            </a:extLst>
          </p:cNvPr>
          <p:cNvSpPr txBox="1"/>
          <p:nvPr/>
        </p:nvSpPr>
        <p:spPr>
          <a:xfrm>
            <a:off x="2759689" y="3342364"/>
            <a:ext cx="1958361" cy="75886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An LED indicator that lights up when triggered by the circuit, serving as a visual signal for specific events.</a:t>
            </a:r>
          </a:p>
        </p:txBody>
      </p:sp>
      <p:sp>
        <p:nvSpPr>
          <p:cNvPr id="49" name="TextBox 15">
            <a:extLst>
              <a:ext uri="{FF2B5EF4-FFF2-40B4-BE49-F238E27FC236}">
                <a16:creationId xmlns:a16="http://schemas.microsoft.com/office/drawing/2014/main" id="{5A3C8444-4AD7-3F0C-D8D8-DD4F692C61CB}"/>
              </a:ext>
            </a:extLst>
          </p:cNvPr>
          <p:cNvSpPr txBox="1"/>
          <p:nvPr/>
        </p:nvSpPr>
        <p:spPr>
          <a:xfrm>
            <a:off x="2607289"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2x 1k Ohm Resistor </a:t>
            </a:r>
          </a:p>
        </p:txBody>
      </p:sp>
      <p:sp>
        <p:nvSpPr>
          <p:cNvPr id="50" name="TextBox 16">
            <a:extLst>
              <a:ext uri="{FF2B5EF4-FFF2-40B4-BE49-F238E27FC236}">
                <a16:creationId xmlns:a16="http://schemas.microsoft.com/office/drawing/2014/main" id="{A8D6FBBC-E8D1-6C50-5151-F81652B88300}"/>
              </a:ext>
            </a:extLst>
          </p:cNvPr>
          <p:cNvSpPr txBox="1"/>
          <p:nvPr/>
        </p:nvSpPr>
        <p:spPr>
          <a:xfrm>
            <a:off x="2759689" y="5513732"/>
            <a:ext cx="1958361" cy="55649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Components used to limit current flow, protecting sensitive parts of the circuit from damage.</a:t>
            </a:r>
          </a:p>
        </p:txBody>
      </p:sp>
      <p:pic>
        <p:nvPicPr>
          <p:cNvPr id="3076" name="Picture 4" descr="1,483 Led Light Isometric Stock Vectors and Vector Art | Shutterstock">
            <a:extLst>
              <a:ext uri="{FF2B5EF4-FFF2-40B4-BE49-F238E27FC236}">
                <a16:creationId xmlns:a16="http://schemas.microsoft.com/office/drawing/2014/main" id="{8483A3D3-E989-38CB-8739-A511EA8078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84" t="-256" b="7531"/>
          <a:stretch/>
        </p:blipFill>
        <p:spPr bwMode="auto">
          <a:xfrm>
            <a:off x="1174867" y="3041830"/>
            <a:ext cx="1131033" cy="15136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k Ohm Resistor">
            <a:extLst>
              <a:ext uri="{FF2B5EF4-FFF2-40B4-BE49-F238E27FC236}">
                <a16:creationId xmlns:a16="http://schemas.microsoft.com/office/drawing/2014/main" id="{6EF023A4-5C8D-FE8F-02F1-413B9B407817}"/>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2818" b="98727" l="19000" r="91000">
                        <a14:foregroundMark x1="78182" y1="25909" x2="57091" y2="24636"/>
                        <a14:foregroundMark x1="57091" y1="24636" x2="39909" y2="35091"/>
                        <a14:foregroundMark x1="39909" y1="35091" x2="29455" y2="49000"/>
                        <a14:foregroundMark x1="29455" y1="49000" x2="18727" y2="85091"/>
                        <a14:foregroundMark x1="18727" y1="85091" x2="29636" y2="98818"/>
                        <a14:foregroundMark x1="29636" y1="98818" x2="69182" y2="82455"/>
                        <a14:foregroundMark x1="69182" y1="82455" x2="84455" y2="54273"/>
                        <a14:foregroundMark x1="84455" y1="54273" x2="87909" y2="33455"/>
                        <a14:foregroundMark x1="87909" y1="33455" x2="79000" y2="26091"/>
                        <a14:foregroundMark x1="79000" y1="26091" x2="76818" y2="25545"/>
                        <a14:foregroundMark x1="70727" y1="26273" x2="70727" y2="27182"/>
                        <a14:foregroundMark x1="72273" y1="24818" x2="65182" y2="34818"/>
                        <a14:foregroundMark x1="73545" y1="23000" x2="62455" y2="33273"/>
                        <a14:foregroundMark x1="62455" y1="33273" x2="75000" y2="26545"/>
                        <a14:foregroundMark x1="75000" y1="26545" x2="68909" y2="21636"/>
                        <a14:foregroundMark x1="41909" y1="56727" x2="35000" y2="63545"/>
                        <a14:foregroundMark x1="35000" y1="63545" x2="32091" y2="80909"/>
                        <a14:foregroundMark x1="32091" y1="80909" x2="51273" y2="77000"/>
                        <a14:foregroundMark x1="51273" y1="77000" x2="53182" y2="57364"/>
                        <a14:foregroundMark x1="53182" y1="57364" x2="43455" y2="54182"/>
                        <a14:foregroundMark x1="43455" y1="54182" x2="38091" y2="58818"/>
                        <a14:foregroundMark x1="47273" y1="65273" x2="35455" y2="71182"/>
                        <a14:foregroundMark x1="35455" y1="71182" x2="36364" y2="81727"/>
                        <a14:foregroundMark x1="45455" y1="58273" x2="33818" y2="69000"/>
                        <a14:foregroundMark x1="75545" y1="20909" x2="80182" y2="19455"/>
                        <a14:foregroundMark x1="80182" y1="12818" x2="71000" y2="26091"/>
                        <a14:foregroundMark x1="71000" y1="26091" x2="76182" y2="18273"/>
                        <a14:foregroundMark x1="76182" y1="18273" x2="70364" y2="26636"/>
                        <a14:foregroundMark x1="70364" y1="26636" x2="70182" y2="28182"/>
                        <a14:foregroundMark x1="77818" y1="16091" x2="70364" y2="28182"/>
                        <a14:foregroundMark x1="29000" y1="75455" x2="28909" y2="87909"/>
                        <a14:foregroundMark x1="28909" y1="87909" x2="32000" y2="76455"/>
                        <a14:foregroundMark x1="32000" y1="76455" x2="27545" y2="90182"/>
                      </a14:backgroundRemoval>
                    </a14:imgEffect>
                  </a14:imgLayer>
                </a14:imgProps>
              </a:ext>
              <a:ext uri="{28A0092B-C50C-407E-A947-70E740481C1C}">
                <a14:useLocalDpi xmlns:a14="http://schemas.microsoft.com/office/drawing/2010/main" val="0"/>
              </a:ext>
            </a:extLst>
          </a:blip>
          <a:srcRect l="10011" t="4176" r="1"/>
          <a:stretch/>
        </p:blipFill>
        <p:spPr bwMode="auto">
          <a:xfrm>
            <a:off x="660718" y="5125085"/>
            <a:ext cx="1725847" cy="18377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1">
            <a:extLst>
              <a:ext uri="{FF2B5EF4-FFF2-40B4-BE49-F238E27FC236}">
                <a16:creationId xmlns:a16="http://schemas.microsoft.com/office/drawing/2014/main" id="{42CF1132-5B33-659A-56DE-FB04DC6E860A}"/>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9" name="Picture 8">
            <a:extLst>
              <a:ext uri="{FF2B5EF4-FFF2-40B4-BE49-F238E27FC236}">
                <a16:creationId xmlns:a16="http://schemas.microsoft.com/office/drawing/2014/main" id="{F23DF577-BD09-1A9D-C68A-C9F8E91043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030" y="593640"/>
            <a:ext cx="1738675" cy="1738675"/>
          </a:xfrm>
          <a:prstGeom prst="rect">
            <a:avLst/>
          </a:prstGeom>
        </p:spPr>
      </p:pic>
      <p:pic>
        <p:nvPicPr>
          <p:cNvPr id="20" name="Picture 19">
            <a:extLst>
              <a:ext uri="{FF2B5EF4-FFF2-40B4-BE49-F238E27FC236}">
                <a16:creationId xmlns:a16="http://schemas.microsoft.com/office/drawing/2014/main" id="{00B1DCE4-70CE-908E-E314-4B1924001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017" y="741546"/>
            <a:ext cx="1718883" cy="1718883"/>
          </a:xfrm>
          <a:prstGeom prst="rect">
            <a:avLst/>
          </a:prstGeom>
        </p:spPr>
      </p:pic>
    </p:spTree>
    <p:extLst>
      <p:ext uri="{BB962C8B-B14F-4D97-AF65-F5344CB8AC3E}">
        <p14:creationId xmlns:p14="http://schemas.microsoft.com/office/powerpoint/2010/main" val="4065369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E833F-2793-8900-693C-A937A5A40A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C998F4-803B-F443-5F63-5510E8AA977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E8C7F25F-EC08-4DB1-AD64-AF8CB78985F3}"/>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1E24C7B0-F845-B273-17C5-00EC7B4ADD7A}"/>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E2200D2E-C089-301F-556A-541CC5AC643D}"/>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9" name="TextBox 9">
            <a:extLst>
              <a:ext uri="{FF2B5EF4-FFF2-40B4-BE49-F238E27FC236}">
                <a16:creationId xmlns:a16="http://schemas.microsoft.com/office/drawing/2014/main" id="{61B6F663-9608-83C5-5D5D-8F0120A2444F}"/>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 Schematic</a:t>
            </a:r>
          </a:p>
        </p:txBody>
      </p:sp>
      <p:sp>
        <p:nvSpPr>
          <p:cNvPr id="10" name="TextBox 10">
            <a:extLst>
              <a:ext uri="{FF2B5EF4-FFF2-40B4-BE49-F238E27FC236}">
                <a16:creationId xmlns:a16="http://schemas.microsoft.com/office/drawing/2014/main" id="{25583762-B613-3E97-FB70-D86C07F06B68}"/>
              </a:ext>
            </a:extLst>
          </p:cNvPr>
          <p:cNvSpPr txBox="1"/>
          <p:nvPr/>
        </p:nvSpPr>
        <p:spPr>
          <a:xfrm>
            <a:off x="458575" y="502437"/>
            <a:ext cx="4404150" cy="722634"/>
          </a:xfrm>
          <a:prstGeom prst="rect">
            <a:avLst/>
          </a:prstGeom>
        </p:spPr>
        <p:txBody>
          <a:bodyPr lIns="0" tIns="0" rIns="0" bIns="0" rtlCol="0" anchor="t">
            <a:spAutoFit/>
          </a:bodyPr>
          <a:lstStyle/>
          <a:p>
            <a:pPr algn="ctr">
              <a:lnSpc>
                <a:spcPts val="2940"/>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water level measurement with ultrasonic</a:t>
            </a:r>
          </a:p>
        </p:txBody>
      </p:sp>
      <p:grpSp>
        <p:nvGrpSpPr>
          <p:cNvPr id="12" name="Group 12">
            <a:extLst>
              <a:ext uri="{FF2B5EF4-FFF2-40B4-BE49-F238E27FC236}">
                <a16:creationId xmlns:a16="http://schemas.microsoft.com/office/drawing/2014/main" id="{A0E8C753-0041-49AB-E2AA-E5CCEA27DE1A}"/>
              </a:ext>
            </a:extLst>
          </p:cNvPr>
          <p:cNvGrpSpPr/>
          <p:nvPr/>
        </p:nvGrpSpPr>
        <p:grpSpPr>
          <a:xfrm>
            <a:off x="4936950" y="3551990"/>
            <a:ext cx="752594" cy="3102088"/>
            <a:chOff x="0" y="0"/>
            <a:chExt cx="382700" cy="1577438"/>
          </a:xfrm>
        </p:grpSpPr>
        <p:sp>
          <p:nvSpPr>
            <p:cNvPr id="13" name="Freeform 13">
              <a:extLst>
                <a:ext uri="{FF2B5EF4-FFF2-40B4-BE49-F238E27FC236}">
                  <a16:creationId xmlns:a16="http://schemas.microsoft.com/office/drawing/2014/main" id="{326D7DED-8C8C-A732-6C80-6B1882C42AC1}"/>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a:extLst>
                <a:ext uri="{FF2B5EF4-FFF2-40B4-BE49-F238E27FC236}">
                  <a16:creationId xmlns:a16="http://schemas.microsoft.com/office/drawing/2014/main" id="{D85FB19E-F656-FF41-BBD8-C7A1D185DCE0}"/>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5" name="Slide Number Placeholder 14">
            <a:extLst>
              <a:ext uri="{FF2B5EF4-FFF2-40B4-BE49-F238E27FC236}">
                <a16:creationId xmlns:a16="http://schemas.microsoft.com/office/drawing/2014/main" id="{96F0A08B-72C3-6D0B-95FC-955B8E56C846}"/>
              </a:ext>
            </a:extLst>
          </p:cNvPr>
          <p:cNvSpPr>
            <a:spLocks noGrp="1"/>
          </p:cNvSpPr>
          <p:nvPr>
            <p:ph type="sldNum" sz="quarter" idx="12"/>
          </p:nvPr>
        </p:nvSpPr>
        <p:spPr/>
        <p:txBody>
          <a:bodyPr/>
          <a:lstStyle/>
          <a:p>
            <a:fld id="{B6F15528-21DE-4FAA-801E-634DDDAF4B2B}" type="slidenum">
              <a:rPr lang="en-US" smtClean="0"/>
              <a:pPr/>
              <a:t>52</a:t>
            </a:fld>
            <a:endParaRPr lang="en-US"/>
          </a:p>
        </p:txBody>
      </p:sp>
      <p:graphicFrame>
        <p:nvGraphicFramePr>
          <p:cNvPr id="17" name="Table 16">
            <a:extLst>
              <a:ext uri="{FF2B5EF4-FFF2-40B4-BE49-F238E27FC236}">
                <a16:creationId xmlns:a16="http://schemas.microsoft.com/office/drawing/2014/main" id="{B3985B56-A27C-65F8-180F-C78B68B43413}"/>
              </a:ext>
            </a:extLst>
          </p:cNvPr>
          <p:cNvGraphicFramePr>
            <a:graphicFrameLocks noGrp="1"/>
          </p:cNvGraphicFramePr>
          <p:nvPr>
            <p:extLst>
              <p:ext uri="{D42A27DB-BD31-4B8C-83A1-F6EECF244321}">
                <p14:modId xmlns:p14="http://schemas.microsoft.com/office/powerpoint/2010/main" val="4143690650"/>
              </p:ext>
            </p:extLst>
          </p:nvPr>
        </p:nvGraphicFramePr>
        <p:xfrm>
          <a:off x="356399" y="1392147"/>
          <a:ext cx="4477116" cy="3772625"/>
        </p:xfrm>
        <a:graphic>
          <a:graphicData uri="http://schemas.openxmlformats.org/drawingml/2006/table">
            <a:tbl>
              <a:tblPr firstRow="1" bandRow="1">
                <a:tableStyleId>{93296810-A885-4BE3-A3E7-6D5BEEA58F35}</a:tableStyleId>
              </a:tblPr>
              <a:tblGrid>
                <a:gridCol w="1060561">
                  <a:extLst>
                    <a:ext uri="{9D8B030D-6E8A-4147-A177-3AD203B41FA5}">
                      <a16:colId xmlns:a16="http://schemas.microsoft.com/office/drawing/2014/main" val="1241393707"/>
                    </a:ext>
                  </a:extLst>
                </a:gridCol>
                <a:gridCol w="1524000">
                  <a:extLst>
                    <a:ext uri="{9D8B030D-6E8A-4147-A177-3AD203B41FA5}">
                      <a16:colId xmlns:a16="http://schemas.microsoft.com/office/drawing/2014/main" val="2404645198"/>
                    </a:ext>
                  </a:extLst>
                </a:gridCol>
                <a:gridCol w="914400">
                  <a:extLst>
                    <a:ext uri="{9D8B030D-6E8A-4147-A177-3AD203B41FA5}">
                      <a16:colId xmlns:a16="http://schemas.microsoft.com/office/drawing/2014/main" val="3533600508"/>
                    </a:ext>
                  </a:extLst>
                </a:gridCol>
                <a:gridCol w="978155">
                  <a:extLst>
                    <a:ext uri="{9D8B030D-6E8A-4147-A177-3AD203B41FA5}">
                      <a16:colId xmlns:a16="http://schemas.microsoft.com/office/drawing/2014/main" val="866421506"/>
                    </a:ext>
                  </a:extLst>
                </a:gridCol>
              </a:tblGrid>
              <a:tr h="239192">
                <a:tc>
                  <a:txBody>
                    <a:bodyPr/>
                    <a:lstStyle/>
                    <a:p>
                      <a:pPr algn="ctr"/>
                      <a:r>
                        <a:rPr lang="en-US" sz="1200" dirty="0"/>
                        <a:t>Reference</a:t>
                      </a:r>
                      <a:endParaRPr lang="en-US" sz="1200" dirty="0">
                        <a:latin typeface="Tahoma" panose="020B0604030504040204" pitchFamily="34" charset="0"/>
                      </a:endParaRPr>
                    </a:p>
                  </a:txBody>
                  <a:tcPr anchor="ctr"/>
                </a:tc>
                <a:tc>
                  <a:txBody>
                    <a:bodyPr/>
                    <a:lstStyle/>
                    <a:p>
                      <a:pPr algn="ctr"/>
                      <a:r>
                        <a:rPr lang="en-US" sz="1200" b="1" dirty="0"/>
                        <a:t>Component</a:t>
                      </a:r>
                      <a:endParaRPr lang="en-US" sz="1200" dirty="0">
                        <a:latin typeface="Tahoma" panose="020B0604030504040204" pitchFamily="34" charset="0"/>
                      </a:endParaRPr>
                    </a:p>
                  </a:txBody>
                  <a:tcPr anchor="ctr"/>
                </a:tc>
                <a:tc>
                  <a:txBody>
                    <a:bodyPr/>
                    <a:lstStyle/>
                    <a:p>
                      <a:pPr algn="ctr"/>
                      <a:r>
                        <a:rPr lang="en-US" sz="1200" dirty="0"/>
                        <a:t>Value</a:t>
                      </a:r>
                      <a:endParaRPr lang="en-US" sz="1200" dirty="0">
                        <a:latin typeface="Tahoma" panose="020B0604030504040204" pitchFamily="34" charset="0"/>
                      </a:endParaRPr>
                    </a:p>
                  </a:txBody>
                  <a:tcPr anchor="ctr"/>
                </a:tc>
                <a:tc>
                  <a:txBody>
                    <a:bodyPr/>
                    <a:lstStyle/>
                    <a:p>
                      <a:pPr algn="ctr"/>
                      <a:r>
                        <a:rPr lang="en-US" sz="1200" b="1" dirty="0"/>
                        <a:t>Quantity</a:t>
                      </a:r>
                      <a:endParaRPr lang="en-US" sz="1200" dirty="0">
                        <a:latin typeface="Tahoma" panose="020B0604030504040204" pitchFamily="34" charset="0"/>
                      </a:endParaRPr>
                    </a:p>
                  </a:txBody>
                  <a:tcPr anchor="ctr"/>
                </a:tc>
                <a:extLst>
                  <a:ext uri="{0D108BD9-81ED-4DB2-BD59-A6C34878D82A}">
                    <a16:rowId xmlns:a16="http://schemas.microsoft.com/office/drawing/2014/main" val="501755424"/>
                  </a:ext>
                </a:extLst>
              </a:tr>
              <a:tr h="239192">
                <a:tc>
                  <a:txBody>
                    <a:bodyPr/>
                    <a:lstStyle/>
                    <a:p>
                      <a:pPr algn="ctr"/>
                      <a:r>
                        <a:rPr lang="en-US" sz="1400" dirty="0"/>
                        <a:t>LCD1</a:t>
                      </a:r>
                      <a:endParaRPr lang="en-US" sz="1400" dirty="0">
                        <a:latin typeface="Tahoma" panose="020B0604030504040204" pitchFamily="34" charset="0"/>
                      </a:endParaRPr>
                    </a:p>
                  </a:txBody>
                  <a:tcPr anchor="ctr"/>
                </a:tc>
                <a:tc>
                  <a:txBody>
                    <a:bodyPr/>
                    <a:lstStyle/>
                    <a:p>
                      <a:pPr algn="ctr"/>
                      <a:r>
                        <a:rPr lang="en-US" sz="1400" dirty="0"/>
                        <a:t>LCD Display</a:t>
                      </a:r>
                      <a:endParaRPr lang="en-US" sz="1400" dirty="0">
                        <a:latin typeface="Tahoma" panose="020B0604030504040204" pitchFamily="34" charset="0"/>
                      </a:endParaRPr>
                    </a:p>
                  </a:txBody>
                  <a:tcPr anchor="ctr"/>
                </a:tc>
                <a:tc>
                  <a:txBody>
                    <a:bodyPr/>
                    <a:lstStyle/>
                    <a:p>
                      <a:pPr algn="ctr"/>
                      <a:r>
                        <a:rPr lang="en-US" sz="1400" dirty="0"/>
                        <a:t>--</a:t>
                      </a:r>
                      <a:endParaRPr lang="en-US" sz="1400" dirty="0">
                        <a:latin typeface="Tahoma" panose="020B0604030504040204" pitchFamily="34" charset="0"/>
                      </a:endParaRPr>
                    </a:p>
                  </a:txBody>
                  <a:tcPr anchor="ctr"/>
                </a:tc>
                <a:tc>
                  <a:txBody>
                    <a:bodyPr/>
                    <a:lstStyle/>
                    <a:p>
                      <a:pPr algn="ctr"/>
                      <a:r>
                        <a:rPr lang="en-US" sz="1400" dirty="0"/>
                        <a:t>1</a:t>
                      </a:r>
                      <a:endParaRPr lang="en-US" sz="1400" dirty="0">
                        <a:latin typeface="Tahoma" panose="020B0604030504040204" pitchFamily="34" charset="0"/>
                      </a:endParaRPr>
                    </a:p>
                  </a:txBody>
                  <a:tcPr anchor="ctr"/>
                </a:tc>
                <a:extLst>
                  <a:ext uri="{0D108BD9-81ED-4DB2-BD59-A6C34878D82A}">
                    <a16:rowId xmlns:a16="http://schemas.microsoft.com/office/drawing/2014/main" val="398706516"/>
                  </a:ext>
                </a:extLst>
              </a:tr>
              <a:tr h="413149">
                <a:tc>
                  <a:txBody>
                    <a:bodyPr/>
                    <a:lstStyle/>
                    <a:p>
                      <a:pPr algn="ctr"/>
                      <a:r>
                        <a:rPr lang="en-US" sz="1400" dirty="0"/>
                        <a:t>U1</a:t>
                      </a:r>
                      <a:endParaRPr lang="en-US" sz="1400" dirty="0">
                        <a:latin typeface="Tahoma" panose="020B0604030504040204" pitchFamily="34" charset="0"/>
                      </a:endParaRPr>
                    </a:p>
                  </a:txBody>
                  <a:tcPr anchor="ctr"/>
                </a:tc>
                <a:tc>
                  <a:txBody>
                    <a:bodyPr/>
                    <a:lstStyle/>
                    <a:p>
                      <a:pPr algn="ctr"/>
                      <a:r>
                        <a:rPr lang="en-US" sz="1400" dirty="0"/>
                        <a:t>Arduino Nano</a:t>
                      </a:r>
                      <a:endParaRPr lang="en-US" sz="1400" dirty="0">
                        <a:latin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latin typeface="Tahoma" panose="020B0604030504040204" pitchFamily="34" charset="0"/>
                      </a:endParaRPr>
                    </a:p>
                  </a:txBody>
                  <a:tcPr anchor="ctr"/>
                </a:tc>
                <a:tc>
                  <a:txBody>
                    <a:bodyPr/>
                    <a:lstStyle/>
                    <a:p>
                      <a:pPr algn="ctr"/>
                      <a:r>
                        <a:rPr lang="en-US" sz="1400" dirty="0"/>
                        <a:t>1</a:t>
                      </a:r>
                      <a:endParaRPr lang="en-US" sz="1400" dirty="0">
                        <a:latin typeface="Tahoma" panose="020B0604030504040204" pitchFamily="34" charset="0"/>
                      </a:endParaRPr>
                    </a:p>
                  </a:txBody>
                  <a:tcPr anchor="ctr"/>
                </a:tc>
                <a:extLst>
                  <a:ext uri="{0D108BD9-81ED-4DB2-BD59-A6C34878D82A}">
                    <a16:rowId xmlns:a16="http://schemas.microsoft.com/office/drawing/2014/main" val="2604895919"/>
                  </a:ext>
                </a:extLst>
              </a:tr>
              <a:tr h="413149">
                <a:tc>
                  <a:txBody>
                    <a:bodyPr/>
                    <a:lstStyle/>
                    <a:p>
                      <a:pPr algn="ctr"/>
                      <a:r>
                        <a:rPr lang="en-US" sz="1400" dirty="0"/>
                        <a:t>U2 </a:t>
                      </a:r>
                      <a:endParaRPr lang="en-US" sz="1400" dirty="0">
                        <a:latin typeface="Tahoma" panose="020B0604030504040204" pitchFamily="34" charset="0"/>
                      </a:endParaRPr>
                    </a:p>
                  </a:txBody>
                  <a:tcPr anchor="ctr"/>
                </a:tc>
                <a:tc>
                  <a:txBody>
                    <a:bodyPr/>
                    <a:lstStyle/>
                    <a:p>
                      <a:pPr algn="ctr"/>
                      <a:r>
                        <a:rPr lang="en-US" sz="1400" dirty="0"/>
                        <a:t>Ultrasonic Sensor</a:t>
                      </a:r>
                      <a:endParaRPr lang="en-US" sz="1400" dirty="0">
                        <a:latin typeface="Tahoma" panose="020B0604030504040204" pitchFamily="34" charset="0"/>
                      </a:endParaRPr>
                    </a:p>
                  </a:txBody>
                  <a:tcPr anchor="ctr"/>
                </a:tc>
                <a:tc>
                  <a:txBody>
                    <a:bodyPr/>
                    <a:lstStyle/>
                    <a:p>
                      <a:pPr algn="ctr"/>
                      <a:r>
                        <a:rPr lang="en-US" sz="1400" dirty="0"/>
                        <a:t>--</a:t>
                      </a:r>
                      <a:endParaRPr lang="en-US" sz="1400" dirty="0">
                        <a:latin typeface="Tahoma" panose="020B0604030504040204" pitchFamily="34" charset="0"/>
                      </a:endParaRPr>
                    </a:p>
                  </a:txBody>
                  <a:tcPr anchor="ctr"/>
                </a:tc>
                <a:tc>
                  <a:txBody>
                    <a:bodyPr/>
                    <a:lstStyle/>
                    <a:p>
                      <a:pPr algn="ctr"/>
                      <a:r>
                        <a:rPr lang="en-US" sz="1400" dirty="0"/>
                        <a:t>1</a:t>
                      </a:r>
                      <a:endParaRPr lang="en-US" sz="1400" dirty="0">
                        <a:latin typeface="Tahoma" panose="020B0604030504040204" pitchFamily="34" charset="0"/>
                      </a:endParaRPr>
                    </a:p>
                  </a:txBody>
                  <a:tcPr anchor="ctr"/>
                </a:tc>
                <a:extLst>
                  <a:ext uri="{0D108BD9-81ED-4DB2-BD59-A6C34878D82A}">
                    <a16:rowId xmlns:a16="http://schemas.microsoft.com/office/drawing/2014/main" val="824718010"/>
                  </a:ext>
                </a:extLst>
              </a:tr>
              <a:tr h="413149">
                <a:tc>
                  <a:txBody>
                    <a:bodyPr/>
                    <a:lstStyle/>
                    <a:p>
                      <a:pPr algn="ctr"/>
                      <a:r>
                        <a:rPr lang="en-US" sz="1400" dirty="0"/>
                        <a:t>BUZZER1</a:t>
                      </a:r>
                      <a:endParaRPr lang="en-US" sz="1400" dirty="0">
                        <a:latin typeface="Tahoma" panose="020B0604030504040204" pitchFamily="34" charset="0"/>
                      </a:endParaRPr>
                    </a:p>
                  </a:txBody>
                  <a:tcPr anchor="ctr"/>
                </a:tc>
                <a:tc>
                  <a:txBody>
                    <a:bodyPr/>
                    <a:lstStyle/>
                    <a:p>
                      <a:pPr algn="ctr"/>
                      <a:r>
                        <a:rPr lang="en-US" sz="1400" dirty="0"/>
                        <a:t>Buzzer</a:t>
                      </a:r>
                      <a:endParaRPr lang="en-US" sz="1400" dirty="0">
                        <a:latin typeface="Tahoma" panose="020B0604030504040204" pitchFamily="34" charset="0"/>
                      </a:endParaRPr>
                    </a:p>
                  </a:txBody>
                  <a:tcPr anchor="ctr"/>
                </a:tc>
                <a:tc>
                  <a:txBody>
                    <a:bodyPr/>
                    <a:lstStyle/>
                    <a:p>
                      <a:pPr algn="ctr"/>
                      <a:r>
                        <a:rPr lang="en-US" sz="1400" dirty="0"/>
                        <a:t>--</a:t>
                      </a:r>
                      <a:endParaRPr lang="en-US" sz="1400" dirty="0">
                        <a:latin typeface="Tahoma" panose="020B0604030504040204" pitchFamily="34" charset="0"/>
                      </a:endParaRPr>
                    </a:p>
                  </a:txBody>
                  <a:tcPr anchor="ctr"/>
                </a:tc>
                <a:tc>
                  <a:txBody>
                    <a:bodyPr/>
                    <a:lstStyle/>
                    <a:p>
                      <a:pPr algn="ctr"/>
                      <a:r>
                        <a:rPr lang="en-US" sz="1400" dirty="0"/>
                        <a:t>1</a:t>
                      </a:r>
                      <a:endParaRPr lang="en-US" sz="1400" dirty="0">
                        <a:latin typeface="Tahoma" panose="020B0604030504040204" pitchFamily="34" charset="0"/>
                      </a:endParaRPr>
                    </a:p>
                  </a:txBody>
                  <a:tcPr anchor="ctr"/>
                </a:tc>
                <a:extLst>
                  <a:ext uri="{0D108BD9-81ED-4DB2-BD59-A6C34878D82A}">
                    <a16:rowId xmlns:a16="http://schemas.microsoft.com/office/drawing/2014/main" val="1140704720"/>
                  </a:ext>
                </a:extLst>
              </a:tr>
              <a:tr h="413149">
                <a:tc>
                  <a:txBody>
                    <a:bodyPr/>
                    <a:lstStyle/>
                    <a:p>
                      <a:pPr algn="ctr"/>
                      <a:r>
                        <a:rPr lang="en-US" sz="1400" dirty="0"/>
                        <a:t>Q1</a:t>
                      </a:r>
                      <a:endParaRPr lang="en-US" sz="1400" dirty="0">
                        <a:latin typeface="Tahoma" panose="020B0604030504040204" pitchFamily="34" charset="0"/>
                      </a:endParaRPr>
                    </a:p>
                  </a:txBody>
                  <a:tcPr anchor="ctr"/>
                </a:tc>
                <a:tc>
                  <a:txBody>
                    <a:bodyPr/>
                    <a:lstStyle/>
                    <a:p>
                      <a:pPr algn="ctr"/>
                      <a:r>
                        <a:rPr lang="en-US" sz="1400" dirty="0"/>
                        <a:t>Transistor</a:t>
                      </a:r>
                      <a:endParaRPr lang="en-US" sz="1400" dirty="0">
                        <a:latin typeface="Tahoma" panose="020B0604030504040204" pitchFamily="34" charset="0"/>
                      </a:endParaRPr>
                    </a:p>
                  </a:txBody>
                  <a:tcPr anchor="ctr"/>
                </a:tc>
                <a:tc>
                  <a:txBody>
                    <a:bodyPr/>
                    <a:lstStyle/>
                    <a:p>
                      <a:pPr algn="ctr"/>
                      <a:r>
                        <a:rPr lang="en-US" sz="1400" dirty="0"/>
                        <a:t>--</a:t>
                      </a:r>
                      <a:endParaRPr lang="en-US" sz="1400" dirty="0">
                        <a:latin typeface="Tahoma" panose="020B0604030504040204" pitchFamily="34" charset="0"/>
                      </a:endParaRPr>
                    </a:p>
                  </a:txBody>
                  <a:tcPr anchor="ctr"/>
                </a:tc>
                <a:tc>
                  <a:txBody>
                    <a:bodyPr/>
                    <a:lstStyle/>
                    <a:p>
                      <a:pPr algn="ctr"/>
                      <a:r>
                        <a:rPr lang="en-US" sz="1400" dirty="0"/>
                        <a:t>1</a:t>
                      </a:r>
                      <a:endParaRPr lang="en-US" sz="1400" dirty="0">
                        <a:latin typeface="Tahoma" panose="020B0604030504040204" pitchFamily="34" charset="0"/>
                      </a:endParaRPr>
                    </a:p>
                  </a:txBody>
                  <a:tcPr anchor="ctr"/>
                </a:tc>
                <a:extLst>
                  <a:ext uri="{0D108BD9-81ED-4DB2-BD59-A6C34878D82A}">
                    <a16:rowId xmlns:a16="http://schemas.microsoft.com/office/drawing/2014/main" val="2538316870"/>
                  </a:ext>
                </a:extLst>
              </a:tr>
              <a:tr h="413149">
                <a:tc>
                  <a:txBody>
                    <a:bodyPr/>
                    <a:lstStyle/>
                    <a:p>
                      <a:pPr algn="ctr"/>
                      <a:r>
                        <a:rPr lang="en-US" sz="1400" dirty="0"/>
                        <a:t>R1, R6</a:t>
                      </a:r>
                      <a:endParaRPr lang="en-US" sz="1400" dirty="0">
                        <a:latin typeface="Tahoma" panose="020B0604030504040204" pitchFamily="34" charset="0"/>
                      </a:endParaRPr>
                    </a:p>
                  </a:txBody>
                  <a:tcPr anchor="ctr"/>
                </a:tc>
                <a:tc>
                  <a:txBody>
                    <a:bodyPr/>
                    <a:lstStyle/>
                    <a:p>
                      <a:pPr algn="ctr"/>
                      <a:r>
                        <a:rPr lang="en-US" sz="1400" dirty="0"/>
                        <a:t>Resistors</a:t>
                      </a:r>
                      <a:endParaRPr lang="en-US" sz="1400" dirty="0">
                        <a:latin typeface="Tahoma" panose="020B0604030504040204" pitchFamily="34" charset="0"/>
                      </a:endParaRPr>
                    </a:p>
                  </a:txBody>
                  <a:tcPr anchor="ctr"/>
                </a:tc>
                <a:tc>
                  <a:txBody>
                    <a:bodyPr/>
                    <a:lstStyle/>
                    <a:p>
                      <a:pPr algn="ctr"/>
                      <a:r>
                        <a:rPr lang="en-US" sz="1400" dirty="0"/>
                        <a:t>1k</a:t>
                      </a:r>
                      <a:r>
                        <a:rPr lang="el-GR" sz="1400" dirty="0"/>
                        <a:t>Ω</a:t>
                      </a:r>
                      <a:endParaRPr lang="el-GR" sz="1400" dirty="0">
                        <a:latin typeface="Tahoma" panose="020B0604030504040204" pitchFamily="34" charset="0"/>
                      </a:endParaRPr>
                    </a:p>
                  </a:txBody>
                  <a:tcPr anchor="ctr"/>
                </a:tc>
                <a:tc>
                  <a:txBody>
                    <a:bodyPr/>
                    <a:lstStyle/>
                    <a:p>
                      <a:pPr algn="ctr"/>
                      <a:r>
                        <a:rPr lang="en-US" sz="1400" dirty="0"/>
                        <a:t>2</a:t>
                      </a:r>
                      <a:endParaRPr lang="en-US" sz="1400" dirty="0">
                        <a:latin typeface="Tahoma" panose="020B0604030504040204" pitchFamily="34" charset="0"/>
                      </a:endParaRPr>
                    </a:p>
                  </a:txBody>
                  <a:tcPr anchor="ctr"/>
                </a:tc>
                <a:extLst>
                  <a:ext uri="{0D108BD9-81ED-4DB2-BD59-A6C34878D82A}">
                    <a16:rowId xmlns:a16="http://schemas.microsoft.com/office/drawing/2014/main" val="191538940"/>
                  </a:ext>
                </a:extLst>
              </a:tr>
              <a:tr h="413149">
                <a:tc>
                  <a:txBody>
                    <a:bodyPr/>
                    <a:lstStyle/>
                    <a:p>
                      <a:pPr algn="ctr"/>
                      <a:r>
                        <a:rPr lang="en-US" sz="1400" dirty="0"/>
                        <a:t>R3</a:t>
                      </a:r>
                      <a:endParaRPr lang="en-US" sz="1400" dirty="0">
                        <a:latin typeface="Tahoma" panose="020B0604030504040204" pitchFamily="34" charset="0"/>
                      </a:endParaRPr>
                    </a:p>
                  </a:txBody>
                  <a:tcPr anchor="ctr"/>
                </a:tc>
                <a:tc>
                  <a:txBody>
                    <a:bodyPr/>
                    <a:lstStyle/>
                    <a:p>
                      <a:pPr algn="ctr"/>
                      <a:r>
                        <a:rPr lang="en-US" sz="1400" dirty="0"/>
                        <a:t>Resistor</a:t>
                      </a:r>
                      <a:endParaRPr lang="en-US" sz="1400" dirty="0">
                        <a:latin typeface="Tahoma" panose="020B0604030504040204" pitchFamily="34" charset="0"/>
                      </a:endParaRPr>
                    </a:p>
                  </a:txBody>
                  <a:tcPr anchor="ctr"/>
                </a:tc>
                <a:tc>
                  <a:txBody>
                    <a:bodyPr/>
                    <a:lstStyle/>
                    <a:p>
                      <a:pPr algn="ctr"/>
                      <a:r>
                        <a:rPr lang="en-US" sz="1400" dirty="0"/>
                        <a:t>10k</a:t>
                      </a:r>
                      <a:r>
                        <a:rPr lang="el-GR" sz="1400" dirty="0"/>
                        <a:t>Ω</a:t>
                      </a:r>
                      <a:endParaRPr lang="el-GR" sz="1400" dirty="0">
                        <a:latin typeface="Tahoma" panose="020B0604030504040204" pitchFamily="34" charset="0"/>
                      </a:endParaRPr>
                    </a:p>
                  </a:txBody>
                  <a:tcPr anchor="ctr"/>
                </a:tc>
                <a:tc>
                  <a:txBody>
                    <a:bodyPr/>
                    <a:lstStyle/>
                    <a:p>
                      <a:pPr algn="ctr"/>
                      <a:r>
                        <a:rPr lang="en-US" sz="1400" dirty="0"/>
                        <a:t>1</a:t>
                      </a:r>
                      <a:endParaRPr lang="en-US" sz="1400" dirty="0">
                        <a:latin typeface="Tahoma" panose="020B0604030504040204" pitchFamily="34" charset="0"/>
                      </a:endParaRPr>
                    </a:p>
                  </a:txBody>
                  <a:tcPr anchor="ctr"/>
                </a:tc>
                <a:extLst>
                  <a:ext uri="{0D108BD9-81ED-4DB2-BD59-A6C34878D82A}">
                    <a16:rowId xmlns:a16="http://schemas.microsoft.com/office/drawing/2014/main" val="4092175984"/>
                  </a:ext>
                </a:extLst>
              </a:tr>
              <a:tr h="239192">
                <a:tc>
                  <a:txBody>
                    <a:bodyPr/>
                    <a:lstStyle/>
                    <a:p>
                      <a:pPr algn="ctr"/>
                      <a:r>
                        <a:rPr lang="en-US" sz="1400" dirty="0"/>
                        <a:t>R4</a:t>
                      </a:r>
                      <a:endParaRPr lang="en-US" sz="1400" dirty="0">
                        <a:latin typeface="Tahoma" panose="020B0604030504040204" pitchFamily="34" charset="0"/>
                      </a:endParaRPr>
                    </a:p>
                  </a:txBody>
                  <a:tcPr anchor="ctr"/>
                </a:tc>
                <a:tc>
                  <a:txBody>
                    <a:bodyPr/>
                    <a:lstStyle/>
                    <a:p>
                      <a:pPr algn="ctr"/>
                      <a:r>
                        <a:rPr lang="en-US" sz="1400" dirty="0"/>
                        <a:t>Resistor</a:t>
                      </a:r>
                      <a:endParaRPr lang="en-US" sz="1400" dirty="0">
                        <a:latin typeface="Tahoma" panose="020B0604030504040204" pitchFamily="34" charset="0"/>
                      </a:endParaRPr>
                    </a:p>
                  </a:txBody>
                  <a:tcPr anchor="ctr"/>
                </a:tc>
                <a:tc>
                  <a:txBody>
                    <a:bodyPr/>
                    <a:lstStyle/>
                    <a:p>
                      <a:pPr algn="ctr"/>
                      <a:r>
                        <a:rPr lang="el-GR" sz="1400" dirty="0"/>
                        <a:t>220Ω</a:t>
                      </a:r>
                      <a:endParaRPr lang="el-GR" sz="1400" dirty="0">
                        <a:latin typeface="Tahoma" panose="020B0604030504040204" pitchFamily="34" charset="0"/>
                      </a:endParaRPr>
                    </a:p>
                  </a:txBody>
                  <a:tcPr anchor="ctr"/>
                </a:tc>
                <a:tc>
                  <a:txBody>
                    <a:bodyPr/>
                    <a:lstStyle/>
                    <a:p>
                      <a:pPr algn="ctr"/>
                      <a:r>
                        <a:rPr lang="en-US" sz="1400" dirty="0"/>
                        <a:t>1</a:t>
                      </a:r>
                      <a:endParaRPr lang="en-US" sz="1400" dirty="0">
                        <a:latin typeface="Tahoma" panose="020B0604030504040204" pitchFamily="34" charset="0"/>
                      </a:endParaRPr>
                    </a:p>
                  </a:txBody>
                  <a:tcPr anchor="ctr"/>
                </a:tc>
                <a:extLst>
                  <a:ext uri="{0D108BD9-81ED-4DB2-BD59-A6C34878D82A}">
                    <a16:rowId xmlns:a16="http://schemas.microsoft.com/office/drawing/2014/main" val="301407755"/>
                  </a:ext>
                </a:extLst>
              </a:tr>
              <a:tr h="239192">
                <a:tc>
                  <a:txBody>
                    <a:bodyPr/>
                    <a:lstStyle/>
                    <a:p>
                      <a:pPr algn="ctr"/>
                      <a:r>
                        <a:rPr lang="en-US" sz="1400" dirty="0"/>
                        <a:t>LED1</a:t>
                      </a:r>
                      <a:endParaRPr lang="en-US" sz="1400" dirty="0">
                        <a:latin typeface="Tahoma" panose="020B0604030504040204" pitchFamily="34" charset="0"/>
                      </a:endParaRPr>
                    </a:p>
                  </a:txBody>
                  <a:tcPr anchor="ctr"/>
                </a:tc>
                <a:tc>
                  <a:txBody>
                    <a:bodyPr/>
                    <a:lstStyle/>
                    <a:p>
                      <a:pPr algn="ctr"/>
                      <a:r>
                        <a:rPr lang="en-US" sz="1400" dirty="0"/>
                        <a:t>LED </a:t>
                      </a:r>
                      <a:endParaRPr lang="en-US" sz="1400" dirty="0">
                        <a:latin typeface="Tahoma" panose="020B0604030504040204" pitchFamily="34" charset="0"/>
                      </a:endParaRPr>
                    </a:p>
                  </a:txBody>
                  <a:tcPr anchor="ctr"/>
                </a:tc>
                <a:tc>
                  <a:txBody>
                    <a:bodyPr/>
                    <a:lstStyle/>
                    <a:p>
                      <a:pPr algn="ctr"/>
                      <a:r>
                        <a:rPr lang="en-US" sz="1400" dirty="0"/>
                        <a:t>--</a:t>
                      </a:r>
                      <a:endParaRPr lang="el-GR" sz="1400" dirty="0">
                        <a:latin typeface="Tahoma" panose="020B0604030504040204" pitchFamily="34" charset="0"/>
                      </a:endParaRPr>
                    </a:p>
                  </a:txBody>
                  <a:tcPr anchor="ctr"/>
                </a:tc>
                <a:tc>
                  <a:txBody>
                    <a:bodyPr/>
                    <a:lstStyle/>
                    <a:p>
                      <a:pPr algn="ctr"/>
                      <a:r>
                        <a:rPr lang="en-US" sz="1400" dirty="0"/>
                        <a:t>1</a:t>
                      </a:r>
                      <a:endParaRPr lang="en-US" sz="1400" dirty="0">
                        <a:latin typeface="Tahoma" panose="020B0604030504040204" pitchFamily="34" charset="0"/>
                      </a:endParaRPr>
                    </a:p>
                  </a:txBody>
                  <a:tcPr anchor="ctr"/>
                </a:tc>
                <a:extLst>
                  <a:ext uri="{0D108BD9-81ED-4DB2-BD59-A6C34878D82A}">
                    <a16:rowId xmlns:a16="http://schemas.microsoft.com/office/drawing/2014/main" val="1447678104"/>
                  </a:ext>
                </a:extLst>
              </a:tr>
            </a:tbl>
          </a:graphicData>
        </a:graphic>
      </p:graphicFrame>
    </p:spTree>
    <p:extLst>
      <p:ext uri="{BB962C8B-B14F-4D97-AF65-F5344CB8AC3E}">
        <p14:creationId xmlns:p14="http://schemas.microsoft.com/office/powerpoint/2010/main" val="399942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947E5-895E-2F24-2C3A-F67513790D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989F50-779A-6910-96D3-0DE2EBD00F10}"/>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5F21C762-D567-BF89-5AE0-2E8FF980BEC3}"/>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1E44CA89-F7D5-3C5E-16E7-B2DFB7F2EB87}"/>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4A152C43-B850-3E8C-120B-8FB238E090AE}"/>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9" name="TextBox 9">
            <a:extLst>
              <a:ext uri="{FF2B5EF4-FFF2-40B4-BE49-F238E27FC236}">
                <a16:creationId xmlns:a16="http://schemas.microsoft.com/office/drawing/2014/main" id="{E23B61E6-4E37-3DA7-DFFC-46E0841C36C7}"/>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a:t>
            </a:r>
            <a:r>
              <a:rPr lang="en-US" sz="1800" b="1" kern="1200" dirty="0">
                <a:solidFill>
                  <a:srgbClr val="002060"/>
                </a:solidFill>
                <a:effectLst/>
                <a:latin typeface="Tahoma" panose="020B0604030504040204" pitchFamily="34" charset="0"/>
                <a:ea typeface="+mn-ea"/>
                <a:cs typeface="Tahoma" panose="020B0604030504040204" pitchFamily="34" charset="0"/>
              </a:rPr>
              <a:t>I</a:t>
            </a:r>
            <a:r>
              <a:rPr lang="en-US" b="1" dirty="0">
                <a:solidFill>
                  <a:srgbClr val="002060"/>
                </a:solidFill>
                <a:latin typeface="Tahoma" panose="020B0604030504040204" pitchFamily="34" charset="0"/>
                <a:cs typeface="Tahoma" panose="020B0604030504040204" pitchFamily="34" charset="0"/>
                <a:sym typeface="Poppins Medium"/>
              </a:rPr>
              <a:t>. Schematic</a:t>
            </a:r>
          </a:p>
        </p:txBody>
      </p:sp>
      <p:sp>
        <p:nvSpPr>
          <p:cNvPr id="10" name="TextBox 10">
            <a:extLst>
              <a:ext uri="{FF2B5EF4-FFF2-40B4-BE49-F238E27FC236}">
                <a16:creationId xmlns:a16="http://schemas.microsoft.com/office/drawing/2014/main" id="{04D7FD26-3D35-D6E6-9978-EC07B0577A7B}"/>
              </a:ext>
            </a:extLst>
          </p:cNvPr>
          <p:cNvSpPr txBox="1"/>
          <p:nvPr/>
        </p:nvSpPr>
        <p:spPr>
          <a:xfrm>
            <a:off x="458575" y="502437"/>
            <a:ext cx="4404150" cy="722634"/>
          </a:xfrm>
          <a:prstGeom prst="rect">
            <a:avLst/>
          </a:prstGeom>
        </p:spPr>
        <p:txBody>
          <a:bodyPr lIns="0" tIns="0" rIns="0" bIns="0" rtlCol="0" anchor="t">
            <a:spAutoFit/>
          </a:bodyPr>
          <a:lstStyle/>
          <a:p>
            <a:pPr algn="ctr">
              <a:lnSpc>
                <a:spcPts val="2940"/>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Water Level Measurement With Ultrasonic</a:t>
            </a:r>
          </a:p>
        </p:txBody>
      </p:sp>
      <p:grpSp>
        <p:nvGrpSpPr>
          <p:cNvPr id="12" name="Group 12">
            <a:extLst>
              <a:ext uri="{FF2B5EF4-FFF2-40B4-BE49-F238E27FC236}">
                <a16:creationId xmlns:a16="http://schemas.microsoft.com/office/drawing/2014/main" id="{ABE8BA7C-FF6D-40A8-15BD-85EFC1E13588}"/>
              </a:ext>
            </a:extLst>
          </p:cNvPr>
          <p:cNvGrpSpPr/>
          <p:nvPr/>
        </p:nvGrpSpPr>
        <p:grpSpPr>
          <a:xfrm>
            <a:off x="4936950" y="3551990"/>
            <a:ext cx="752594" cy="3102088"/>
            <a:chOff x="0" y="0"/>
            <a:chExt cx="382700" cy="1577438"/>
          </a:xfrm>
        </p:grpSpPr>
        <p:sp>
          <p:nvSpPr>
            <p:cNvPr id="13" name="Freeform 13">
              <a:extLst>
                <a:ext uri="{FF2B5EF4-FFF2-40B4-BE49-F238E27FC236}">
                  <a16:creationId xmlns:a16="http://schemas.microsoft.com/office/drawing/2014/main" id="{91BE9C77-83E8-370A-A79B-6BDB1F8A2A9C}"/>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a:extLst>
                <a:ext uri="{FF2B5EF4-FFF2-40B4-BE49-F238E27FC236}">
                  <a16:creationId xmlns:a16="http://schemas.microsoft.com/office/drawing/2014/main" id="{1C7D6F9E-DE81-A37B-FF68-E47766D2848A}"/>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5" name="Slide Number Placeholder 14">
            <a:extLst>
              <a:ext uri="{FF2B5EF4-FFF2-40B4-BE49-F238E27FC236}">
                <a16:creationId xmlns:a16="http://schemas.microsoft.com/office/drawing/2014/main" id="{3DF13AE2-72C9-EAA8-E265-6EB75F4970F6}"/>
              </a:ext>
            </a:extLst>
          </p:cNvPr>
          <p:cNvSpPr>
            <a:spLocks noGrp="1"/>
          </p:cNvSpPr>
          <p:nvPr>
            <p:ph type="sldNum" sz="quarter" idx="12"/>
          </p:nvPr>
        </p:nvSpPr>
        <p:spPr/>
        <p:txBody>
          <a:bodyPr/>
          <a:lstStyle/>
          <a:p>
            <a:fld id="{B6F15528-21DE-4FAA-801E-634DDDAF4B2B}" type="slidenum">
              <a:rPr lang="en-US" smtClean="0"/>
              <a:pPr/>
              <a:t>53</a:t>
            </a:fld>
            <a:endParaRPr lang="en-US"/>
          </a:p>
        </p:txBody>
      </p:sp>
      <p:pic>
        <p:nvPicPr>
          <p:cNvPr id="7" name="Picture 6">
            <a:extLst>
              <a:ext uri="{FF2B5EF4-FFF2-40B4-BE49-F238E27FC236}">
                <a16:creationId xmlns:a16="http://schemas.microsoft.com/office/drawing/2014/main" id="{A74025E6-4A02-9C99-A596-F56695F363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31" y="1257433"/>
            <a:ext cx="4780719" cy="5588420"/>
          </a:xfrm>
          <a:prstGeom prst="rect">
            <a:avLst/>
          </a:prstGeom>
        </p:spPr>
      </p:pic>
    </p:spTree>
    <p:extLst>
      <p:ext uri="{BB962C8B-B14F-4D97-AF65-F5344CB8AC3E}">
        <p14:creationId xmlns:p14="http://schemas.microsoft.com/office/powerpoint/2010/main" val="2526480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3"/>
            <a:stretch>
              <a:fillRect l="-53351" t="-1513" r="-53417" b="-1601"/>
            </a:stretch>
          </a:blipFill>
        </p:spPr>
        <p:txBody>
          <a:bodyPr/>
          <a:lstStyle/>
          <a:p>
            <a:endParaRPr lang="en-US" dirty="0">
              <a:latin typeface="Tahoma" panose="020B0604030504040204" pitchFamily="34" charset="0"/>
            </a:endParaRPr>
          </a:p>
        </p:txBody>
      </p:sp>
      <p:grpSp>
        <p:nvGrpSpPr>
          <p:cNvPr id="3" name="Group 3"/>
          <p:cNvGrpSpPr/>
          <p:nvPr/>
        </p:nvGrpSpPr>
        <p:grpSpPr>
          <a:xfrm>
            <a:off x="0" y="3930650"/>
            <a:ext cx="3335256" cy="3246477"/>
            <a:chOff x="0" y="0"/>
            <a:chExt cx="1473112" cy="1515081"/>
          </a:xfrm>
        </p:grpSpPr>
        <p:sp>
          <p:nvSpPr>
            <p:cNvPr id="4" name="Freeform 4"/>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Tahoma" panose="020B0604030504040204" pitchFamily="34" charset="0"/>
            </a:endParaRPr>
          </a:p>
        </p:txBody>
      </p:sp>
      <p:sp>
        <p:nvSpPr>
          <p:cNvPr id="12" name="TextBox 12"/>
          <p:cNvSpPr txBox="1"/>
          <p:nvPr/>
        </p:nvSpPr>
        <p:spPr>
          <a:xfrm>
            <a:off x="2428874" y="1252471"/>
            <a:ext cx="2889250" cy="1115690"/>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1</a:t>
            </a:r>
          </a:p>
          <a:p>
            <a:pPr>
              <a:lnSpc>
                <a:spcPts val="2940"/>
              </a:lnSpc>
              <a:spcBef>
                <a:spcPct val="0"/>
              </a:spcBef>
            </a:pPr>
            <a:r>
              <a:rPr lang="en-US" sz="1400" b="1" dirty="0">
                <a:solidFill>
                  <a:srgbClr val="002060"/>
                </a:solidFill>
                <a:latin typeface="Tahoma" panose="020B0604030504040204" pitchFamily="34" charset="0"/>
              </a:rPr>
              <a:t>Connect the Arduino Nano</a:t>
            </a:r>
            <a:endParaRPr lang="en-US" sz="1400" dirty="0">
              <a:solidFill>
                <a:srgbClr val="002060"/>
              </a:solidFill>
              <a:latin typeface="Tahoma" panose="020B0604030504040204" pitchFamily="34" charset="0"/>
            </a:endParaRPr>
          </a:p>
          <a:p>
            <a:pPr algn="l">
              <a:lnSpc>
                <a:spcPts val="2940"/>
              </a:lnSpc>
              <a:spcBef>
                <a:spcPct val="0"/>
              </a:spcBef>
            </a:pP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p:cNvSpPr txBox="1"/>
          <p:nvPr/>
        </p:nvSpPr>
        <p:spPr>
          <a:xfrm>
            <a:off x="2312194" y="2033887"/>
            <a:ext cx="2746375" cy="857029"/>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Plug the Arduino Nano into your computer using a USB cable.</a:t>
            </a:r>
          </a:p>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Open the Arduino IDE on your computer to begin writing the code.</a:t>
            </a:r>
          </a:p>
        </p:txBody>
      </p:sp>
      <p:grpSp>
        <p:nvGrpSpPr>
          <p:cNvPr id="14" name="Group 14"/>
          <p:cNvGrpSpPr/>
          <p:nvPr/>
        </p:nvGrpSpPr>
        <p:grpSpPr>
          <a:xfrm>
            <a:off x="84910" y="3979156"/>
            <a:ext cx="3206907" cy="3098429"/>
            <a:chOff x="-403960" y="-766882"/>
            <a:chExt cx="4275876" cy="3854216"/>
          </a:xfrm>
        </p:grpSpPr>
        <p:sp>
          <p:nvSpPr>
            <p:cNvPr id="15" name="TextBox 15"/>
            <p:cNvSpPr txBox="1"/>
            <p:nvPr/>
          </p:nvSpPr>
          <p:spPr>
            <a:xfrm>
              <a:off x="-369876" y="-766882"/>
              <a:ext cx="4241792" cy="870987"/>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2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Gather and Connect Components</a:t>
              </a:r>
            </a:p>
          </p:txBody>
        </p:sp>
        <p:sp>
          <p:nvSpPr>
            <p:cNvPr id="16" name="TextBox 16"/>
            <p:cNvSpPr txBox="1"/>
            <p:nvPr/>
          </p:nvSpPr>
          <p:spPr>
            <a:xfrm>
              <a:off x="-403960" y="279758"/>
              <a:ext cx="4235101" cy="2807576"/>
            </a:xfrm>
            <a:prstGeom prst="rect">
              <a:avLst/>
            </a:prstGeom>
          </p:spPr>
          <p:txBody>
            <a:bodyPr wrap="square" lIns="0" tIns="0" rIns="0" bIns="0" rtlCol="0" anchor="t">
              <a:spAutoFit/>
            </a:bodyPr>
            <a:lstStyle/>
            <a:p>
              <a:pPr algn="just">
                <a:lnSpc>
                  <a:spcPct val="15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1. Attach the ultrasonic sensor (HC-SR04) to the Arduino Nano according to the schematic.  </a:t>
              </a:r>
            </a:p>
            <a:p>
              <a:pPr lvl="1" algn="just">
                <a:lnSpc>
                  <a:spcPct val="15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TRIG pin to a digital pin on the Arduino.  </a:t>
              </a:r>
            </a:p>
            <a:p>
              <a:pPr lvl="1" algn="just">
                <a:lnSpc>
                  <a:spcPct val="15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ECHO pin to another digital pin on the Arduino.  </a:t>
              </a:r>
            </a:p>
            <a:p>
              <a:pPr lvl="1" algn="just">
                <a:lnSpc>
                  <a:spcPct val="15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VCC and GND to the respective power pins. </a:t>
              </a:r>
            </a:p>
            <a:p>
              <a:pPr lvl="1" algn="just">
                <a:lnSpc>
                  <a:spcPct val="15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a:t>
              </a:r>
            </a:p>
            <a:p>
              <a:pPr algn="just">
                <a:lnSpc>
                  <a:spcPct val="15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2. Connect the LCD (HS1602A) to the Arduino using appropriate pins. Use a potentiometer to adjust the contrast.  </a:t>
              </a:r>
            </a:p>
            <a:p>
              <a:pPr algn="just">
                <a:lnSpc>
                  <a:spcPct val="150000"/>
                </a:lnSpc>
                <a:spcBef>
                  <a:spcPct val="0"/>
                </a:spcBef>
              </a:pPr>
              <a:endPar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endParaRPr>
            </a:p>
            <a:p>
              <a:pPr algn="just">
                <a:lnSpc>
                  <a:spcPct val="15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3. Power the system using an external power source or USB cable.</a:t>
              </a:r>
            </a:p>
          </p:txBody>
        </p:sp>
      </p:grpSp>
      <p:sp>
        <p:nvSpPr>
          <p:cNvPr id="19" name="TextBox 9">
            <a:extLst>
              <a:ext uri="{FF2B5EF4-FFF2-40B4-BE49-F238E27FC236}">
                <a16:creationId xmlns:a16="http://schemas.microsoft.com/office/drawing/2014/main" id="{9902CBFC-8931-2F6B-AA3A-604219C36B36}"/>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5123" name="Picture 3" descr="Amazon.com: MakerFocus Mini Nano V3.0 ATmega328P Microcontroller Board  w/USB Cable for Ar duino : Electronics">
            <a:extLst>
              <a:ext uri="{FF2B5EF4-FFF2-40B4-BE49-F238E27FC236}">
                <a16:creationId xmlns:a16="http://schemas.microsoft.com/office/drawing/2014/main" id="{A74F8253-164C-91B2-9F89-7C94B64A6B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731" y="1252471"/>
            <a:ext cx="1963736" cy="19637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C8FAD06-4E77-106F-8467-3C6DA24C18B8}"/>
              </a:ext>
            </a:extLst>
          </p:cNvPr>
          <p:cNvPicPr>
            <a:picLocks noChangeAspect="1"/>
          </p:cNvPicPr>
          <p:nvPr/>
        </p:nvPicPr>
        <p:blipFill>
          <a:blip r:embed="rId7"/>
          <a:srcRect r="2229" b="13140"/>
          <a:stretch/>
        </p:blipFill>
        <p:spPr>
          <a:xfrm>
            <a:off x="262731" y="3242019"/>
            <a:ext cx="1963736" cy="324573"/>
          </a:xfrm>
          <a:prstGeom prst="rect">
            <a:avLst/>
          </a:prstGeom>
        </p:spPr>
      </p:pic>
      <p:pic>
        <p:nvPicPr>
          <p:cNvPr id="26" name="Picture 25" descr="A close up of a circuit board&#10;&#10;Description automatically generated">
            <a:extLst>
              <a:ext uri="{FF2B5EF4-FFF2-40B4-BE49-F238E27FC236}">
                <a16:creationId xmlns:a16="http://schemas.microsoft.com/office/drawing/2014/main" id="{B572A8AB-5804-6E94-BE91-2B48C113B2FF}"/>
              </a:ext>
            </a:extLst>
          </p:cNvPr>
          <p:cNvPicPr>
            <a:picLocks noChangeAspect="1"/>
          </p:cNvPicPr>
          <p:nvPr/>
        </p:nvPicPr>
        <p:blipFill>
          <a:blip r:embed="rId8" cstate="print">
            <a:extLst>
              <a:ext uri="{28A0092B-C50C-407E-A947-70E740481C1C}">
                <a14:useLocalDpi xmlns:a14="http://schemas.microsoft.com/office/drawing/2010/main" val="0"/>
              </a:ext>
            </a:extLst>
          </a:blip>
          <a:srcRect t="15513" b="19967"/>
          <a:stretch/>
        </p:blipFill>
        <p:spPr>
          <a:xfrm>
            <a:off x="3620102" y="6005235"/>
            <a:ext cx="1362238" cy="1171892"/>
          </a:xfrm>
          <a:prstGeom prst="rect">
            <a:avLst/>
          </a:prstGeom>
        </p:spPr>
      </p:pic>
      <p:pic>
        <p:nvPicPr>
          <p:cNvPr id="9" name="Picture 8">
            <a:extLst>
              <a:ext uri="{FF2B5EF4-FFF2-40B4-BE49-F238E27FC236}">
                <a16:creationId xmlns:a16="http://schemas.microsoft.com/office/drawing/2014/main" id="{760B2CAF-5DD6-94BA-4823-9006824E47CE}"/>
              </a:ext>
            </a:extLst>
          </p:cNvPr>
          <p:cNvPicPr>
            <a:picLocks noChangeAspect="1"/>
          </p:cNvPicPr>
          <p:nvPr/>
        </p:nvPicPr>
        <p:blipFill>
          <a:blip r:embed="rId9" cstate="print">
            <a:extLst>
              <a:ext uri="{28A0092B-C50C-407E-A947-70E740481C1C}">
                <a14:useLocalDpi xmlns:a14="http://schemas.microsoft.com/office/drawing/2010/main" val="0"/>
              </a:ext>
            </a:extLst>
          </a:blip>
          <a:srcRect t="5577" b="20002"/>
          <a:stretch/>
        </p:blipFill>
        <p:spPr>
          <a:xfrm>
            <a:off x="3415148" y="3930650"/>
            <a:ext cx="1785996" cy="19812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3D4F-A453-F270-1E34-53270682A0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AD649F-31E6-B9A0-B1CA-6BE9560283B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6B84BAC7-7612-4FA0-31BE-17D6424E4C66}"/>
              </a:ext>
            </a:extLst>
          </p:cNvPr>
          <p:cNvGrpSpPr/>
          <p:nvPr/>
        </p:nvGrpSpPr>
        <p:grpSpPr>
          <a:xfrm>
            <a:off x="0" y="4047740"/>
            <a:ext cx="3041650" cy="3129388"/>
            <a:chOff x="0" y="0"/>
            <a:chExt cx="1473112" cy="1515081"/>
          </a:xfrm>
        </p:grpSpPr>
        <p:sp>
          <p:nvSpPr>
            <p:cNvPr id="4" name="Freeform 4">
              <a:extLst>
                <a:ext uri="{FF2B5EF4-FFF2-40B4-BE49-F238E27FC236}">
                  <a16:creationId xmlns:a16="http://schemas.microsoft.com/office/drawing/2014/main" id="{32A35ADD-FADB-EE57-783A-6CF7F36246C1}"/>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0093B088-DB68-6ACF-8E32-EBD08A111F91}"/>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29CDA281-964F-43E8-F3B2-9C03499B5F8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7A1D0547-CC93-1B1E-5E40-575D0F1F4045}"/>
              </a:ext>
            </a:extLst>
          </p:cNvPr>
          <p:cNvSpPr txBox="1"/>
          <p:nvPr/>
        </p:nvSpPr>
        <p:spPr>
          <a:xfrm>
            <a:off x="2470303" y="1001901"/>
            <a:ext cx="2889250" cy="706091"/>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3</a:t>
            </a:r>
          </a:p>
          <a:p>
            <a:pPr>
              <a:lnSpc>
                <a:spcPts val="2940"/>
              </a:lnSpc>
              <a:spcBef>
                <a:spcPct val="0"/>
              </a:spcBef>
            </a:pPr>
            <a:r>
              <a:rPr lang="en-US" sz="1400" b="1" dirty="0">
                <a:solidFill>
                  <a:srgbClr val="002060"/>
                </a:solidFill>
                <a:latin typeface="Tahoma" panose="020B0604030504040204" pitchFamily="34" charset="0"/>
              </a:rPr>
              <a:t>Write the Code</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a:extLst>
              <a:ext uri="{FF2B5EF4-FFF2-40B4-BE49-F238E27FC236}">
                <a16:creationId xmlns:a16="http://schemas.microsoft.com/office/drawing/2014/main" id="{32AB86F3-60FB-1210-A82D-33DB7E692A5B}"/>
              </a:ext>
            </a:extLst>
          </p:cNvPr>
          <p:cNvSpPr txBox="1"/>
          <p:nvPr/>
        </p:nvSpPr>
        <p:spPr>
          <a:xfrm>
            <a:off x="2359025" y="1786687"/>
            <a:ext cx="2889250" cy="1495281"/>
          </a:xfrm>
          <a:prstGeom prst="rect">
            <a:avLst/>
          </a:prstGeom>
        </p:spPr>
        <p:txBody>
          <a:bodyPr wrap="square" lIns="0" tIns="0" rIns="0" bIns="0" rtlCol="0" anchor="t">
            <a:spAutoFit/>
          </a:bodyPr>
          <a:lstStyle/>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Using the Arduino IDE, write a program to:  </a:t>
            </a:r>
          </a:p>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Send trigger pulses to the ultrasonic sensor.  </a:t>
            </a:r>
          </a:p>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Calculate the distance by measuring the time taken for the echo pulse.  </a:t>
            </a:r>
          </a:p>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Convert the distance into water level height.  </a:t>
            </a:r>
          </a:p>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Display the water level percentage or height on the LCD.</a:t>
            </a:r>
          </a:p>
        </p:txBody>
      </p:sp>
      <p:grpSp>
        <p:nvGrpSpPr>
          <p:cNvPr id="14" name="Group 14">
            <a:extLst>
              <a:ext uri="{FF2B5EF4-FFF2-40B4-BE49-F238E27FC236}">
                <a16:creationId xmlns:a16="http://schemas.microsoft.com/office/drawing/2014/main" id="{213E44D6-53E8-9C84-D15E-5B5F768D8A5D}"/>
              </a:ext>
            </a:extLst>
          </p:cNvPr>
          <p:cNvGrpSpPr/>
          <p:nvPr/>
        </p:nvGrpSpPr>
        <p:grpSpPr>
          <a:xfrm>
            <a:off x="87574" y="4043545"/>
            <a:ext cx="2801675" cy="1650789"/>
            <a:chOff x="-393718" y="-632642"/>
            <a:chExt cx="3735567" cy="2201050"/>
          </a:xfrm>
        </p:grpSpPr>
        <p:sp>
          <p:nvSpPr>
            <p:cNvPr id="15" name="TextBox 15">
              <a:extLst>
                <a:ext uri="{FF2B5EF4-FFF2-40B4-BE49-F238E27FC236}">
                  <a16:creationId xmlns:a16="http://schemas.microsoft.com/office/drawing/2014/main" id="{1FFD8564-2FF9-BD2E-F735-9BB37659D93C}"/>
                </a:ext>
              </a:extLst>
            </p:cNvPr>
            <p:cNvSpPr txBox="1"/>
            <p:nvPr/>
          </p:nvSpPr>
          <p:spPr>
            <a:xfrm>
              <a:off x="-304292" y="-632642"/>
              <a:ext cx="3643151" cy="933589"/>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4</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Test the Sensor</a:t>
              </a:r>
            </a:p>
          </p:txBody>
        </p:sp>
        <p:sp>
          <p:nvSpPr>
            <p:cNvPr id="16" name="TextBox 16">
              <a:extLst>
                <a:ext uri="{FF2B5EF4-FFF2-40B4-BE49-F238E27FC236}">
                  <a16:creationId xmlns:a16="http://schemas.microsoft.com/office/drawing/2014/main" id="{14E0E855-6B1C-FD9B-D169-AA57E3DE1A13}"/>
                </a:ext>
              </a:extLst>
            </p:cNvPr>
            <p:cNvSpPr txBox="1"/>
            <p:nvPr/>
          </p:nvSpPr>
          <p:spPr>
            <a:xfrm>
              <a:off x="-393718" y="521114"/>
              <a:ext cx="3735567" cy="1047294"/>
            </a:xfrm>
            <a:prstGeom prst="rect">
              <a:avLst/>
            </a:prstGeom>
          </p:spPr>
          <p:txBody>
            <a:bodyPr wrap="square" lIns="0" tIns="0" rIns="0" bIns="0" rtlCol="0" anchor="t">
              <a:spAutoFit/>
            </a:bodyPr>
            <a:lstStyle/>
            <a:p>
              <a:pPr marL="171450" indent="-171450" algn="just">
                <a:lnSpc>
                  <a:spcPct val="20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Test the ultrasonic sensor by measuring distances in different scenarios. Ensure it accurately reads and displays the water level.</a:t>
              </a:r>
            </a:p>
          </p:txBody>
        </p:sp>
      </p:grpSp>
      <p:sp>
        <p:nvSpPr>
          <p:cNvPr id="18" name="Slide Number Placeholder 17">
            <a:extLst>
              <a:ext uri="{FF2B5EF4-FFF2-40B4-BE49-F238E27FC236}">
                <a16:creationId xmlns:a16="http://schemas.microsoft.com/office/drawing/2014/main" id="{7C0DF3F4-5CA6-CD4D-0E26-E758E3EAFA7E}"/>
              </a:ext>
            </a:extLst>
          </p:cNvPr>
          <p:cNvSpPr>
            <a:spLocks noGrp="1"/>
          </p:cNvSpPr>
          <p:nvPr>
            <p:ph type="sldNum" sz="quarter" idx="12"/>
          </p:nvPr>
        </p:nvSpPr>
        <p:spPr/>
        <p:txBody>
          <a:bodyPr/>
          <a:lstStyle/>
          <a:p>
            <a:fld id="{B6F15528-21DE-4FAA-801E-634DDDAF4B2B}" type="slidenum">
              <a:rPr lang="en-US" smtClean="0"/>
              <a:pPr/>
              <a:t>55</a:t>
            </a:fld>
            <a:endParaRPr lang="en-US" dirty="0"/>
          </a:p>
        </p:txBody>
      </p:sp>
      <p:sp>
        <p:nvSpPr>
          <p:cNvPr id="19" name="TextBox 9">
            <a:extLst>
              <a:ext uri="{FF2B5EF4-FFF2-40B4-BE49-F238E27FC236}">
                <a16:creationId xmlns:a16="http://schemas.microsoft.com/office/drawing/2014/main" id="{4DBDDACB-6F74-B86E-94A3-B11B5267D734}"/>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25" name="Picture 24">
            <a:extLst>
              <a:ext uri="{FF2B5EF4-FFF2-40B4-BE49-F238E27FC236}">
                <a16:creationId xmlns:a16="http://schemas.microsoft.com/office/drawing/2014/main" id="{C327C4BE-463E-4A11-C0B2-3A478E1D558C}"/>
              </a:ext>
            </a:extLst>
          </p:cNvPr>
          <p:cNvPicPr>
            <a:picLocks noChangeAspect="1"/>
          </p:cNvPicPr>
          <p:nvPr/>
        </p:nvPicPr>
        <p:blipFill>
          <a:blip r:embed="rId5"/>
          <a:stretch>
            <a:fillRect/>
          </a:stretch>
        </p:blipFill>
        <p:spPr>
          <a:xfrm>
            <a:off x="3083613" y="5181002"/>
            <a:ext cx="2204280" cy="513332"/>
          </a:xfrm>
          <a:prstGeom prst="rect">
            <a:avLst/>
          </a:prstGeom>
        </p:spPr>
      </p:pic>
      <p:pic>
        <p:nvPicPr>
          <p:cNvPr id="7" name="Picture 6">
            <a:extLst>
              <a:ext uri="{FF2B5EF4-FFF2-40B4-BE49-F238E27FC236}">
                <a16:creationId xmlns:a16="http://schemas.microsoft.com/office/drawing/2014/main" id="{90EB3C23-486F-7123-9FFD-CEF03C113D9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4418" y="850871"/>
            <a:ext cx="2453831" cy="3032463"/>
          </a:xfrm>
          <a:prstGeom prst="rect">
            <a:avLst/>
          </a:prstGeom>
        </p:spPr>
      </p:pic>
    </p:spTree>
    <p:extLst>
      <p:ext uri="{BB962C8B-B14F-4D97-AF65-F5344CB8AC3E}">
        <p14:creationId xmlns:p14="http://schemas.microsoft.com/office/powerpoint/2010/main" val="2607919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C257B-C1B6-12F6-A20B-E1F01A455D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EE3D9-EB81-DAB4-4412-3633AF5E31BF}"/>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CDFAD5F5-5629-BBF2-5FDF-57D88BD88A86}"/>
              </a:ext>
            </a:extLst>
          </p:cNvPr>
          <p:cNvGrpSpPr/>
          <p:nvPr/>
        </p:nvGrpSpPr>
        <p:grpSpPr>
          <a:xfrm>
            <a:off x="0" y="3854451"/>
            <a:ext cx="2965450" cy="3129388"/>
            <a:chOff x="0" y="0"/>
            <a:chExt cx="1473112" cy="1515081"/>
          </a:xfrm>
        </p:grpSpPr>
        <p:sp>
          <p:nvSpPr>
            <p:cNvPr id="4" name="Freeform 4">
              <a:extLst>
                <a:ext uri="{FF2B5EF4-FFF2-40B4-BE49-F238E27FC236}">
                  <a16:creationId xmlns:a16="http://schemas.microsoft.com/office/drawing/2014/main" id="{8E972912-0760-0AFC-BA3E-AD6A321A593C}"/>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8DC0FAD1-604A-2F12-0BCF-0615BE4E7DF6}"/>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B8B1B3C3-BA6D-80AB-8726-7417C83D54F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0AA89CFD-30F6-8CAE-66CE-623FFC5ACBEE}"/>
              </a:ext>
            </a:extLst>
          </p:cNvPr>
          <p:cNvSpPr txBox="1"/>
          <p:nvPr/>
        </p:nvSpPr>
        <p:spPr>
          <a:xfrm>
            <a:off x="2296439" y="1150948"/>
            <a:ext cx="2889250" cy="6960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5</a:t>
            </a:r>
          </a:p>
          <a:p>
            <a:pPr>
              <a:lnSpc>
                <a:spcPts val="2940"/>
              </a:lnSpc>
              <a:spcBef>
                <a:spcPct val="0"/>
              </a:spcBef>
            </a:pPr>
            <a:r>
              <a:rPr lang="en-US" sz="1400" b="1" dirty="0">
                <a:solidFill>
                  <a:srgbClr val="002060"/>
                </a:solidFill>
                <a:latin typeface="Tahoma" panose="020B0604030504040204" pitchFamily="34" charset="0"/>
              </a:rPr>
              <a:t>Assemble the PCB</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5A7E48BC-8747-FE83-4186-9B9C97998A8A}"/>
              </a:ext>
            </a:extLst>
          </p:cNvPr>
          <p:cNvSpPr txBox="1"/>
          <p:nvPr/>
        </p:nvSpPr>
        <p:spPr>
          <a:xfrm>
            <a:off x="2232025" y="1959015"/>
            <a:ext cx="2746375" cy="1059264"/>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After verifying the functionality, disconnect the Arduino from the computer and assemble the components on the PCB. Secure the ultrasonic sensor, LCD, and other components in their designated positions.</a:t>
            </a:r>
          </a:p>
        </p:txBody>
      </p:sp>
      <p:grpSp>
        <p:nvGrpSpPr>
          <p:cNvPr id="14" name="Group 14">
            <a:extLst>
              <a:ext uri="{FF2B5EF4-FFF2-40B4-BE49-F238E27FC236}">
                <a16:creationId xmlns:a16="http://schemas.microsoft.com/office/drawing/2014/main" id="{23B33A8D-E9B1-9943-E67C-31D0C5E16407}"/>
              </a:ext>
            </a:extLst>
          </p:cNvPr>
          <p:cNvGrpSpPr/>
          <p:nvPr/>
        </p:nvGrpSpPr>
        <p:grpSpPr>
          <a:xfrm>
            <a:off x="76418" y="4008760"/>
            <a:ext cx="2792786" cy="1599067"/>
            <a:chOff x="-408592" y="-679022"/>
            <a:chExt cx="3723714" cy="2132086"/>
          </a:xfrm>
        </p:grpSpPr>
        <p:sp>
          <p:nvSpPr>
            <p:cNvPr id="15" name="TextBox 15">
              <a:extLst>
                <a:ext uri="{FF2B5EF4-FFF2-40B4-BE49-F238E27FC236}">
                  <a16:creationId xmlns:a16="http://schemas.microsoft.com/office/drawing/2014/main" id="{387B8116-5B37-F6B9-7A9A-A9098A0036CF}"/>
                </a:ext>
              </a:extLst>
            </p:cNvPr>
            <p:cNvSpPr txBox="1"/>
            <p:nvPr/>
          </p:nvSpPr>
          <p:spPr>
            <a:xfrm>
              <a:off x="-328028" y="-679022"/>
              <a:ext cx="3643150" cy="933589"/>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6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Calibrate the System</a:t>
              </a:r>
            </a:p>
          </p:txBody>
        </p:sp>
        <p:sp>
          <p:nvSpPr>
            <p:cNvPr id="16" name="TextBox 16">
              <a:extLst>
                <a:ext uri="{FF2B5EF4-FFF2-40B4-BE49-F238E27FC236}">
                  <a16:creationId xmlns:a16="http://schemas.microsoft.com/office/drawing/2014/main" id="{A74CFB9B-0DA4-4E97-03FD-6A51B3D739F3}"/>
                </a:ext>
              </a:extLst>
            </p:cNvPr>
            <p:cNvSpPr txBox="1"/>
            <p:nvPr/>
          </p:nvSpPr>
          <p:spPr>
            <a:xfrm>
              <a:off x="-408592" y="405771"/>
              <a:ext cx="3723714" cy="1047293"/>
            </a:xfrm>
            <a:prstGeom prst="rect">
              <a:avLst/>
            </a:prstGeom>
          </p:spPr>
          <p:txBody>
            <a:bodyPr wrap="square" lIns="0" tIns="0" rIns="0" bIns="0" rtlCol="0" anchor="t">
              <a:spAutoFit/>
            </a:bodyPr>
            <a:lstStyle/>
            <a:p>
              <a:pPr marL="171450" indent="-171450" algn="just">
                <a:lnSpc>
                  <a:spcPct val="20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Calibrate the ultrasonic sensor based on the tank's dimensions. Modify the code to reflect the tank's full and empty water levels.</a:t>
              </a:r>
            </a:p>
          </p:txBody>
        </p:sp>
      </p:grpSp>
      <p:sp>
        <p:nvSpPr>
          <p:cNvPr id="18" name="Slide Number Placeholder 17">
            <a:extLst>
              <a:ext uri="{FF2B5EF4-FFF2-40B4-BE49-F238E27FC236}">
                <a16:creationId xmlns:a16="http://schemas.microsoft.com/office/drawing/2014/main" id="{4E4AB7E3-CE82-B90F-7A04-79BBD42785CC}"/>
              </a:ext>
            </a:extLst>
          </p:cNvPr>
          <p:cNvSpPr>
            <a:spLocks noGrp="1"/>
          </p:cNvSpPr>
          <p:nvPr>
            <p:ph type="sldNum" sz="quarter" idx="12"/>
          </p:nvPr>
        </p:nvSpPr>
        <p:spPr>
          <a:xfrm>
            <a:off x="3185631" y="7165926"/>
            <a:ext cx="2133600" cy="365125"/>
          </a:xfrm>
        </p:spPr>
        <p:txBody>
          <a:bodyPr/>
          <a:lstStyle/>
          <a:p>
            <a:fld id="{B6F15528-21DE-4FAA-801E-634DDDAF4B2B}" type="slidenum">
              <a:rPr lang="en-US" smtClean="0"/>
              <a:pPr/>
              <a:t>56</a:t>
            </a:fld>
            <a:endParaRPr lang="en-US" dirty="0"/>
          </a:p>
        </p:txBody>
      </p:sp>
      <p:sp>
        <p:nvSpPr>
          <p:cNvPr id="19" name="TextBox 9">
            <a:extLst>
              <a:ext uri="{FF2B5EF4-FFF2-40B4-BE49-F238E27FC236}">
                <a16:creationId xmlns:a16="http://schemas.microsoft.com/office/drawing/2014/main" id="{084AA8F0-F866-E750-7747-FAB59DA075A9}"/>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7" name="Picture 6">
            <a:extLst>
              <a:ext uri="{FF2B5EF4-FFF2-40B4-BE49-F238E27FC236}">
                <a16:creationId xmlns:a16="http://schemas.microsoft.com/office/drawing/2014/main" id="{5ECFD602-FDC0-4A99-3F69-8B9E0E01186D}"/>
              </a:ext>
            </a:extLst>
          </p:cNvPr>
          <p:cNvPicPr>
            <a:picLocks noChangeAspect="1"/>
          </p:cNvPicPr>
          <p:nvPr/>
        </p:nvPicPr>
        <p:blipFill>
          <a:blip r:embed="rId5" cstate="print">
            <a:extLst>
              <a:ext uri="{28A0092B-C50C-407E-A947-70E740481C1C}">
                <a14:useLocalDpi xmlns:a14="http://schemas.microsoft.com/office/drawing/2010/main" val="0"/>
              </a:ext>
            </a:extLst>
          </a:blip>
          <a:srcRect l="38169" t="-652" r="-581" b="652"/>
          <a:stretch/>
        </p:blipFill>
        <p:spPr>
          <a:xfrm>
            <a:off x="3041868" y="3854450"/>
            <a:ext cx="1954721" cy="3129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02280EC6-0AFA-5DFD-7C63-1FCC6EFFD122}"/>
              </a:ext>
            </a:extLst>
          </p:cNvPr>
          <p:cNvPicPr>
            <a:picLocks noChangeAspect="1"/>
          </p:cNvPicPr>
          <p:nvPr/>
        </p:nvPicPr>
        <p:blipFill>
          <a:blip r:embed="rId6" cstate="print">
            <a:extLst>
              <a:ext uri="{28A0092B-C50C-407E-A947-70E740481C1C}">
                <a14:useLocalDpi xmlns:a14="http://schemas.microsoft.com/office/drawing/2010/main" val="0"/>
              </a:ext>
            </a:extLst>
          </a:blip>
          <a:srcRect l="3653" t="3312" r="25259" b="-3312"/>
          <a:stretch/>
        </p:blipFill>
        <p:spPr>
          <a:xfrm>
            <a:off x="367119" y="853114"/>
            <a:ext cx="1591251" cy="22393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0772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34EB4-B8D7-0839-24B0-BD8738749D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FFFBAE-DD16-AFE8-FAA8-97246CD6865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10" name="Freeform 10">
            <a:extLst>
              <a:ext uri="{FF2B5EF4-FFF2-40B4-BE49-F238E27FC236}">
                <a16:creationId xmlns:a16="http://schemas.microsoft.com/office/drawing/2014/main" id="{F48A600F-0ABC-AC1F-05E0-A46E2D64E06D}"/>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46DA91DB-0BE5-E693-D18A-4607D6730D6E}"/>
              </a:ext>
            </a:extLst>
          </p:cNvPr>
          <p:cNvSpPr txBox="1"/>
          <p:nvPr/>
        </p:nvSpPr>
        <p:spPr>
          <a:xfrm>
            <a:off x="622388" y="1224369"/>
            <a:ext cx="2889250" cy="6960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7</a:t>
            </a:r>
          </a:p>
          <a:p>
            <a:pPr>
              <a:lnSpc>
                <a:spcPts val="2940"/>
              </a:lnSpc>
              <a:spcBef>
                <a:spcPct val="0"/>
              </a:spcBef>
            </a:pPr>
            <a:r>
              <a:rPr lang="en-US" sz="1400" b="1" dirty="0">
                <a:solidFill>
                  <a:srgbClr val="002060"/>
                </a:solidFill>
                <a:latin typeface="Tahoma" panose="020B0604030504040204" pitchFamily="34" charset="0"/>
              </a:rPr>
              <a:t>Troubleshooting</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BD861E1E-45B6-EA8F-4B97-150CFD280BC9}"/>
              </a:ext>
            </a:extLst>
          </p:cNvPr>
          <p:cNvSpPr txBox="1"/>
          <p:nvPr/>
        </p:nvSpPr>
        <p:spPr>
          <a:xfrm>
            <a:off x="622388" y="1979019"/>
            <a:ext cx="3811588" cy="841256"/>
          </a:xfrm>
          <a:prstGeom prst="rect">
            <a:avLst/>
          </a:prstGeom>
        </p:spPr>
        <p:txBody>
          <a:bodyPr wrap="square" lIns="0" tIns="0" rIns="0" bIns="0" rtlCol="0" anchor="t">
            <a:spAutoFit/>
          </a:bodyPr>
          <a:lstStyle/>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If the system behaves unexpectedly:  </a:t>
            </a:r>
          </a:p>
          <a:p>
            <a:pPr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1. Recheck all wiring connections.  </a:t>
            </a:r>
          </a:p>
          <a:p>
            <a:pPr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2. Verify and re-upload the code.  </a:t>
            </a:r>
          </a:p>
          <a:p>
            <a:pPr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3. Ensure the power supply is sufficient for the components.</a:t>
            </a:r>
          </a:p>
        </p:txBody>
      </p:sp>
      <p:sp>
        <p:nvSpPr>
          <p:cNvPr id="18" name="Slide Number Placeholder 17">
            <a:extLst>
              <a:ext uri="{FF2B5EF4-FFF2-40B4-BE49-F238E27FC236}">
                <a16:creationId xmlns:a16="http://schemas.microsoft.com/office/drawing/2014/main" id="{CC9C4C8C-CFE2-C86F-F2DA-A3768C22BF5D}"/>
              </a:ext>
            </a:extLst>
          </p:cNvPr>
          <p:cNvSpPr>
            <a:spLocks noGrp="1"/>
          </p:cNvSpPr>
          <p:nvPr>
            <p:ph type="sldNum" sz="quarter" idx="12"/>
          </p:nvPr>
        </p:nvSpPr>
        <p:spPr>
          <a:xfrm>
            <a:off x="3187700" y="7105963"/>
            <a:ext cx="2133600" cy="365125"/>
          </a:xfrm>
        </p:spPr>
        <p:txBody>
          <a:bodyPr/>
          <a:lstStyle/>
          <a:p>
            <a:fld id="{B6F15528-21DE-4FAA-801E-634DDDAF4B2B}" type="slidenum">
              <a:rPr lang="en-US" smtClean="0"/>
              <a:pPr/>
              <a:t>57</a:t>
            </a:fld>
            <a:endParaRPr lang="en-US" dirty="0"/>
          </a:p>
        </p:txBody>
      </p:sp>
      <p:sp>
        <p:nvSpPr>
          <p:cNvPr id="19" name="TextBox 9">
            <a:extLst>
              <a:ext uri="{FF2B5EF4-FFF2-40B4-BE49-F238E27FC236}">
                <a16:creationId xmlns:a16="http://schemas.microsoft.com/office/drawing/2014/main" id="{09FFA7F0-FBB9-F6E4-BCF9-A13D749037D3}"/>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4" name="Picture 3">
            <a:extLst>
              <a:ext uri="{FF2B5EF4-FFF2-40B4-BE49-F238E27FC236}">
                <a16:creationId xmlns:a16="http://schemas.microsoft.com/office/drawing/2014/main" id="{7C2FBADC-EC0F-DE4D-25F1-D550D596257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44020" y="2729904"/>
            <a:ext cx="3233260" cy="4442792"/>
          </a:xfrm>
          <a:prstGeom prst="rect">
            <a:avLst/>
          </a:prstGeom>
        </p:spPr>
      </p:pic>
    </p:spTree>
    <p:extLst>
      <p:ext uri="{BB962C8B-B14F-4D97-AF65-F5344CB8AC3E}">
        <p14:creationId xmlns:p14="http://schemas.microsoft.com/office/powerpoint/2010/main" val="3052250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82C2530E-62FE-DDFE-F1FB-92A603FA395A}"/>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58</a:t>
            </a:fld>
            <a:endParaRPr lang="en-US" dirty="0"/>
          </a:p>
        </p:txBody>
      </p:sp>
      <p:sp>
        <p:nvSpPr>
          <p:cNvPr id="14" name="TextBox 9">
            <a:extLst>
              <a:ext uri="{FF2B5EF4-FFF2-40B4-BE49-F238E27FC236}">
                <a16:creationId xmlns:a16="http://schemas.microsoft.com/office/drawing/2014/main" id="{A63FB518-2350-49BF-22C0-DA4D7B4D73B0}"/>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p:txBody>
      </p:sp>
      <p:pic>
        <p:nvPicPr>
          <p:cNvPr id="9" name="Picture 8">
            <a:extLst>
              <a:ext uri="{FF2B5EF4-FFF2-40B4-BE49-F238E27FC236}">
                <a16:creationId xmlns:a16="http://schemas.microsoft.com/office/drawing/2014/main" id="{C6B7EF11-6CDA-AEAE-17B5-046FEC1F623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0" y="500905"/>
            <a:ext cx="5321300" cy="657610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0FB2A-25E8-D4B7-711E-CFB03D456C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2FC2AA5-7052-3FF7-0228-B91842F1745A}"/>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a:extLst>
              <a:ext uri="{FF2B5EF4-FFF2-40B4-BE49-F238E27FC236}">
                <a16:creationId xmlns:a16="http://schemas.microsoft.com/office/drawing/2014/main" id="{9EB83F7D-5888-AE76-94DB-EE8F072C1FC5}"/>
              </a:ext>
            </a:extLst>
          </p:cNvPr>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a:extLst>
              <a:ext uri="{FF2B5EF4-FFF2-40B4-BE49-F238E27FC236}">
                <a16:creationId xmlns:a16="http://schemas.microsoft.com/office/drawing/2014/main" id="{6DFD6774-E960-FF11-81CE-151442995804}"/>
              </a:ext>
            </a:extLst>
          </p:cNvPr>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1CFC9D04-BCE6-D90C-FEE4-2E2777B680C6}"/>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59</a:t>
            </a:fld>
            <a:endParaRPr lang="en-US" dirty="0"/>
          </a:p>
        </p:txBody>
      </p:sp>
      <p:sp>
        <p:nvSpPr>
          <p:cNvPr id="14" name="TextBox 9">
            <a:extLst>
              <a:ext uri="{FF2B5EF4-FFF2-40B4-BE49-F238E27FC236}">
                <a16:creationId xmlns:a16="http://schemas.microsoft.com/office/drawing/2014/main" id="{3568FBA1-6645-A226-24C8-D60208E3A298}"/>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 </a:t>
            </a:r>
          </a:p>
        </p:txBody>
      </p:sp>
      <p:pic>
        <p:nvPicPr>
          <p:cNvPr id="4" name="Picture 3">
            <a:extLst>
              <a:ext uri="{FF2B5EF4-FFF2-40B4-BE49-F238E27FC236}">
                <a16:creationId xmlns:a16="http://schemas.microsoft.com/office/drawing/2014/main" id="{01F03FA0-0FAC-6346-9F14-95CB9E793C4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3551" y="195861"/>
            <a:ext cx="5214197" cy="7164778"/>
          </a:xfrm>
          <a:prstGeom prst="rect">
            <a:avLst/>
          </a:prstGeom>
        </p:spPr>
      </p:pic>
    </p:spTree>
    <p:extLst>
      <p:ext uri="{BB962C8B-B14F-4D97-AF65-F5344CB8AC3E}">
        <p14:creationId xmlns:p14="http://schemas.microsoft.com/office/powerpoint/2010/main" val="4151436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365B5-C904-71C0-6063-2B47C01E87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9FAE404-8014-709C-C726-8571B3D9ED47}"/>
              </a:ext>
            </a:extLst>
          </p:cNvPr>
          <p:cNvGrpSpPr/>
          <p:nvPr/>
        </p:nvGrpSpPr>
        <p:grpSpPr>
          <a:xfrm>
            <a:off x="-159464" y="1616625"/>
            <a:ext cx="2836082" cy="1012474"/>
            <a:chOff x="0" y="0"/>
            <a:chExt cx="1442172" cy="514852"/>
          </a:xfrm>
        </p:grpSpPr>
        <p:sp>
          <p:nvSpPr>
            <p:cNvPr id="3" name="Freeform 3">
              <a:extLst>
                <a:ext uri="{FF2B5EF4-FFF2-40B4-BE49-F238E27FC236}">
                  <a16:creationId xmlns:a16="http://schemas.microsoft.com/office/drawing/2014/main" id="{12C9A801-82D0-8047-76AA-3ACF46DFE8DD}"/>
                </a:ext>
              </a:extLst>
            </p:cNvPr>
            <p:cNvSpPr/>
            <p:nvPr/>
          </p:nvSpPr>
          <p:spPr>
            <a:xfrm>
              <a:off x="0" y="0"/>
              <a:ext cx="1442172" cy="514852"/>
            </a:xfrm>
            <a:custGeom>
              <a:avLst/>
              <a:gdLst/>
              <a:ahLst/>
              <a:cxnLst/>
              <a:rect l="l" t="t" r="r" b="b"/>
              <a:pathLst>
                <a:path w="1442172" h="514852">
                  <a:moveTo>
                    <a:pt x="0" y="0"/>
                  </a:moveTo>
                  <a:lnTo>
                    <a:pt x="1442172" y="0"/>
                  </a:lnTo>
                  <a:lnTo>
                    <a:pt x="1442172" y="514852"/>
                  </a:lnTo>
                  <a:lnTo>
                    <a:pt x="0" y="514852"/>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0ADF4BF9-D350-A7DB-10E7-0B11F7F1D700}"/>
                </a:ext>
              </a:extLst>
            </p:cNvPr>
            <p:cNvSpPr txBox="1"/>
            <p:nvPr/>
          </p:nvSpPr>
          <p:spPr>
            <a:xfrm>
              <a:off x="0" y="-38100"/>
              <a:ext cx="1442172" cy="552952"/>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1" name="Group 11">
            <a:extLst>
              <a:ext uri="{FF2B5EF4-FFF2-40B4-BE49-F238E27FC236}">
                <a16:creationId xmlns:a16="http://schemas.microsoft.com/office/drawing/2014/main" id="{6B1F5863-C732-52D6-39C1-7DE89BCB7222}"/>
              </a:ext>
            </a:extLst>
          </p:cNvPr>
          <p:cNvGrpSpPr/>
          <p:nvPr/>
        </p:nvGrpSpPr>
        <p:grpSpPr>
          <a:xfrm>
            <a:off x="2414263" y="0"/>
            <a:ext cx="2913737" cy="7560000"/>
            <a:chOff x="0" y="0"/>
            <a:chExt cx="1083760" cy="2811930"/>
          </a:xfrm>
        </p:grpSpPr>
        <p:sp>
          <p:nvSpPr>
            <p:cNvPr id="12" name="Freeform 12">
              <a:extLst>
                <a:ext uri="{FF2B5EF4-FFF2-40B4-BE49-F238E27FC236}">
                  <a16:creationId xmlns:a16="http://schemas.microsoft.com/office/drawing/2014/main" id="{E9B1D368-40EA-2AF6-0572-4AADC096949F}"/>
                </a:ext>
              </a:extLst>
            </p:cNvPr>
            <p:cNvSpPr/>
            <p:nvPr/>
          </p:nvSpPr>
          <p:spPr>
            <a:xfrm>
              <a:off x="0" y="0"/>
              <a:ext cx="1083760" cy="2811930"/>
            </a:xfrm>
            <a:custGeom>
              <a:avLst/>
              <a:gdLst/>
              <a:ahLst/>
              <a:cxnLst/>
              <a:rect l="l" t="t" r="r" b="b"/>
              <a:pathLst>
                <a:path w="1083760" h="2811930">
                  <a:moveTo>
                    <a:pt x="0" y="0"/>
                  </a:moveTo>
                  <a:lnTo>
                    <a:pt x="1083760" y="0"/>
                  </a:lnTo>
                  <a:lnTo>
                    <a:pt x="1083760" y="2811930"/>
                  </a:lnTo>
                  <a:lnTo>
                    <a:pt x="0" y="2811930"/>
                  </a:lnTo>
                  <a:close/>
                </a:path>
              </a:pathLst>
            </a:custGeom>
            <a:solidFill>
              <a:srgbClr val="FEFCFC"/>
            </a:solidFill>
          </p:spPr>
          <p:txBody>
            <a:bodyPr/>
            <a:lstStyle/>
            <a:p>
              <a:endParaRPr lang="en-US" sz="1200" dirty="0">
                <a:latin typeface="Tahoma" panose="020B0604030504040204" pitchFamily="34" charset="0"/>
                <a:cs typeface="Tahoma" panose="020B0604030504040204" pitchFamily="34" charset="0"/>
              </a:endParaRPr>
            </a:p>
          </p:txBody>
        </p:sp>
        <p:sp>
          <p:nvSpPr>
            <p:cNvPr id="13" name="TextBox 13">
              <a:extLst>
                <a:ext uri="{FF2B5EF4-FFF2-40B4-BE49-F238E27FC236}">
                  <a16:creationId xmlns:a16="http://schemas.microsoft.com/office/drawing/2014/main" id="{9B971044-6804-D563-55D0-3648ABDA8447}"/>
                </a:ext>
              </a:extLst>
            </p:cNvPr>
            <p:cNvSpPr txBox="1"/>
            <p:nvPr/>
          </p:nvSpPr>
          <p:spPr>
            <a:xfrm>
              <a:off x="0" y="-38100"/>
              <a:ext cx="1083760" cy="2850030"/>
            </a:xfrm>
            <a:prstGeom prst="rect">
              <a:avLst/>
            </a:prstGeom>
          </p:spPr>
          <p:txBody>
            <a:bodyPr lIns="50800" tIns="50800" rIns="50800" bIns="50800" rtlCol="0" anchor="ctr"/>
            <a:lstStyle/>
            <a:p>
              <a:pPr algn="ctr">
                <a:lnSpc>
                  <a:spcPts val="1863"/>
                </a:lnSpc>
              </a:pPr>
              <a:endParaRPr lang="en-US" sz="1200" dirty="0">
                <a:latin typeface="Tahoma" panose="020B0604030504040204" pitchFamily="34" charset="0"/>
                <a:cs typeface="Tahoma" panose="020B0604030504040204" pitchFamily="34" charset="0"/>
              </a:endParaRPr>
            </a:p>
          </p:txBody>
        </p:sp>
      </p:grpSp>
      <p:sp>
        <p:nvSpPr>
          <p:cNvPr id="14" name="AutoShape 14">
            <a:extLst>
              <a:ext uri="{FF2B5EF4-FFF2-40B4-BE49-F238E27FC236}">
                <a16:creationId xmlns:a16="http://schemas.microsoft.com/office/drawing/2014/main" id="{AAABEA4E-D776-4F72-3614-098A9925C864}"/>
              </a:ext>
            </a:extLst>
          </p:cNvPr>
          <p:cNvSpPr/>
          <p:nvPr/>
        </p:nvSpPr>
        <p:spPr>
          <a:xfrm>
            <a:off x="2676618" y="800842"/>
            <a:ext cx="0" cy="2596408"/>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TextBox 41">
            <a:extLst>
              <a:ext uri="{FF2B5EF4-FFF2-40B4-BE49-F238E27FC236}">
                <a16:creationId xmlns:a16="http://schemas.microsoft.com/office/drawing/2014/main" id="{E0E8D575-ACD2-862A-BD4F-3B86F3BBCECC}"/>
              </a:ext>
            </a:extLst>
          </p:cNvPr>
          <p:cNvSpPr txBox="1"/>
          <p:nvPr/>
        </p:nvSpPr>
        <p:spPr>
          <a:xfrm>
            <a:off x="2784777" y="806450"/>
            <a:ext cx="2124573" cy="369332"/>
          </a:xfrm>
          <a:prstGeom prst="rect">
            <a:avLst/>
          </a:prstGeom>
        </p:spPr>
        <p:txBody>
          <a:bodyPr wrap="square" lIns="0" tIns="0" rIns="0" bIns="0" rtlCol="0" anchor="t">
            <a:spAutoFit/>
          </a:bodyPr>
          <a:lstStyle/>
          <a:p>
            <a:pPr>
              <a:spcBef>
                <a:spcPct val="0"/>
              </a:spcBef>
            </a:pPr>
            <a:r>
              <a:rPr lang="en-US" sz="12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ESP32-CAM Streaming and Remote Control</a:t>
            </a:r>
          </a:p>
        </p:txBody>
      </p:sp>
      <p:sp>
        <p:nvSpPr>
          <p:cNvPr id="42" name="TextBox 42">
            <a:extLst>
              <a:ext uri="{FF2B5EF4-FFF2-40B4-BE49-F238E27FC236}">
                <a16:creationId xmlns:a16="http://schemas.microsoft.com/office/drawing/2014/main" id="{C604EAB9-7F59-7DB9-8B92-58B5B2BDE82A}"/>
              </a:ext>
            </a:extLst>
          </p:cNvPr>
          <p:cNvSpPr txBox="1"/>
          <p:nvPr/>
        </p:nvSpPr>
        <p:spPr>
          <a:xfrm>
            <a:off x="2898271" y="1236556"/>
            <a:ext cx="2186010" cy="1903150"/>
          </a:xfrm>
          <a:prstGeom prst="rect">
            <a:avLst/>
          </a:prstGeom>
        </p:spPr>
        <p:txBody>
          <a:bodyPr wrap="square" lIns="0" tIns="0" rIns="0" bIns="0" rtlCol="0" anchor="t">
            <a:spAutoFit/>
          </a:bodyPr>
          <a:lstStyle/>
          <a:p>
            <a:pPr algn="l">
              <a:lnSpc>
                <a:spcPts val="1464"/>
              </a:lnSpc>
            </a:pPr>
            <a:r>
              <a:rPr lang="en-US" sz="1050" dirty="0">
                <a:solidFill>
                  <a:srgbClr val="9D99BD"/>
                </a:solidFill>
                <a:latin typeface="Tahoma" panose="020B0604030504040204" pitchFamily="34" charset="0"/>
              </a:rPr>
              <a:t>The car is designed to be controlled remotely via a controller, allowing for navigation and operation. The ESP32-CAM streams live video to a web application, enabling users to see what the camera captures in real-time. This integration of components facilitates an interactive and engaging experience, combining mobility with visual feedback.</a:t>
            </a:r>
          </a:p>
        </p:txBody>
      </p:sp>
      <p:sp>
        <p:nvSpPr>
          <p:cNvPr id="50" name="Slide Number Placeholder 49">
            <a:extLst>
              <a:ext uri="{FF2B5EF4-FFF2-40B4-BE49-F238E27FC236}">
                <a16:creationId xmlns:a16="http://schemas.microsoft.com/office/drawing/2014/main" id="{CCA43F8F-6883-90E1-14D8-9453E7C462A7}"/>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26" name="Picture 25">
            <a:extLst>
              <a:ext uri="{FF2B5EF4-FFF2-40B4-BE49-F238E27FC236}">
                <a16:creationId xmlns:a16="http://schemas.microsoft.com/office/drawing/2014/main" id="{5561E6CD-D62B-E80B-1F3E-C52153900F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06385" y="1303642"/>
            <a:ext cx="1636408" cy="1636408"/>
          </a:xfrm>
          <a:prstGeom prst="round2DiagRect">
            <a:avLst>
              <a:gd name="adj1" fmla="val 16667"/>
              <a:gd name="adj2" fmla="val 0"/>
            </a:avLst>
          </a:prstGeom>
          <a:ln w="88900" cap="sq">
            <a:solidFill>
              <a:schemeClr val="bg1"/>
            </a:solidFill>
            <a:miter lim="800000"/>
          </a:ln>
          <a:effectLst>
            <a:outerShdw blurRad="254000" algn="tl" rotWithShape="0">
              <a:srgbClr val="000000">
                <a:alpha val="43000"/>
              </a:srgbClr>
            </a:outerShdw>
          </a:effectLst>
        </p:spPr>
      </p:pic>
      <p:sp>
        <p:nvSpPr>
          <p:cNvPr id="59" name="TextBox 46">
            <a:extLst>
              <a:ext uri="{FF2B5EF4-FFF2-40B4-BE49-F238E27FC236}">
                <a16:creationId xmlns:a16="http://schemas.microsoft.com/office/drawing/2014/main" id="{EE1BDA98-21B0-A3D8-B3E0-4E0ADBDD910E}"/>
              </a:ext>
            </a:extLst>
          </p:cNvPr>
          <p:cNvSpPr txBox="1"/>
          <p:nvPr/>
        </p:nvSpPr>
        <p:spPr>
          <a:xfrm>
            <a:off x="951145" y="1376280"/>
            <a:ext cx="746887" cy="137795"/>
          </a:xfrm>
          <a:prstGeom prst="rect">
            <a:avLst/>
          </a:prstGeom>
        </p:spPr>
        <p:txBody>
          <a:bodyPr wrap="square"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7 </a:t>
            </a:r>
          </a:p>
        </p:txBody>
      </p:sp>
    </p:spTree>
    <p:extLst>
      <p:ext uri="{BB962C8B-B14F-4D97-AF65-F5344CB8AC3E}">
        <p14:creationId xmlns:p14="http://schemas.microsoft.com/office/powerpoint/2010/main" val="1461091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9" name="Freeform 9"/>
          <p:cNvSpPr/>
          <p:nvPr/>
        </p:nvSpPr>
        <p:spPr>
          <a:xfrm>
            <a:off x="-11628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0" name="Freeform 10"/>
          <p:cNvSpPr/>
          <p:nvPr/>
        </p:nvSpPr>
        <p:spPr>
          <a:xfrm>
            <a:off x="43596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1" name="TextBox 11"/>
          <p:cNvSpPr txBox="1"/>
          <p:nvPr/>
        </p:nvSpPr>
        <p:spPr>
          <a:xfrm>
            <a:off x="1760207" y="315768"/>
            <a:ext cx="2018030" cy="218008"/>
          </a:xfrm>
          <a:prstGeom prst="rect">
            <a:avLst/>
          </a:prstGeom>
        </p:spPr>
        <p:txBody>
          <a:bodyPr wrap="square" lIns="0" tIns="0" rIns="0" bIns="0" rtlCol="0" anchor="t">
            <a:spAutoFit/>
          </a:bodyPr>
          <a:lstStyle/>
          <a:p>
            <a:pPr algn="l">
              <a:lnSpc>
                <a:spcPts val="1680"/>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Experiment 5 </a:t>
            </a:r>
          </a:p>
        </p:txBody>
      </p:sp>
      <p:sp>
        <p:nvSpPr>
          <p:cNvPr id="13" name="TextBox 13"/>
          <p:cNvSpPr txBox="1"/>
          <p:nvPr/>
        </p:nvSpPr>
        <p:spPr>
          <a:xfrm>
            <a:off x="531990" y="4997450"/>
            <a:ext cx="4262400" cy="2180084"/>
          </a:xfrm>
          <a:prstGeom prst="rect">
            <a:avLst/>
          </a:prstGeom>
        </p:spPr>
        <p:txBody>
          <a:bodyPr lIns="0" tIns="0" rIns="0" bIns="0" rtlCol="0" anchor="t">
            <a:spAutoFit/>
          </a:bodyPr>
          <a:lstStyle/>
          <a:p>
            <a:pPr algn="just">
              <a:lnSpc>
                <a:spcPts val="1680"/>
              </a:lnSpc>
              <a:spcBef>
                <a:spcPct val="0"/>
              </a:spcBef>
            </a:pPr>
            <a:r>
              <a:rPr lang="en-US" alt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An ESP32 MQTT Irrigation System Is A Smart Irrigation Setup That Uses The ESP32 Microcontroller And The MQTT Protocol To Automate Watering Plants Based On Soil Moisture Levels</a:t>
            </a:r>
            <a:r>
              <a:rPr lang="ar-EG" alt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  </a:t>
            </a:r>
            <a:r>
              <a:rPr lang="en-US" alt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Automatic System Watering Arduino Using Circuit Plants Diagram Water Plant Irrigation Pump Sensor Build Soil </a:t>
            </a:r>
            <a:r>
              <a:rPr lang="en-US" altLang="en-US" sz="1200"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Moisturewatering</a:t>
            </a:r>
            <a:r>
              <a:rPr lang="en-US" alt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 Arduino Circuit Moisture Soil Ozeki </a:t>
            </a:r>
            <a:r>
              <a:rPr lang="en-US" altLang="en-US" sz="1200"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Kindpng</a:t>
            </a:r>
            <a:r>
              <a:rPr lang="en-US" alt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 Automatic Plant Watering Project Using Arduino |Arduino Smart </a:t>
            </a:r>
            <a:r>
              <a:rPr lang="en-US" altLang="en-US" sz="1200"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Irrigationsystem</a:t>
            </a:r>
            <a:r>
              <a:rPr lang="en-US" alt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 Plant Watering Automatic Diagram Schematic Arduino Water Moisture Module Working </a:t>
            </a:r>
            <a:r>
              <a:rPr lang="en-US" altLang="en-US" sz="1200"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Gadgetronicx</a:t>
            </a:r>
            <a:r>
              <a:rPr lang="en-US" alt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 Explanation.</a:t>
            </a:r>
            <a:endParaRPr lang="ar-EG" alt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endParaRPr>
          </a:p>
        </p:txBody>
      </p:sp>
      <p:sp>
        <p:nvSpPr>
          <p:cNvPr id="14" name="Slide Number Placeholder 13"/>
          <p:cNvSpPr>
            <a:spLocks noGrp="1"/>
          </p:cNvSpPr>
          <p:nvPr>
            <p:ph type="sldNum" sz="quarter" idx="12"/>
          </p:nvPr>
        </p:nvSpPr>
        <p:spPr/>
        <p:txBody>
          <a:bodyPr/>
          <a:lstStyle/>
          <a:p>
            <a:fld id="{B6F15528-21DE-4FAA-801E-634DDDAF4B2B}" type="slidenum">
              <a:rPr lang="en-US" smtClean="0"/>
              <a:t>60</a:t>
            </a:fld>
            <a:endParaRPr lang="en-US"/>
          </a:p>
        </p:txBody>
      </p:sp>
      <p:grpSp>
        <p:nvGrpSpPr>
          <p:cNvPr id="6" name="Group 6"/>
          <p:cNvGrpSpPr/>
          <p:nvPr/>
        </p:nvGrpSpPr>
        <p:grpSpPr>
          <a:xfrm>
            <a:off x="374795" y="4083188"/>
            <a:ext cx="4561609" cy="799200"/>
            <a:chOff x="0" y="0"/>
            <a:chExt cx="2319617" cy="406400"/>
          </a:xfrm>
        </p:grpSpPr>
        <p:sp>
          <p:nvSpPr>
            <p:cNvPr id="7" name="Freeform 7"/>
            <p:cNvSpPr/>
            <p:nvPr/>
          </p:nvSpPr>
          <p:spPr>
            <a:xfrm>
              <a:off x="0" y="0"/>
              <a:ext cx="2319617" cy="406400"/>
            </a:xfrm>
            <a:custGeom>
              <a:avLst/>
              <a:gdLst/>
              <a:ahLst/>
              <a:cxnLst/>
              <a:rect l="l" t="t" r="r" b="b"/>
              <a:pathLst>
                <a:path w="2319617" h="406400">
                  <a:moveTo>
                    <a:pt x="0" y="0"/>
                  </a:moveTo>
                  <a:lnTo>
                    <a:pt x="2319617" y="0"/>
                  </a:lnTo>
                  <a:lnTo>
                    <a:pt x="2319617" y="406400"/>
                  </a:lnTo>
                  <a:lnTo>
                    <a:pt x="0" y="406400"/>
                  </a:lnTo>
                  <a:close/>
                </a:path>
              </a:pathLst>
            </a:custGeom>
            <a:solidFill>
              <a:srgbClr val="FAAF40"/>
            </a:solidFill>
          </p:spPr>
          <p:txBody>
            <a:bodyPr/>
            <a:lstStyle/>
            <a:p>
              <a:endParaRPr lang="en-US" dirty="0">
                <a:latin typeface="Tahoma" panose="020B0604030504040204" pitchFamily="34" charset="0"/>
              </a:endParaRPr>
            </a:p>
          </p:txBody>
        </p:sp>
        <p:sp>
          <p:nvSpPr>
            <p:cNvPr id="8" name="TextBox 8"/>
            <p:cNvSpPr txBox="1"/>
            <p:nvPr/>
          </p:nvSpPr>
          <p:spPr>
            <a:xfrm>
              <a:off x="0" y="-38100"/>
              <a:ext cx="2319617" cy="444500"/>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12" name="TextBox 12"/>
          <p:cNvSpPr txBox="1"/>
          <p:nvPr/>
        </p:nvSpPr>
        <p:spPr>
          <a:xfrm>
            <a:off x="445799" y="4301600"/>
            <a:ext cx="4419600" cy="563245"/>
          </a:xfrm>
          <a:prstGeom prst="rect">
            <a:avLst/>
          </a:prstGeom>
        </p:spPr>
        <p:txBody>
          <a:bodyPr wrap="square" lIns="0" tIns="0" rIns="0" bIns="0" rtlCol="0" anchor="t">
            <a:noAutofit/>
          </a:bodyPr>
          <a:lstStyle/>
          <a:p>
            <a:pPr algn="ctr">
              <a:lnSpc>
                <a:spcPts val="2940"/>
              </a:lnSpc>
              <a:spcBef>
                <a:spcPct val="0"/>
              </a:spcBef>
            </a:pPr>
            <a:r>
              <a:rPr lang="en-US" alt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Smart Irrigation System</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 </a:t>
            </a:r>
          </a:p>
          <a:p>
            <a:pPr algn="ctr">
              <a:lnSpc>
                <a:spcPts val="2940"/>
              </a:lnSpc>
              <a:spcBef>
                <a:spcPct val="0"/>
              </a:spcBef>
            </a:pP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rcRect t="8974" b="8974"/>
          <a:stretch/>
        </p:blipFill>
        <p:spPr>
          <a:xfrm>
            <a:off x="445799" y="897803"/>
            <a:ext cx="4490605" cy="2992483"/>
          </a:xfrm>
          <a:prstGeom prst="round2DiagRect">
            <a:avLst>
              <a:gd name="adj1" fmla="val 16667"/>
              <a:gd name="adj2" fmla="val 0"/>
            </a:avLst>
          </a:prstGeom>
          <a:ln w="88900" cap="sq">
            <a:solidFill>
              <a:srgbClr val="FAAF40"/>
            </a:solidFill>
            <a:miter lim="800000"/>
          </a:ln>
          <a:effectLst>
            <a:outerShdw blurRad="254000" algn="tl" rotWithShape="0">
              <a:srgbClr val="000000">
                <a:alpha val="43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959" y="-178460"/>
            <a:ext cx="2836082" cy="7916920"/>
            <a:chOff x="0" y="0"/>
            <a:chExt cx="1442172" cy="4025821"/>
          </a:xfrm>
        </p:grpSpPr>
        <p:sp>
          <p:nvSpPr>
            <p:cNvPr id="3" name="Freeform 3"/>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p:cNvSpPr txBox="1"/>
            <p:nvPr/>
          </p:nvSpPr>
          <p:spPr>
            <a:xfrm>
              <a:off x="0" y="-38100"/>
              <a:ext cx="1442172" cy="4063921"/>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grpSp>
        <p:nvGrpSpPr>
          <p:cNvPr id="5" name="Group 5"/>
          <p:cNvGrpSpPr/>
          <p:nvPr/>
        </p:nvGrpSpPr>
        <p:grpSpPr>
          <a:xfrm>
            <a:off x="527050" y="476250"/>
            <a:ext cx="4262120" cy="2221230"/>
            <a:chOff x="0" y="0"/>
            <a:chExt cx="2066146" cy="973075"/>
          </a:xfrm>
        </p:grpSpPr>
        <p:sp>
          <p:nvSpPr>
            <p:cNvPr id="6" name="Freeform 6"/>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p:cNvSpPr txBox="1"/>
            <p:nvPr/>
          </p:nvSpPr>
          <p:spPr>
            <a:xfrm>
              <a:off x="0" y="-38100"/>
              <a:ext cx="2066146" cy="1011175"/>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grpSp>
        <p:nvGrpSpPr>
          <p:cNvPr id="10" name="Group 10"/>
          <p:cNvGrpSpPr/>
          <p:nvPr/>
        </p:nvGrpSpPr>
        <p:grpSpPr>
          <a:xfrm>
            <a:off x="4260890" y="2099210"/>
            <a:ext cx="534309" cy="243007"/>
            <a:chOff x="0" y="0"/>
            <a:chExt cx="627028" cy="229527"/>
          </a:xfrm>
        </p:grpSpPr>
        <p:sp>
          <p:nvSpPr>
            <p:cNvPr id="11" name="Freeform 11"/>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p:cNvSpPr txBox="1"/>
            <p:nvPr/>
          </p:nvSpPr>
          <p:spPr>
            <a:xfrm>
              <a:off x="0" y="-38100"/>
              <a:ext cx="627028" cy="267627"/>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13" name="TextBox 13"/>
          <p:cNvSpPr txBox="1"/>
          <p:nvPr/>
        </p:nvSpPr>
        <p:spPr>
          <a:xfrm>
            <a:off x="4265964" y="2130992"/>
            <a:ext cx="394618" cy="137795"/>
          </a:xfrm>
          <a:prstGeom prst="rect">
            <a:avLst/>
          </a:prstGeom>
        </p:spPr>
        <p:txBody>
          <a:bodyPr lIns="0" tIns="0" rIns="0" bIns="0" rtlCol="0" anchor="t">
            <a:spAutoFit/>
          </a:bodyPr>
          <a:lstStyle/>
          <a:p>
            <a:pPr algn="r">
              <a:lnSpc>
                <a:spcPts val="1190"/>
              </a:lnSpc>
              <a:spcBef>
                <a:spcPct val="0"/>
              </a:spcBef>
            </a:pPr>
            <a:r>
              <a:rPr lang="en-US" sz="85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1</a:t>
            </a:r>
          </a:p>
        </p:txBody>
      </p:sp>
      <p:sp>
        <p:nvSpPr>
          <p:cNvPr id="14" name="AutoShape 14"/>
          <p:cNvSpPr/>
          <p:nvPr/>
        </p:nvSpPr>
        <p:spPr>
          <a:xfrm flipH="1">
            <a:off x="2431830" y="93527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p:cNvSpPr txBox="1"/>
          <p:nvPr/>
        </p:nvSpPr>
        <p:spPr>
          <a:xfrm>
            <a:off x="2599671" y="740649"/>
            <a:ext cx="2118379" cy="218201"/>
          </a:xfrm>
          <a:prstGeom prst="rect">
            <a:avLst/>
          </a:prstGeom>
        </p:spPr>
        <p:txBody>
          <a:bodyPr wrap="square" lIns="0" tIns="0" rIns="0" bIns="0" rtlCol="0" anchor="t">
            <a:spAutoFit/>
          </a:bodyPr>
          <a:lstStyle/>
          <a:p>
            <a:pPr algn="l">
              <a:lnSpc>
                <a:spcPts val="1880"/>
              </a:lnSpc>
              <a:spcBef>
                <a:spcPct val="0"/>
              </a:spcBef>
            </a:pPr>
            <a:r>
              <a:rPr 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1x O</a:t>
            </a:r>
            <a:r>
              <a:rPr lang="en-US" alt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led ssd1306 0.96in</a:t>
            </a:r>
          </a:p>
        </p:txBody>
      </p:sp>
      <p:sp>
        <p:nvSpPr>
          <p:cNvPr id="16" name="TextBox 16"/>
          <p:cNvSpPr txBox="1"/>
          <p:nvPr/>
        </p:nvSpPr>
        <p:spPr>
          <a:xfrm>
            <a:off x="2755706" y="1031023"/>
            <a:ext cx="1958362" cy="1070827"/>
          </a:xfrm>
          <a:prstGeom prst="rect">
            <a:avLst/>
          </a:prstGeom>
        </p:spPr>
        <p:txBody>
          <a:bodyPr lIns="0" tIns="0" rIns="0" bIns="0" rtlCol="0" anchor="t">
            <a:noAutofit/>
          </a:bodyPr>
          <a:lstStyle/>
          <a:p>
            <a:r>
              <a:rPr lang="en-US" sz="1050" dirty="0">
                <a:solidFill>
                  <a:schemeClr val="accent1">
                    <a:lumMod val="75000"/>
                  </a:schemeClr>
                </a:solidFill>
                <a:latin typeface="Poppins"/>
                <a:ea typeface="Poppins"/>
                <a:cs typeface="Poppins"/>
                <a:sym typeface="Poppins"/>
              </a:rPr>
              <a:t>OLED (Organic Light Emitting Diode) displays offer excellent color accuracy, deep blacks, and energy efficiency, widely used in smartphones, TVs, and wearable devices</a:t>
            </a:r>
          </a:p>
          <a:p>
            <a:endParaRPr lang="en-US" sz="1050" dirty="0">
              <a:solidFill>
                <a:srgbClr val="9D99BD"/>
              </a:solidFill>
            </a:endParaRPr>
          </a:p>
        </p:txBody>
      </p:sp>
      <p:grpSp>
        <p:nvGrpSpPr>
          <p:cNvPr id="17" name="Group 17"/>
          <p:cNvGrpSpPr/>
          <p:nvPr/>
        </p:nvGrpSpPr>
        <p:grpSpPr>
          <a:xfrm>
            <a:off x="532800" y="2815657"/>
            <a:ext cx="4262400" cy="2007425"/>
            <a:chOff x="0" y="0"/>
            <a:chExt cx="2066146" cy="973075"/>
          </a:xfrm>
        </p:grpSpPr>
        <p:sp>
          <p:nvSpPr>
            <p:cNvPr id="18" name="Freeform 18"/>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p:cNvSpPr txBox="1"/>
            <p:nvPr/>
          </p:nvSpPr>
          <p:spPr>
            <a:xfrm>
              <a:off x="0" y="-38100"/>
              <a:ext cx="2066146" cy="1011175"/>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grpSp>
        <p:nvGrpSpPr>
          <p:cNvPr id="22" name="Group 22"/>
          <p:cNvGrpSpPr/>
          <p:nvPr/>
        </p:nvGrpSpPr>
        <p:grpSpPr>
          <a:xfrm>
            <a:off x="4131346" y="4342698"/>
            <a:ext cx="663854" cy="243007"/>
            <a:chOff x="0" y="0"/>
            <a:chExt cx="627028" cy="229527"/>
          </a:xfrm>
        </p:grpSpPr>
        <p:sp>
          <p:nvSpPr>
            <p:cNvPr id="23" name="Freeform 23"/>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p:cNvSpPr txBox="1"/>
            <p:nvPr/>
          </p:nvSpPr>
          <p:spPr>
            <a:xfrm>
              <a:off x="0" y="-38100"/>
              <a:ext cx="627028" cy="267627"/>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25" name="TextBox 25"/>
          <p:cNvSpPr txBox="1"/>
          <p:nvPr/>
        </p:nvSpPr>
        <p:spPr>
          <a:xfrm>
            <a:off x="4265964" y="4374479"/>
            <a:ext cx="394618" cy="137795"/>
          </a:xfrm>
          <a:prstGeom prst="rect">
            <a:avLst/>
          </a:prstGeom>
        </p:spPr>
        <p:txBody>
          <a:bodyPr lIns="0" tIns="0" rIns="0" bIns="0" rtlCol="0" anchor="t">
            <a:spAutoFit/>
          </a:bodyPr>
          <a:lstStyle/>
          <a:p>
            <a:pPr algn="r">
              <a:lnSpc>
                <a:spcPts val="1190"/>
              </a:lnSpc>
              <a:spcBef>
                <a:spcPct val="0"/>
              </a:spcBef>
            </a:pPr>
            <a:r>
              <a:rPr lang="en-US" sz="85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2</a:t>
            </a:r>
          </a:p>
        </p:txBody>
      </p:sp>
      <p:sp>
        <p:nvSpPr>
          <p:cNvPr id="26" name="AutoShape 26"/>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p:cNvGrpSpPr/>
          <p:nvPr/>
        </p:nvGrpSpPr>
        <p:grpSpPr>
          <a:xfrm>
            <a:off x="532800" y="5019775"/>
            <a:ext cx="4262400" cy="2007425"/>
            <a:chOff x="0" y="0"/>
            <a:chExt cx="2066146" cy="973075"/>
          </a:xfrm>
        </p:grpSpPr>
        <p:sp>
          <p:nvSpPr>
            <p:cNvPr id="30" name="Freeform 30"/>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p:cNvSpPr txBox="1"/>
            <p:nvPr/>
          </p:nvSpPr>
          <p:spPr>
            <a:xfrm>
              <a:off x="0" y="-38100"/>
              <a:ext cx="2066146" cy="1011175"/>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grpSp>
        <p:nvGrpSpPr>
          <p:cNvPr id="34" name="Group 34"/>
          <p:cNvGrpSpPr/>
          <p:nvPr/>
        </p:nvGrpSpPr>
        <p:grpSpPr>
          <a:xfrm>
            <a:off x="4131346" y="6586185"/>
            <a:ext cx="663854" cy="243007"/>
            <a:chOff x="0" y="0"/>
            <a:chExt cx="627028" cy="229527"/>
          </a:xfrm>
        </p:grpSpPr>
        <p:sp>
          <p:nvSpPr>
            <p:cNvPr id="35" name="Freeform 35"/>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p:cNvSpPr txBox="1"/>
            <p:nvPr/>
          </p:nvSpPr>
          <p:spPr>
            <a:xfrm>
              <a:off x="0" y="-38100"/>
              <a:ext cx="627028" cy="267627"/>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37" name="TextBox 37"/>
          <p:cNvSpPr txBox="1"/>
          <p:nvPr/>
        </p:nvSpPr>
        <p:spPr>
          <a:xfrm>
            <a:off x="4265964" y="6617967"/>
            <a:ext cx="394618" cy="137795"/>
          </a:xfrm>
          <a:prstGeom prst="rect">
            <a:avLst/>
          </a:prstGeom>
        </p:spPr>
        <p:txBody>
          <a:bodyPr lIns="0" tIns="0" rIns="0" bIns="0" rtlCol="0" anchor="t">
            <a:spAutoFit/>
          </a:bodyPr>
          <a:lstStyle/>
          <a:p>
            <a:pPr algn="r">
              <a:lnSpc>
                <a:spcPts val="1190"/>
              </a:lnSpc>
              <a:spcBef>
                <a:spcPct val="0"/>
              </a:spcBef>
            </a:pPr>
            <a:r>
              <a:rPr lang="en-US" sz="85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3</a:t>
            </a:r>
          </a:p>
        </p:txBody>
      </p:sp>
      <p:sp>
        <p:nvSpPr>
          <p:cNvPr id="38" name="AutoShape 38"/>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p:cNvSpPr>
            <a:spLocks noGrp="1"/>
          </p:cNvSpPr>
          <p:nvPr>
            <p:ph type="sldNum" sz="quarter" idx="12"/>
          </p:nvPr>
        </p:nvSpPr>
        <p:spPr/>
        <p:txBody>
          <a:bodyPr/>
          <a:lstStyle/>
          <a:p>
            <a:fld id="{B6F15528-21DE-4FAA-801E-634DDDAF4B2B}" type="slidenum">
              <a:rPr lang="en-US" smtClean="0"/>
              <a:t>61</a:t>
            </a:fld>
            <a:endParaRPr lang="en-US"/>
          </a:p>
        </p:txBody>
      </p:sp>
      <p:sp>
        <p:nvSpPr>
          <p:cNvPr id="47" name="TextBox 15"/>
          <p:cNvSpPr txBox="1"/>
          <p:nvPr/>
        </p:nvSpPr>
        <p:spPr>
          <a:xfrm>
            <a:off x="2626341" y="2978168"/>
            <a:ext cx="1958361" cy="218201"/>
          </a:xfrm>
          <a:prstGeom prst="rect">
            <a:avLst/>
          </a:prstGeom>
        </p:spPr>
        <p:txBody>
          <a:bodyPr lIns="0" tIns="0" rIns="0" bIns="0" rtlCol="0" anchor="t">
            <a:spAutoFit/>
          </a:bodyPr>
          <a:lstStyle/>
          <a:p>
            <a:pPr algn="l">
              <a:lnSpc>
                <a:spcPts val="1880"/>
              </a:lnSpc>
              <a:spcBef>
                <a:spcPct val="0"/>
              </a:spcBef>
            </a:pPr>
            <a:r>
              <a:rPr 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1x Water Pump </a:t>
            </a:r>
          </a:p>
        </p:txBody>
      </p:sp>
      <p:sp>
        <p:nvSpPr>
          <p:cNvPr id="48" name="TextBox 16"/>
          <p:cNvSpPr txBox="1"/>
          <p:nvPr/>
        </p:nvSpPr>
        <p:spPr>
          <a:xfrm>
            <a:off x="2759689" y="3235786"/>
            <a:ext cx="1958361" cy="748859"/>
          </a:xfrm>
          <a:prstGeom prst="rect">
            <a:avLst/>
          </a:prstGeom>
        </p:spPr>
        <p:txBody>
          <a:bodyPr lIns="0" tIns="0" rIns="0" bIns="0" rtlCol="0" anchor="t">
            <a:spAutoFit/>
          </a:bodyPr>
          <a:lstStyle/>
          <a:p>
            <a:pPr algn="l">
              <a:lnSpc>
                <a:spcPts val="1465"/>
              </a:lnSpc>
            </a:pPr>
            <a:r>
              <a:rPr lang="en-US" alt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panose="00000500000000000000"/>
              </a:rPr>
              <a:t>is a versatile and efficient tool used in various applications, from automotive and marine to gardening and home use.</a:t>
            </a:r>
          </a:p>
        </p:txBody>
      </p:sp>
      <p:sp>
        <p:nvSpPr>
          <p:cNvPr id="49" name="TextBox 15"/>
          <p:cNvSpPr txBox="1"/>
          <p:nvPr/>
        </p:nvSpPr>
        <p:spPr>
          <a:xfrm>
            <a:off x="2660650" y="5221392"/>
            <a:ext cx="1958361" cy="461858"/>
          </a:xfrm>
          <a:prstGeom prst="rect">
            <a:avLst/>
          </a:prstGeom>
        </p:spPr>
        <p:txBody>
          <a:bodyPr lIns="0" tIns="0" rIns="0" bIns="0" rtlCol="0" anchor="t">
            <a:spAutoFit/>
          </a:bodyPr>
          <a:lstStyle/>
          <a:p>
            <a:pPr algn="l">
              <a:lnSpc>
                <a:spcPts val="1880"/>
              </a:lnSpc>
              <a:spcBef>
                <a:spcPct val="0"/>
              </a:spcBef>
            </a:pPr>
            <a:r>
              <a:rPr 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1x </a:t>
            </a:r>
            <a:r>
              <a:rPr lang="en-US" alt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Capacitive Soil</a:t>
            </a:r>
            <a:r>
              <a:rPr lang="ar-EG" alt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 </a:t>
            </a:r>
            <a:r>
              <a:rPr lang="en-US" alt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Moisture Sensor V1.2</a:t>
            </a:r>
          </a:p>
        </p:txBody>
      </p:sp>
      <p:sp>
        <p:nvSpPr>
          <p:cNvPr id="50" name="TextBox 16"/>
          <p:cNvSpPr txBox="1"/>
          <p:nvPr/>
        </p:nvSpPr>
        <p:spPr>
          <a:xfrm>
            <a:off x="2755706" y="5784521"/>
            <a:ext cx="1958361" cy="484748"/>
          </a:xfrm>
          <a:prstGeom prst="rect">
            <a:avLst/>
          </a:prstGeom>
        </p:spPr>
        <p:txBody>
          <a:bodyPr lIns="0" tIns="0" rIns="0" bIns="0" rtlCol="0" anchor="t">
            <a:spAutoFit/>
          </a:bodyPr>
          <a:lstStyle/>
          <a:p>
            <a:r>
              <a:rPr lang="en-US" sz="1050" dirty="0">
                <a:solidFill>
                  <a:schemeClr val="accent1">
                    <a:lumMod val="75000"/>
                  </a:schemeClr>
                </a:solidFill>
              </a:rPr>
              <a:t>A capacitive soil moisture sensor is a durable, corrosion-resistant tool for monitoring soil moisture levels.</a:t>
            </a:r>
          </a:p>
        </p:txBody>
      </p:sp>
      <p:sp>
        <p:nvSpPr>
          <p:cNvPr id="51" name="TextBox 11"/>
          <p:cNvSpPr txBox="1"/>
          <p:nvPr/>
        </p:nvSpPr>
        <p:spPr>
          <a:xfrm>
            <a:off x="1741825" y="195838"/>
            <a:ext cx="1814324" cy="218008"/>
          </a:xfrm>
          <a:prstGeom prst="rect">
            <a:avLst/>
          </a:prstGeom>
        </p:spPr>
        <p:txBody>
          <a:bodyPr wrap="square" lIns="0" tIns="0" rIns="0" bIns="0" rtlCol="0" anchor="t">
            <a:spAutoFit/>
          </a:bodyPr>
          <a:lstStyle/>
          <a:p>
            <a:pPr algn="l">
              <a:lnSpc>
                <a:spcPts val="1680"/>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I. Components </a:t>
            </a:r>
          </a:p>
        </p:txBody>
      </p:sp>
      <p:pic>
        <p:nvPicPr>
          <p:cNvPr id="20" name="Picture 19" descr="Screenshot 2025-01-21 215347"/>
          <p:cNvPicPr>
            <a:picLocks noChangeAspect="1"/>
          </p:cNvPicPr>
          <p:nvPr/>
        </p:nvPicPr>
        <p:blipFill>
          <a:blip r:embed="rId2"/>
          <a:stretch>
            <a:fillRect/>
          </a:stretch>
        </p:blipFill>
        <p:spPr>
          <a:xfrm>
            <a:off x="828675" y="5120005"/>
            <a:ext cx="1322705" cy="1701165"/>
          </a:xfrm>
          <a:prstGeom prst="rect">
            <a:avLst/>
          </a:prstGeom>
        </p:spPr>
      </p:pic>
      <p:pic>
        <p:nvPicPr>
          <p:cNvPr id="27" name="Picture 26" descr="Screenshot 2025-01-21 213538"/>
          <p:cNvPicPr>
            <a:picLocks noChangeAspect="1"/>
          </p:cNvPicPr>
          <p:nvPr/>
        </p:nvPicPr>
        <p:blipFill>
          <a:blip r:embed="rId3"/>
          <a:stretch>
            <a:fillRect/>
          </a:stretch>
        </p:blipFill>
        <p:spPr>
          <a:xfrm>
            <a:off x="626484" y="740936"/>
            <a:ext cx="1725930" cy="1651000"/>
          </a:xfrm>
          <a:prstGeom prst="rect">
            <a:avLst/>
          </a:prstGeom>
        </p:spPr>
      </p:pic>
      <p:pic>
        <p:nvPicPr>
          <p:cNvPr id="9" name="Picture 8" descr="WhatsApp Image 2025-01-23 at 01.48.09_ef6b3adc"/>
          <p:cNvPicPr>
            <a:picLocks noChangeAspect="1"/>
          </p:cNvPicPr>
          <p:nvPr/>
        </p:nvPicPr>
        <p:blipFill>
          <a:blip r:embed="rId4"/>
          <a:stretch>
            <a:fillRect/>
          </a:stretch>
        </p:blipFill>
        <p:spPr>
          <a:xfrm>
            <a:off x="837304" y="3015131"/>
            <a:ext cx="1515110" cy="14490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959" y="-178460"/>
            <a:ext cx="2836082" cy="7916920"/>
            <a:chOff x="0" y="0"/>
            <a:chExt cx="1442172" cy="4025821"/>
          </a:xfrm>
        </p:grpSpPr>
        <p:sp>
          <p:nvSpPr>
            <p:cNvPr id="3" name="Freeform 3"/>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p:cNvSpPr txBox="1"/>
            <p:nvPr/>
          </p:nvSpPr>
          <p:spPr>
            <a:xfrm>
              <a:off x="0" y="-38100"/>
              <a:ext cx="1442172" cy="4063921"/>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grpSp>
        <p:nvGrpSpPr>
          <p:cNvPr id="5" name="Group 5"/>
          <p:cNvGrpSpPr/>
          <p:nvPr/>
        </p:nvGrpSpPr>
        <p:grpSpPr>
          <a:xfrm>
            <a:off x="532800" y="532800"/>
            <a:ext cx="4262400" cy="2007425"/>
            <a:chOff x="0" y="0"/>
            <a:chExt cx="2066146" cy="973075"/>
          </a:xfrm>
        </p:grpSpPr>
        <p:sp>
          <p:nvSpPr>
            <p:cNvPr id="6" name="Freeform 6"/>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p:cNvSpPr txBox="1"/>
            <p:nvPr/>
          </p:nvSpPr>
          <p:spPr>
            <a:xfrm>
              <a:off x="0" y="-38100"/>
              <a:ext cx="2066146" cy="1011175"/>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grpSp>
        <p:nvGrpSpPr>
          <p:cNvPr id="10" name="Group 10"/>
          <p:cNvGrpSpPr/>
          <p:nvPr/>
        </p:nvGrpSpPr>
        <p:grpSpPr>
          <a:xfrm>
            <a:off x="4131346" y="2099210"/>
            <a:ext cx="663854" cy="243007"/>
            <a:chOff x="0" y="0"/>
            <a:chExt cx="627028" cy="229527"/>
          </a:xfrm>
        </p:grpSpPr>
        <p:sp>
          <p:nvSpPr>
            <p:cNvPr id="11" name="Freeform 11"/>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p:cNvSpPr txBox="1"/>
            <p:nvPr/>
          </p:nvSpPr>
          <p:spPr>
            <a:xfrm>
              <a:off x="0" y="-38100"/>
              <a:ext cx="627028" cy="267627"/>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13" name="TextBox 13"/>
          <p:cNvSpPr txBox="1"/>
          <p:nvPr/>
        </p:nvSpPr>
        <p:spPr>
          <a:xfrm>
            <a:off x="4265964" y="2130992"/>
            <a:ext cx="394618" cy="137795"/>
          </a:xfrm>
          <a:prstGeom prst="rect">
            <a:avLst/>
          </a:prstGeom>
        </p:spPr>
        <p:txBody>
          <a:bodyPr lIns="0" tIns="0" rIns="0" bIns="0" rtlCol="0" anchor="t">
            <a:spAutoFit/>
          </a:bodyPr>
          <a:lstStyle/>
          <a:p>
            <a:pPr algn="r">
              <a:lnSpc>
                <a:spcPts val="1190"/>
              </a:lnSpc>
              <a:spcBef>
                <a:spcPct val="0"/>
              </a:spcBef>
            </a:pPr>
            <a:r>
              <a:rPr lang="en-US" sz="85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4</a:t>
            </a:r>
          </a:p>
        </p:txBody>
      </p:sp>
      <p:sp>
        <p:nvSpPr>
          <p:cNvPr id="14" name="AutoShape 14"/>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p:cNvSpPr txBox="1"/>
          <p:nvPr/>
        </p:nvSpPr>
        <p:spPr>
          <a:xfrm>
            <a:off x="2626341" y="704268"/>
            <a:ext cx="1958361" cy="218201"/>
          </a:xfrm>
          <a:prstGeom prst="rect">
            <a:avLst/>
          </a:prstGeom>
        </p:spPr>
        <p:txBody>
          <a:bodyPr lIns="0" tIns="0" rIns="0" bIns="0" rtlCol="0" anchor="t">
            <a:spAutoFit/>
          </a:bodyPr>
          <a:lstStyle/>
          <a:p>
            <a:pPr algn="l">
              <a:lnSpc>
                <a:spcPts val="1880"/>
              </a:lnSpc>
              <a:spcBef>
                <a:spcPct val="0"/>
              </a:spcBef>
            </a:pPr>
            <a:r>
              <a:rPr 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1x </a:t>
            </a:r>
            <a:r>
              <a:rPr lang="en-US" alt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IRFZ44N </a:t>
            </a:r>
          </a:p>
        </p:txBody>
      </p:sp>
      <p:sp>
        <p:nvSpPr>
          <p:cNvPr id="16" name="TextBox 16"/>
          <p:cNvSpPr txBox="1"/>
          <p:nvPr/>
        </p:nvSpPr>
        <p:spPr>
          <a:xfrm>
            <a:off x="2813051" y="1035050"/>
            <a:ext cx="1896744" cy="769441"/>
          </a:xfrm>
          <a:prstGeom prst="rect">
            <a:avLst/>
          </a:prstGeom>
        </p:spPr>
        <p:txBody>
          <a:bodyPr wrap="square" lIns="0" tIns="0" rIns="0" bIns="0" rtlCol="0" anchor="t">
            <a:spAutoFit/>
          </a:bodyPr>
          <a:lstStyle/>
          <a:p>
            <a:pPr algn="l">
              <a:lnSpc>
                <a:spcPts val="1465"/>
              </a:lnSpc>
            </a:pPr>
            <a:r>
              <a:rPr lang="en-US" alt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panose="00000500000000000000"/>
              </a:rPr>
              <a:t>Is an N-channel power MOSFET used in various electronic circuits due to its high current capacity and low on-resistance</a:t>
            </a:r>
            <a:r>
              <a:rPr lang="en-US" sz="1045" dirty="0">
                <a:solidFill>
                  <a:srgbClr val="5B5792"/>
                </a:solidFill>
                <a:latin typeface="Tahoma" panose="020B0604030504040204" pitchFamily="34" charset="0"/>
                <a:ea typeface="Tahoma" panose="020B0604030504040204" pitchFamily="34" charset="0"/>
                <a:cs typeface="Tahoma" panose="020B0604030504040204" pitchFamily="34" charset="0"/>
                <a:sym typeface="Poppins" panose="00000500000000000000"/>
              </a:rPr>
              <a:t>.</a:t>
            </a:r>
          </a:p>
        </p:txBody>
      </p:sp>
      <p:grpSp>
        <p:nvGrpSpPr>
          <p:cNvPr id="17" name="Group 17"/>
          <p:cNvGrpSpPr/>
          <p:nvPr/>
        </p:nvGrpSpPr>
        <p:grpSpPr>
          <a:xfrm>
            <a:off x="532800" y="2776287"/>
            <a:ext cx="4262400" cy="2007425"/>
            <a:chOff x="0" y="0"/>
            <a:chExt cx="2066146" cy="973075"/>
          </a:xfrm>
        </p:grpSpPr>
        <p:sp>
          <p:nvSpPr>
            <p:cNvPr id="18" name="Freeform 18"/>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p:cNvSpPr txBox="1"/>
            <p:nvPr/>
          </p:nvSpPr>
          <p:spPr>
            <a:xfrm>
              <a:off x="0" y="-38100"/>
              <a:ext cx="2066146" cy="1011175"/>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grpSp>
        <p:nvGrpSpPr>
          <p:cNvPr id="22" name="Group 22"/>
          <p:cNvGrpSpPr/>
          <p:nvPr/>
        </p:nvGrpSpPr>
        <p:grpSpPr>
          <a:xfrm>
            <a:off x="4131346" y="4342698"/>
            <a:ext cx="663854" cy="243007"/>
            <a:chOff x="0" y="0"/>
            <a:chExt cx="627028" cy="229527"/>
          </a:xfrm>
        </p:grpSpPr>
        <p:sp>
          <p:nvSpPr>
            <p:cNvPr id="23" name="Freeform 23"/>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p:cNvSpPr txBox="1"/>
            <p:nvPr/>
          </p:nvSpPr>
          <p:spPr>
            <a:xfrm>
              <a:off x="0" y="-38100"/>
              <a:ext cx="627028" cy="267627"/>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25" name="TextBox 25"/>
          <p:cNvSpPr txBox="1"/>
          <p:nvPr/>
        </p:nvSpPr>
        <p:spPr>
          <a:xfrm>
            <a:off x="4265964" y="4374479"/>
            <a:ext cx="394618" cy="137795"/>
          </a:xfrm>
          <a:prstGeom prst="rect">
            <a:avLst/>
          </a:prstGeom>
        </p:spPr>
        <p:txBody>
          <a:bodyPr lIns="0" tIns="0" rIns="0" bIns="0" rtlCol="0" anchor="t">
            <a:spAutoFit/>
          </a:bodyPr>
          <a:lstStyle/>
          <a:p>
            <a:pPr algn="r">
              <a:lnSpc>
                <a:spcPts val="1190"/>
              </a:lnSpc>
              <a:spcBef>
                <a:spcPct val="0"/>
              </a:spcBef>
            </a:pPr>
            <a:r>
              <a:rPr lang="en-US" sz="85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5</a:t>
            </a:r>
          </a:p>
        </p:txBody>
      </p:sp>
      <p:sp>
        <p:nvSpPr>
          <p:cNvPr id="26" name="AutoShape 26"/>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p:cNvGrpSpPr/>
          <p:nvPr/>
        </p:nvGrpSpPr>
        <p:grpSpPr>
          <a:xfrm>
            <a:off x="527050" y="4895850"/>
            <a:ext cx="4262120" cy="2367915"/>
            <a:chOff x="0" y="0"/>
            <a:chExt cx="2066146" cy="973075"/>
          </a:xfrm>
        </p:grpSpPr>
        <p:sp>
          <p:nvSpPr>
            <p:cNvPr id="30" name="Freeform 30"/>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p:cNvSpPr txBox="1"/>
            <p:nvPr/>
          </p:nvSpPr>
          <p:spPr>
            <a:xfrm>
              <a:off x="0" y="-38100"/>
              <a:ext cx="2066146" cy="1011175"/>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grpSp>
        <p:nvGrpSpPr>
          <p:cNvPr id="34" name="Group 34"/>
          <p:cNvGrpSpPr/>
          <p:nvPr/>
        </p:nvGrpSpPr>
        <p:grpSpPr>
          <a:xfrm>
            <a:off x="4131346" y="6586185"/>
            <a:ext cx="663854" cy="243007"/>
            <a:chOff x="0" y="0"/>
            <a:chExt cx="627028" cy="229527"/>
          </a:xfrm>
        </p:grpSpPr>
        <p:sp>
          <p:nvSpPr>
            <p:cNvPr id="35" name="Freeform 35"/>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p:cNvSpPr txBox="1"/>
            <p:nvPr/>
          </p:nvSpPr>
          <p:spPr>
            <a:xfrm>
              <a:off x="0" y="-38100"/>
              <a:ext cx="627028" cy="267627"/>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37" name="TextBox 37"/>
          <p:cNvSpPr txBox="1"/>
          <p:nvPr/>
        </p:nvSpPr>
        <p:spPr>
          <a:xfrm>
            <a:off x="4265964" y="6617967"/>
            <a:ext cx="394618" cy="137795"/>
          </a:xfrm>
          <a:prstGeom prst="rect">
            <a:avLst/>
          </a:prstGeom>
        </p:spPr>
        <p:txBody>
          <a:bodyPr lIns="0" tIns="0" rIns="0" bIns="0" rtlCol="0" anchor="t">
            <a:spAutoFit/>
          </a:bodyPr>
          <a:lstStyle/>
          <a:p>
            <a:pPr algn="r">
              <a:lnSpc>
                <a:spcPts val="1190"/>
              </a:lnSpc>
              <a:spcBef>
                <a:spcPct val="0"/>
              </a:spcBef>
            </a:pPr>
            <a:r>
              <a:rPr lang="en-US" sz="85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6</a:t>
            </a:r>
          </a:p>
        </p:txBody>
      </p:sp>
      <p:sp>
        <p:nvSpPr>
          <p:cNvPr id="38" name="AutoShape 38"/>
          <p:cNvSpPr/>
          <p:nvPr/>
        </p:nvSpPr>
        <p:spPr>
          <a:xfrm flipH="1">
            <a:off x="2372775" y="521524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p:cNvSpPr>
            <a:spLocks noGrp="1"/>
          </p:cNvSpPr>
          <p:nvPr>
            <p:ph type="sldNum" sz="quarter" idx="12"/>
          </p:nvPr>
        </p:nvSpPr>
        <p:spPr/>
        <p:txBody>
          <a:bodyPr/>
          <a:lstStyle/>
          <a:p>
            <a:fld id="{B6F15528-21DE-4FAA-801E-634DDDAF4B2B}" type="slidenum">
              <a:rPr lang="en-US" smtClean="0"/>
              <a:t>62</a:t>
            </a:fld>
            <a:endParaRPr lang="en-US"/>
          </a:p>
        </p:txBody>
      </p:sp>
      <p:sp>
        <p:nvSpPr>
          <p:cNvPr id="47" name="TextBox 15"/>
          <p:cNvSpPr txBox="1"/>
          <p:nvPr/>
        </p:nvSpPr>
        <p:spPr>
          <a:xfrm>
            <a:off x="2626341" y="2978168"/>
            <a:ext cx="1958361" cy="221151"/>
          </a:xfrm>
          <a:prstGeom prst="rect">
            <a:avLst/>
          </a:prstGeom>
        </p:spPr>
        <p:txBody>
          <a:bodyPr lIns="0" tIns="0" rIns="0" bIns="0" rtlCol="0" anchor="t">
            <a:spAutoFit/>
          </a:bodyPr>
          <a:lstStyle/>
          <a:p>
            <a:pPr algn="l">
              <a:lnSpc>
                <a:spcPts val="1880"/>
              </a:lnSpc>
              <a:spcBef>
                <a:spcPct val="0"/>
              </a:spcBef>
            </a:pPr>
            <a:r>
              <a:rPr 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1x Risistor 10Ω  </a:t>
            </a:r>
          </a:p>
        </p:txBody>
      </p:sp>
      <p:sp>
        <p:nvSpPr>
          <p:cNvPr id="48" name="TextBox 16"/>
          <p:cNvSpPr txBox="1"/>
          <p:nvPr/>
        </p:nvSpPr>
        <p:spPr>
          <a:xfrm>
            <a:off x="2759689" y="3342364"/>
            <a:ext cx="1958361" cy="751205"/>
          </a:xfrm>
          <a:prstGeom prst="rect">
            <a:avLst/>
          </a:prstGeom>
        </p:spPr>
        <p:txBody>
          <a:bodyPr lIns="0" tIns="0" rIns="0" bIns="0" rtlCol="0" anchor="t">
            <a:spAutoFit/>
          </a:bodyPr>
          <a:lstStyle/>
          <a:p>
            <a:pPr algn="l">
              <a:lnSpc>
                <a:spcPts val="1465"/>
              </a:lnSpc>
            </a:pPr>
            <a:r>
              <a:rPr lang="en-US" alt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panose="00000500000000000000"/>
              </a:rPr>
              <a:t>in various electronic circuits to limit current, divide voltage, or provide a specific resistance value.</a:t>
            </a:r>
          </a:p>
        </p:txBody>
      </p:sp>
      <p:sp>
        <p:nvSpPr>
          <p:cNvPr id="49" name="TextBox 15"/>
          <p:cNvSpPr txBox="1"/>
          <p:nvPr/>
        </p:nvSpPr>
        <p:spPr>
          <a:xfrm>
            <a:off x="2595786" y="5089064"/>
            <a:ext cx="1958361" cy="218201"/>
          </a:xfrm>
          <a:prstGeom prst="rect">
            <a:avLst/>
          </a:prstGeom>
        </p:spPr>
        <p:txBody>
          <a:bodyPr lIns="0" tIns="0" rIns="0" bIns="0" rtlCol="0" anchor="t">
            <a:spAutoFit/>
          </a:bodyPr>
          <a:lstStyle/>
          <a:p>
            <a:pPr algn="l">
              <a:lnSpc>
                <a:spcPts val="1880"/>
              </a:lnSpc>
              <a:spcBef>
                <a:spcPct val="0"/>
              </a:spcBef>
            </a:pPr>
            <a:r>
              <a:rPr 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1x </a:t>
            </a:r>
            <a:r>
              <a:rPr lang="en-US" alt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ESP32 board</a:t>
            </a:r>
            <a:r>
              <a:rPr lang="en-US" sz="1345"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 </a:t>
            </a:r>
          </a:p>
        </p:txBody>
      </p:sp>
      <p:sp>
        <p:nvSpPr>
          <p:cNvPr id="50" name="TextBox 16"/>
          <p:cNvSpPr txBox="1"/>
          <p:nvPr/>
        </p:nvSpPr>
        <p:spPr>
          <a:xfrm>
            <a:off x="2759689" y="5534046"/>
            <a:ext cx="1958361" cy="938371"/>
          </a:xfrm>
          <a:prstGeom prst="rect">
            <a:avLst/>
          </a:prstGeom>
        </p:spPr>
        <p:txBody>
          <a:bodyPr lIns="0" tIns="0" rIns="0" bIns="0" rtlCol="0" anchor="t">
            <a:noAutofit/>
          </a:bodyPr>
          <a:lstStyle/>
          <a:p>
            <a:r>
              <a:rPr lang="en-US" sz="1050" dirty="0">
                <a:solidFill>
                  <a:schemeClr val="accent1">
                    <a:lumMod val="75000"/>
                  </a:schemeClr>
                </a:solidFill>
              </a:rPr>
              <a:t>A popular IoT board with a micro-USB port for power and programming, featuring capacitors, resistors, and a metal shield covering the ESP32 chip</a:t>
            </a:r>
            <a:r>
              <a:rPr lang="en-US" sz="1050" dirty="0">
                <a:solidFill>
                  <a:srgbClr val="9D99BD"/>
                </a:solidFill>
              </a:rPr>
              <a:t>.</a:t>
            </a:r>
          </a:p>
        </p:txBody>
      </p:sp>
      <p:sp>
        <p:nvSpPr>
          <p:cNvPr id="27" name="TextBox 11"/>
          <p:cNvSpPr txBox="1"/>
          <p:nvPr/>
        </p:nvSpPr>
        <p:spPr>
          <a:xfrm>
            <a:off x="1741825" y="195838"/>
            <a:ext cx="1814324" cy="218008"/>
          </a:xfrm>
          <a:prstGeom prst="rect">
            <a:avLst/>
          </a:prstGeom>
        </p:spPr>
        <p:txBody>
          <a:bodyPr wrap="square" lIns="0" tIns="0" rIns="0" bIns="0" rtlCol="0" anchor="t">
            <a:spAutoFit/>
          </a:bodyPr>
          <a:lstStyle/>
          <a:p>
            <a:pPr algn="l">
              <a:lnSpc>
                <a:spcPts val="1680"/>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I. Components </a:t>
            </a:r>
          </a:p>
        </p:txBody>
      </p:sp>
      <p:pic>
        <p:nvPicPr>
          <p:cNvPr id="8" name="Picture 7" descr="Screenshot 2025-01-21 195518"/>
          <p:cNvPicPr>
            <a:picLocks noChangeAspect="1"/>
          </p:cNvPicPr>
          <p:nvPr/>
        </p:nvPicPr>
        <p:blipFill>
          <a:blip r:embed="rId2"/>
          <a:stretch>
            <a:fillRect/>
          </a:stretch>
        </p:blipFill>
        <p:spPr>
          <a:xfrm>
            <a:off x="611505" y="636270"/>
            <a:ext cx="1694815" cy="1629410"/>
          </a:xfrm>
          <a:prstGeom prst="rect">
            <a:avLst/>
          </a:prstGeom>
        </p:spPr>
      </p:pic>
      <p:pic>
        <p:nvPicPr>
          <p:cNvPr id="32" name="Picture 31" descr="Screenshot 2025-01-21 213559"/>
          <p:cNvPicPr>
            <a:picLocks noChangeAspect="1"/>
          </p:cNvPicPr>
          <p:nvPr/>
        </p:nvPicPr>
        <p:blipFill>
          <a:blip r:embed="rId3"/>
          <a:stretch>
            <a:fillRect/>
          </a:stretch>
        </p:blipFill>
        <p:spPr>
          <a:xfrm>
            <a:off x="532765" y="5330825"/>
            <a:ext cx="1473835" cy="1236980"/>
          </a:xfrm>
          <a:prstGeom prst="rect">
            <a:avLst/>
          </a:prstGeom>
        </p:spPr>
      </p:pic>
      <p:pic>
        <p:nvPicPr>
          <p:cNvPr id="33" name="Picture 32" descr="Screenshot 2025-01-22 173243"/>
          <p:cNvPicPr>
            <a:picLocks noChangeAspect="1"/>
          </p:cNvPicPr>
          <p:nvPr/>
        </p:nvPicPr>
        <p:blipFill>
          <a:blip r:embed="rId4"/>
          <a:stretch>
            <a:fillRect/>
          </a:stretch>
        </p:blipFill>
        <p:spPr>
          <a:xfrm>
            <a:off x="611505" y="3092450"/>
            <a:ext cx="1486535" cy="13366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1323340" y="-266065"/>
            <a:ext cx="2395220" cy="7821930"/>
          </a:xfrm>
          <a:prstGeom prst="rect">
            <a:avLst/>
          </a:prstGeom>
          <a:solidFill>
            <a:srgbClr val="FFB525"/>
          </a:solidFill>
          <a:ln>
            <a:solidFill>
              <a:srgbClr val="F6B9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latin typeface="Tahoma" panose="020B0604030504040204" pitchFamily="34" charset="0"/>
            </a:endParaRPr>
          </a:p>
        </p:txBody>
      </p:sp>
      <p:pic>
        <p:nvPicPr>
          <p:cNvPr id="6" name="Picture 5"/>
          <p:cNvPicPr>
            <a:picLocks noChangeAspect="1"/>
          </p:cNvPicPr>
          <p:nvPr/>
        </p:nvPicPr>
        <p:blipFill>
          <a:blip r:embed="rId2"/>
          <a:stretch>
            <a:fillRect/>
          </a:stretch>
        </p:blipFill>
        <p:spPr>
          <a:xfrm>
            <a:off x="475615" y="5198745"/>
            <a:ext cx="4267200" cy="2137410"/>
          </a:xfrm>
          <a:prstGeom prst="rect">
            <a:avLst/>
          </a:prstGeom>
        </p:spPr>
      </p:pic>
      <p:pic>
        <p:nvPicPr>
          <p:cNvPr id="7" name="Picture 6"/>
          <p:cNvPicPr>
            <a:picLocks noChangeAspect="1"/>
          </p:cNvPicPr>
          <p:nvPr/>
        </p:nvPicPr>
        <p:blipFill>
          <a:blip r:embed="rId2"/>
          <a:stretch>
            <a:fillRect/>
          </a:stretch>
        </p:blipFill>
        <p:spPr>
          <a:xfrm>
            <a:off x="475615" y="3092450"/>
            <a:ext cx="4318635" cy="1814195"/>
          </a:xfrm>
          <a:prstGeom prst="rect">
            <a:avLst/>
          </a:prstGeom>
        </p:spPr>
      </p:pic>
      <p:pic>
        <p:nvPicPr>
          <p:cNvPr id="8" name="Picture 7"/>
          <p:cNvPicPr>
            <a:picLocks noChangeAspect="1"/>
          </p:cNvPicPr>
          <p:nvPr/>
        </p:nvPicPr>
        <p:blipFill>
          <a:blip r:embed="rId2"/>
          <a:stretch>
            <a:fillRect/>
          </a:stretch>
        </p:blipFill>
        <p:spPr>
          <a:xfrm>
            <a:off x="475614" y="821690"/>
            <a:ext cx="4318636" cy="1839595"/>
          </a:xfrm>
          <a:prstGeom prst="rect">
            <a:avLst/>
          </a:prstGeom>
        </p:spPr>
      </p:pic>
      <p:sp>
        <p:nvSpPr>
          <p:cNvPr id="51" name="TextBox 11"/>
          <p:cNvSpPr txBox="1"/>
          <p:nvPr/>
        </p:nvSpPr>
        <p:spPr>
          <a:xfrm>
            <a:off x="1741825" y="195838"/>
            <a:ext cx="1814324" cy="218008"/>
          </a:xfrm>
          <a:prstGeom prst="rect">
            <a:avLst/>
          </a:prstGeom>
        </p:spPr>
        <p:txBody>
          <a:bodyPr wrap="square" lIns="0" tIns="0" rIns="0" bIns="0" rtlCol="0" anchor="t">
            <a:spAutoFit/>
          </a:bodyPr>
          <a:lstStyle/>
          <a:p>
            <a:pPr algn="l">
              <a:lnSpc>
                <a:spcPts val="1680"/>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I. Components </a:t>
            </a:r>
          </a:p>
        </p:txBody>
      </p:sp>
      <p:pic>
        <p:nvPicPr>
          <p:cNvPr id="11" name="Picture 10"/>
          <p:cNvPicPr>
            <a:picLocks noChangeAspect="1"/>
          </p:cNvPicPr>
          <p:nvPr/>
        </p:nvPicPr>
        <p:blipFill>
          <a:blip r:embed="rId3"/>
          <a:stretch>
            <a:fillRect/>
          </a:stretch>
        </p:blipFill>
        <p:spPr>
          <a:xfrm>
            <a:off x="2355850" y="3397250"/>
            <a:ext cx="144780" cy="1371600"/>
          </a:xfrm>
          <a:prstGeom prst="rect">
            <a:avLst/>
          </a:prstGeom>
        </p:spPr>
      </p:pic>
      <p:pic>
        <p:nvPicPr>
          <p:cNvPr id="12" name="Picture 11"/>
          <p:cNvPicPr>
            <a:picLocks noChangeAspect="1"/>
          </p:cNvPicPr>
          <p:nvPr/>
        </p:nvPicPr>
        <p:blipFill>
          <a:blip r:embed="rId3"/>
          <a:stretch>
            <a:fillRect/>
          </a:stretch>
        </p:blipFill>
        <p:spPr>
          <a:xfrm>
            <a:off x="2355850" y="1035050"/>
            <a:ext cx="144780" cy="1371600"/>
          </a:xfrm>
          <a:prstGeom prst="rect">
            <a:avLst/>
          </a:prstGeom>
        </p:spPr>
      </p:pic>
      <p:pic>
        <p:nvPicPr>
          <p:cNvPr id="13" name="Picture 12"/>
          <p:cNvPicPr>
            <a:picLocks noChangeAspect="1"/>
          </p:cNvPicPr>
          <p:nvPr/>
        </p:nvPicPr>
        <p:blipFill>
          <a:blip r:embed="rId3"/>
          <a:stretch>
            <a:fillRect/>
          </a:stretch>
        </p:blipFill>
        <p:spPr>
          <a:xfrm>
            <a:off x="2355850" y="5530850"/>
            <a:ext cx="138430" cy="1371600"/>
          </a:xfrm>
          <a:prstGeom prst="rect">
            <a:avLst/>
          </a:prstGeom>
        </p:spPr>
      </p:pic>
      <p:pic>
        <p:nvPicPr>
          <p:cNvPr id="17" name="Picture 16"/>
          <p:cNvPicPr>
            <a:picLocks noChangeAspect="1"/>
          </p:cNvPicPr>
          <p:nvPr/>
        </p:nvPicPr>
        <p:blipFill>
          <a:blip r:embed="rId4"/>
          <a:stretch>
            <a:fillRect/>
          </a:stretch>
        </p:blipFill>
        <p:spPr>
          <a:xfrm>
            <a:off x="4135755" y="2178050"/>
            <a:ext cx="658368" cy="381554"/>
          </a:xfrm>
          <a:prstGeom prst="rect">
            <a:avLst/>
          </a:prstGeom>
        </p:spPr>
      </p:pic>
      <p:pic>
        <p:nvPicPr>
          <p:cNvPr id="18" name="Picture 17"/>
          <p:cNvPicPr>
            <a:picLocks noChangeAspect="1"/>
          </p:cNvPicPr>
          <p:nvPr/>
        </p:nvPicPr>
        <p:blipFill>
          <a:blip r:embed="rId4"/>
          <a:stretch>
            <a:fillRect/>
          </a:stretch>
        </p:blipFill>
        <p:spPr>
          <a:xfrm>
            <a:off x="4134485" y="4422140"/>
            <a:ext cx="659765" cy="384175"/>
          </a:xfrm>
          <a:prstGeom prst="rect">
            <a:avLst/>
          </a:prstGeom>
        </p:spPr>
      </p:pic>
      <p:pic>
        <p:nvPicPr>
          <p:cNvPr id="19" name="Picture 18"/>
          <p:cNvPicPr>
            <a:picLocks noChangeAspect="1"/>
          </p:cNvPicPr>
          <p:nvPr/>
        </p:nvPicPr>
        <p:blipFill>
          <a:blip r:embed="rId4"/>
          <a:stretch>
            <a:fillRect/>
          </a:stretch>
        </p:blipFill>
        <p:spPr>
          <a:xfrm>
            <a:off x="4184650" y="6668135"/>
            <a:ext cx="583565" cy="384175"/>
          </a:xfrm>
          <a:prstGeom prst="rect">
            <a:avLst/>
          </a:prstGeom>
        </p:spPr>
      </p:pic>
      <p:sp>
        <p:nvSpPr>
          <p:cNvPr id="24" name="Text Box 23"/>
          <p:cNvSpPr txBox="1"/>
          <p:nvPr/>
        </p:nvSpPr>
        <p:spPr>
          <a:xfrm>
            <a:off x="4134485" y="2219960"/>
            <a:ext cx="659130" cy="337185"/>
          </a:xfrm>
          <a:prstGeom prst="rect">
            <a:avLst/>
          </a:prstGeom>
          <a:noFill/>
        </p:spPr>
        <p:txBody>
          <a:bodyPr wrap="square" rtlCol="0">
            <a:spAutoFit/>
          </a:bodyPr>
          <a:lstStyle/>
          <a:p>
            <a:pPr algn="r"/>
            <a:r>
              <a:rPr lang="ar-EG" altLang="en-US" sz="1600" b="1" dirty="0">
                <a:solidFill>
                  <a:srgbClr val="374A7B"/>
                </a:solidFill>
                <a:latin typeface="Tahoma" panose="020B0604030504040204" pitchFamily="34" charset="0"/>
                <a:cs typeface="Tahoma" panose="020B0604030504040204" pitchFamily="34" charset="0"/>
              </a:rPr>
              <a:t>7</a:t>
            </a:r>
          </a:p>
        </p:txBody>
      </p:sp>
      <p:sp>
        <p:nvSpPr>
          <p:cNvPr id="25" name="Text Box 24"/>
          <p:cNvSpPr txBox="1"/>
          <p:nvPr/>
        </p:nvSpPr>
        <p:spPr>
          <a:xfrm>
            <a:off x="4135755" y="4459605"/>
            <a:ext cx="686435" cy="260350"/>
          </a:xfrm>
          <a:prstGeom prst="rect">
            <a:avLst/>
          </a:prstGeom>
          <a:noFill/>
        </p:spPr>
        <p:txBody>
          <a:bodyPr wrap="square" rtlCol="0">
            <a:noAutofit/>
          </a:bodyPr>
          <a:lstStyle/>
          <a:p>
            <a:pPr algn="r"/>
            <a:r>
              <a:rPr lang="en-US" sz="1600" b="1" dirty="0">
                <a:solidFill>
                  <a:srgbClr val="374A7B"/>
                </a:solidFill>
                <a:latin typeface="Tahoma" panose="020B0604030504040204" pitchFamily="34" charset="0"/>
                <a:cs typeface="Tahoma" panose="020B0604030504040204" pitchFamily="34" charset="0"/>
              </a:rPr>
              <a:t>8</a:t>
            </a:r>
          </a:p>
        </p:txBody>
      </p:sp>
      <p:sp>
        <p:nvSpPr>
          <p:cNvPr id="26" name="Text Box 25"/>
          <p:cNvSpPr txBox="1"/>
          <p:nvPr/>
        </p:nvSpPr>
        <p:spPr>
          <a:xfrm>
            <a:off x="4186555" y="6717665"/>
            <a:ext cx="607695" cy="268605"/>
          </a:xfrm>
          <a:prstGeom prst="rect">
            <a:avLst/>
          </a:prstGeom>
          <a:noFill/>
        </p:spPr>
        <p:txBody>
          <a:bodyPr wrap="square" rtlCol="0">
            <a:noAutofit/>
          </a:bodyPr>
          <a:lstStyle/>
          <a:p>
            <a:pPr algn="r"/>
            <a:r>
              <a:rPr lang="en-US" sz="1600" b="1" dirty="0">
                <a:solidFill>
                  <a:srgbClr val="374A7B"/>
                </a:solidFill>
                <a:latin typeface="Tahoma" panose="020B0604030504040204" pitchFamily="34" charset="0"/>
                <a:cs typeface="Tahoma" panose="020B0604030504040204" pitchFamily="34" charset="0"/>
              </a:rPr>
              <a:t>9</a:t>
            </a:r>
          </a:p>
        </p:txBody>
      </p:sp>
      <p:pic>
        <p:nvPicPr>
          <p:cNvPr id="27" name="Picture 26"/>
          <p:cNvPicPr>
            <a:picLocks noChangeAspect="1"/>
          </p:cNvPicPr>
          <p:nvPr/>
        </p:nvPicPr>
        <p:blipFill>
          <a:blip r:embed="rId5"/>
          <a:stretch>
            <a:fillRect/>
          </a:stretch>
        </p:blipFill>
        <p:spPr>
          <a:xfrm>
            <a:off x="603250" y="1035050"/>
            <a:ext cx="1515110" cy="1457325"/>
          </a:xfrm>
          <a:prstGeom prst="rect">
            <a:avLst/>
          </a:prstGeom>
        </p:spPr>
      </p:pic>
      <p:sp>
        <p:nvSpPr>
          <p:cNvPr id="29" name="Text Box 28"/>
          <p:cNvSpPr txBox="1"/>
          <p:nvPr/>
        </p:nvSpPr>
        <p:spPr>
          <a:xfrm>
            <a:off x="2563495" y="962660"/>
            <a:ext cx="1773555" cy="299085"/>
          </a:xfrm>
          <a:prstGeom prst="rect">
            <a:avLst/>
          </a:prstGeom>
          <a:noFill/>
        </p:spPr>
        <p:txBody>
          <a:bodyPr wrap="square" rtlCol="0">
            <a:spAutoFit/>
          </a:bodyPr>
          <a:lstStyle/>
          <a:p>
            <a:r>
              <a:rPr lang="en-US" altLang="en-US" sz="1350" b="1" dirty="0">
                <a:solidFill>
                  <a:srgbClr val="002F75"/>
                </a:solidFill>
                <a:latin typeface="+mj-ea"/>
                <a:cs typeface="+mj-ea"/>
              </a:rPr>
              <a:t>Terminal Block</a:t>
            </a:r>
          </a:p>
        </p:txBody>
      </p:sp>
      <p:pic>
        <p:nvPicPr>
          <p:cNvPr id="30" name="Picture 29" descr="Screenshot 2025-01-21 213143"/>
          <p:cNvPicPr>
            <a:picLocks noChangeAspect="1"/>
          </p:cNvPicPr>
          <p:nvPr/>
        </p:nvPicPr>
        <p:blipFill>
          <a:blip r:embed="rId6"/>
          <a:stretch>
            <a:fillRect/>
          </a:stretch>
        </p:blipFill>
        <p:spPr>
          <a:xfrm>
            <a:off x="603250" y="3261360"/>
            <a:ext cx="1510030" cy="1527175"/>
          </a:xfrm>
          <a:prstGeom prst="rect">
            <a:avLst/>
          </a:prstGeom>
        </p:spPr>
      </p:pic>
      <p:pic>
        <p:nvPicPr>
          <p:cNvPr id="31" name="Picture 30" descr="Screenshot 2025-01-21 213316"/>
          <p:cNvPicPr>
            <a:picLocks noChangeAspect="1"/>
          </p:cNvPicPr>
          <p:nvPr/>
        </p:nvPicPr>
        <p:blipFill>
          <a:blip r:embed="rId7"/>
          <a:stretch>
            <a:fillRect/>
          </a:stretch>
        </p:blipFill>
        <p:spPr>
          <a:xfrm>
            <a:off x="603250" y="5478780"/>
            <a:ext cx="1727200" cy="1470660"/>
          </a:xfrm>
          <a:prstGeom prst="rect">
            <a:avLst/>
          </a:prstGeom>
        </p:spPr>
      </p:pic>
      <p:sp>
        <p:nvSpPr>
          <p:cNvPr id="32" name="Text Box 31"/>
          <p:cNvSpPr txBox="1"/>
          <p:nvPr/>
        </p:nvSpPr>
        <p:spPr>
          <a:xfrm>
            <a:off x="2792730" y="1308977"/>
            <a:ext cx="1773555" cy="646331"/>
          </a:xfrm>
          <a:prstGeom prst="rect">
            <a:avLst/>
          </a:prstGeom>
          <a:noFill/>
        </p:spPr>
        <p:txBody>
          <a:bodyPr wrap="square" rtlCol="0">
            <a:spAutoFit/>
          </a:bodyPr>
          <a:lstStyle/>
          <a:p>
            <a:r>
              <a:rPr lang="en-US" altLang="en-US" sz="1200" dirty="0">
                <a:solidFill>
                  <a:schemeClr val="accent1">
                    <a:lumMod val="75000"/>
                  </a:schemeClr>
                </a:solidFill>
                <a:latin typeface="Tahoma" panose="020B0604030504040204" pitchFamily="34" charset="0"/>
                <a:cs typeface="Tahoma" panose="020B0604030504040204" pitchFamily="34" charset="0"/>
              </a:rPr>
              <a:t>Terminal Block used for connecting wires to a PCB. </a:t>
            </a:r>
          </a:p>
        </p:txBody>
      </p:sp>
      <p:sp>
        <p:nvSpPr>
          <p:cNvPr id="33" name="Text Box 32"/>
          <p:cNvSpPr txBox="1"/>
          <p:nvPr/>
        </p:nvSpPr>
        <p:spPr>
          <a:xfrm>
            <a:off x="2707005" y="3579270"/>
            <a:ext cx="1773555" cy="600164"/>
          </a:xfrm>
          <a:prstGeom prst="rect">
            <a:avLst/>
          </a:prstGeom>
          <a:noFill/>
        </p:spPr>
        <p:txBody>
          <a:bodyPr wrap="square" rtlCol="0">
            <a:spAutoFit/>
          </a:bodyPr>
          <a:lstStyle/>
          <a:p>
            <a:r>
              <a:rPr lang="en-US" altLang="en-US" sz="1100" dirty="0">
                <a:solidFill>
                  <a:schemeClr val="accent1">
                    <a:lumMod val="75000"/>
                  </a:schemeClr>
                </a:solidFill>
                <a:latin typeface="Tahoma" panose="020B0604030504040204" pitchFamily="34" charset="0"/>
                <a:cs typeface="Tahoma" panose="020B0604030504040204" pitchFamily="34" charset="0"/>
              </a:rPr>
              <a:t>The 1N4007 is a popular general-purpose rectifier diode</a:t>
            </a:r>
            <a:r>
              <a:rPr lang="en-US" altLang="en-US" sz="1100" dirty="0">
                <a:solidFill>
                  <a:schemeClr val="tx2"/>
                </a:solidFill>
                <a:latin typeface="Tahoma" panose="020B0604030504040204" pitchFamily="34" charset="0"/>
                <a:cs typeface="Tahoma" panose="020B0604030504040204" pitchFamily="34" charset="0"/>
              </a:rPr>
              <a:t>.</a:t>
            </a:r>
          </a:p>
        </p:txBody>
      </p:sp>
      <p:sp>
        <p:nvSpPr>
          <p:cNvPr id="34" name="Text Box 33"/>
          <p:cNvSpPr txBox="1"/>
          <p:nvPr/>
        </p:nvSpPr>
        <p:spPr>
          <a:xfrm>
            <a:off x="2707005" y="5750560"/>
            <a:ext cx="1934845" cy="836295"/>
          </a:xfrm>
          <a:prstGeom prst="rect">
            <a:avLst/>
          </a:prstGeom>
          <a:noFill/>
        </p:spPr>
        <p:txBody>
          <a:bodyPr wrap="square" rtlCol="0">
            <a:noAutofit/>
          </a:bodyPr>
          <a:lstStyle/>
          <a:p>
            <a:r>
              <a:rPr lang="en-US" altLang="en-US" sz="1100" dirty="0">
                <a:solidFill>
                  <a:schemeClr val="accent1">
                    <a:lumMod val="75000"/>
                  </a:schemeClr>
                </a:solidFill>
                <a:latin typeface="Tahoma" panose="020B0604030504040204" pitchFamily="34" charset="0"/>
                <a:cs typeface="Tahoma" panose="020B0604030504040204" pitchFamily="34" charset="0"/>
              </a:rPr>
              <a:t>used for filtering, decoupling, and energy storage in various applications</a:t>
            </a:r>
            <a:r>
              <a:rPr lang="en-US" altLang="en-US" sz="1100" dirty="0">
                <a:solidFill>
                  <a:schemeClr val="tx2"/>
                </a:solidFill>
                <a:latin typeface="Tahoma" panose="020B0604030504040204" pitchFamily="34" charset="0"/>
                <a:cs typeface="Tahoma" panose="020B0604030504040204" pitchFamily="34" charset="0"/>
              </a:rPr>
              <a:t>.</a:t>
            </a:r>
          </a:p>
        </p:txBody>
      </p:sp>
      <p:sp>
        <p:nvSpPr>
          <p:cNvPr id="35" name="Text Box 34"/>
          <p:cNvSpPr txBox="1"/>
          <p:nvPr/>
        </p:nvSpPr>
        <p:spPr>
          <a:xfrm>
            <a:off x="2563495" y="3268345"/>
            <a:ext cx="1773555" cy="300082"/>
          </a:xfrm>
          <a:prstGeom prst="rect">
            <a:avLst/>
          </a:prstGeom>
          <a:noFill/>
        </p:spPr>
        <p:txBody>
          <a:bodyPr wrap="square" rtlCol="0">
            <a:spAutoFit/>
          </a:bodyPr>
          <a:lstStyle/>
          <a:p>
            <a:r>
              <a:rPr lang="en-US" sz="1350" b="1" dirty="0">
                <a:solidFill>
                  <a:srgbClr val="002F75"/>
                </a:solidFill>
                <a:latin typeface="Tahoma" panose="020B0604030504040204" pitchFamily="34" charset="0"/>
              </a:rPr>
              <a:t>1N4007</a:t>
            </a:r>
          </a:p>
        </p:txBody>
      </p:sp>
      <p:sp>
        <p:nvSpPr>
          <p:cNvPr id="36" name="Text Box 35"/>
          <p:cNvSpPr txBox="1"/>
          <p:nvPr/>
        </p:nvSpPr>
        <p:spPr>
          <a:xfrm>
            <a:off x="2563495" y="5392058"/>
            <a:ext cx="2282190" cy="300082"/>
          </a:xfrm>
          <a:prstGeom prst="rect">
            <a:avLst/>
          </a:prstGeom>
          <a:noFill/>
        </p:spPr>
        <p:txBody>
          <a:bodyPr wrap="square" rtlCol="0">
            <a:spAutoFit/>
          </a:bodyPr>
          <a:lstStyle/>
          <a:p>
            <a:r>
              <a:rPr lang="en-US" altLang="en-US" sz="1350" b="1" dirty="0">
                <a:solidFill>
                  <a:srgbClr val="002F75"/>
                </a:solidFill>
                <a:latin typeface="+mn-ea"/>
                <a:cs typeface="+mn-ea"/>
              </a:rPr>
              <a:t>A 100µF 10V A capacitor</a:t>
            </a:r>
          </a:p>
        </p:txBody>
      </p:sp>
      <p:sp>
        <p:nvSpPr>
          <p:cNvPr id="37" name="Text Box 36"/>
          <p:cNvSpPr txBox="1"/>
          <p:nvPr/>
        </p:nvSpPr>
        <p:spPr>
          <a:xfrm>
            <a:off x="6503670" y="6826250"/>
            <a:ext cx="1773555" cy="337185"/>
          </a:xfrm>
          <a:prstGeom prst="rect">
            <a:avLst/>
          </a:prstGeom>
          <a:noFill/>
        </p:spPr>
        <p:txBody>
          <a:bodyPr wrap="square" rtlCol="0">
            <a:spAutoFit/>
          </a:bodyPr>
          <a:lstStyle/>
          <a:p>
            <a:pPr algn="r"/>
            <a:r>
              <a:rPr lang="en-US" sz="1600" dirty="0">
                <a:solidFill>
                  <a:schemeClr val="bg1">
                    <a:lumMod val="65000"/>
                  </a:schemeClr>
                </a:solidFill>
                <a:latin typeface="Tahoma" panose="020B0604030504040204" pitchFamily="34" charset="0"/>
              </a:rPr>
              <a:t>9</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3"/>
            <a:stretch>
              <a:fillRect l="-53351" t="-1513" r="-53417" b="-1601"/>
            </a:stretch>
          </a:blipFill>
        </p:spPr>
        <p:txBody>
          <a:bodyPr/>
          <a:lstStyle/>
          <a:p>
            <a:endParaRPr lang="en-US" dirty="0">
              <a:latin typeface="Tahoma" panose="020B0604030504040204" pitchFamily="34" charset="0"/>
            </a:endParaRPr>
          </a:p>
        </p:txBody>
      </p:sp>
      <p:grpSp>
        <p:nvGrpSpPr>
          <p:cNvPr id="3" name="Group 3"/>
          <p:cNvGrpSpPr/>
          <p:nvPr/>
        </p:nvGrpSpPr>
        <p:grpSpPr>
          <a:xfrm>
            <a:off x="0" y="7027200"/>
            <a:ext cx="5328000" cy="532800"/>
            <a:chOff x="0" y="0"/>
            <a:chExt cx="2709333" cy="270933"/>
          </a:xfrm>
        </p:grpSpPr>
        <p:sp>
          <p:nvSpPr>
            <p:cNvPr id="4" name="Freeform 4"/>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p:cNvSpPr txBox="1"/>
            <p:nvPr/>
          </p:nvSpPr>
          <p:spPr>
            <a:xfrm>
              <a:off x="0" y="-38100"/>
              <a:ext cx="2709333" cy="309033"/>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9" name="TextBox 9"/>
          <p:cNvSpPr txBox="1"/>
          <p:nvPr/>
        </p:nvSpPr>
        <p:spPr>
          <a:xfrm>
            <a:off x="1974850" y="196850"/>
            <a:ext cx="1828800" cy="218008"/>
          </a:xfrm>
          <a:prstGeom prst="rect">
            <a:avLst/>
          </a:prstGeom>
        </p:spPr>
        <p:txBody>
          <a:bodyPr wrap="square" lIns="0" tIns="0" rIns="0" bIns="0" rtlCol="0" anchor="t">
            <a:spAutoFit/>
          </a:bodyPr>
          <a:lstStyle/>
          <a:p>
            <a:pPr algn="l">
              <a:lnSpc>
                <a:spcPts val="1680"/>
              </a:lnSpc>
              <a:spcBef>
                <a:spcPct val="0"/>
              </a:spcBef>
            </a:pPr>
            <a:r>
              <a:rPr lang="en-US" b="1" dirty="0">
                <a:solidFill>
                  <a:srgbClr val="002060"/>
                </a:solidFill>
                <a:latin typeface="Tahoma" panose="020B0604030504040204" pitchFamily="34" charset="0"/>
                <a:cs typeface="Tahoma" panose="020B0604030504040204" pitchFamily="34" charset="0"/>
                <a:sym typeface="Poppins Medium" panose="00000600000000000000"/>
              </a:rPr>
              <a:t>II. Schematic</a:t>
            </a:r>
          </a:p>
        </p:txBody>
      </p:sp>
      <p:sp>
        <p:nvSpPr>
          <p:cNvPr id="10" name="TextBox 10"/>
          <p:cNvSpPr txBox="1"/>
          <p:nvPr/>
        </p:nvSpPr>
        <p:spPr>
          <a:xfrm>
            <a:off x="458575" y="502437"/>
            <a:ext cx="4404150" cy="331566"/>
          </a:xfrm>
          <a:prstGeom prst="rect">
            <a:avLst/>
          </a:prstGeom>
        </p:spPr>
        <p:txBody>
          <a:bodyPr lIns="0" tIns="0" rIns="0" bIns="0" rtlCol="0" anchor="t">
            <a:spAutoFit/>
          </a:bodyPr>
          <a:lstStyle/>
          <a:p>
            <a:pPr algn="ctr">
              <a:lnSpc>
                <a:spcPts val="2940"/>
              </a:lnSpc>
              <a:spcBef>
                <a:spcPct val="0"/>
              </a:spcBef>
            </a:pPr>
            <a:r>
              <a:rPr lang="en-US" alt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ESP32 MQTT irrigation</a:t>
            </a: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 </a:t>
            </a:r>
          </a:p>
        </p:txBody>
      </p:sp>
      <p:grpSp>
        <p:nvGrpSpPr>
          <p:cNvPr id="12" name="Group 12"/>
          <p:cNvGrpSpPr/>
          <p:nvPr/>
        </p:nvGrpSpPr>
        <p:grpSpPr>
          <a:xfrm>
            <a:off x="5210057" y="3585167"/>
            <a:ext cx="361315" cy="3101975"/>
            <a:chOff x="0" y="0"/>
            <a:chExt cx="382700" cy="1577438"/>
          </a:xfrm>
        </p:grpSpPr>
        <p:sp>
          <p:nvSpPr>
            <p:cNvPr id="13" name="Freeform 13"/>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p:cNvSpPr txBox="1"/>
            <p:nvPr/>
          </p:nvSpPr>
          <p:spPr>
            <a:xfrm>
              <a:off x="0" y="-38100"/>
              <a:ext cx="382700" cy="1615538"/>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15" name="Slide Number Placeholder 14"/>
          <p:cNvSpPr>
            <a:spLocks noGrp="1"/>
          </p:cNvSpPr>
          <p:nvPr>
            <p:ph type="sldNum" sz="quarter" idx="12"/>
          </p:nvPr>
        </p:nvSpPr>
        <p:spPr/>
        <p:txBody>
          <a:bodyPr/>
          <a:lstStyle/>
          <a:p>
            <a:fld id="{B6F15528-21DE-4FAA-801E-634DDDAF4B2B}" type="slidenum">
              <a:rPr lang="en-US" smtClean="0"/>
              <a:t>64</a:t>
            </a:fld>
            <a:endParaRPr lang="en-US"/>
          </a:p>
        </p:txBody>
      </p:sp>
      <p:graphicFrame>
        <p:nvGraphicFramePr>
          <p:cNvPr id="21" name="Table 20"/>
          <p:cNvGraphicFramePr>
            <a:graphicFrameLocks noGrp="1"/>
          </p:cNvGraphicFramePr>
          <p:nvPr>
            <p:custDataLst>
              <p:tags r:id="rId1"/>
            </p:custDataLst>
            <p:extLst>
              <p:ext uri="{D42A27DB-BD31-4B8C-83A1-F6EECF244321}">
                <p14:modId xmlns:p14="http://schemas.microsoft.com/office/powerpoint/2010/main" val="232149909"/>
              </p:ext>
            </p:extLst>
          </p:nvPr>
        </p:nvGraphicFramePr>
        <p:xfrm>
          <a:off x="69850" y="882650"/>
          <a:ext cx="5076000" cy="5839583"/>
        </p:xfrm>
        <a:graphic>
          <a:graphicData uri="http://schemas.openxmlformats.org/drawingml/2006/table">
            <a:tbl>
              <a:tblPr firstRow="1" bandRow="1">
                <a:tableStyleId>{93296810-A885-4BE3-A3E7-6D5BEEA58F35}</a:tableStyleId>
              </a:tblPr>
              <a:tblGrid>
                <a:gridCol w="1219460">
                  <a:extLst>
                    <a:ext uri="{9D8B030D-6E8A-4147-A177-3AD203B41FA5}">
                      <a16:colId xmlns:a16="http://schemas.microsoft.com/office/drawing/2014/main" val="20000"/>
                    </a:ext>
                  </a:extLst>
                </a:gridCol>
                <a:gridCol w="1765114">
                  <a:extLst>
                    <a:ext uri="{9D8B030D-6E8A-4147-A177-3AD203B41FA5}">
                      <a16:colId xmlns:a16="http://schemas.microsoft.com/office/drawing/2014/main" val="20001"/>
                    </a:ext>
                  </a:extLst>
                </a:gridCol>
                <a:gridCol w="1102680">
                  <a:extLst>
                    <a:ext uri="{9D8B030D-6E8A-4147-A177-3AD203B41FA5}">
                      <a16:colId xmlns:a16="http://schemas.microsoft.com/office/drawing/2014/main" val="20002"/>
                    </a:ext>
                  </a:extLst>
                </a:gridCol>
                <a:gridCol w="988746">
                  <a:extLst>
                    <a:ext uri="{9D8B030D-6E8A-4147-A177-3AD203B41FA5}">
                      <a16:colId xmlns:a16="http://schemas.microsoft.com/office/drawing/2014/main" val="20003"/>
                    </a:ext>
                  </a:extLst>
                </a:gridCol>
              </a:tblGrid>
              <a:tr h="573563">
                <a:tc>
                  <a:txBody>
                    <a:bodyPr/>
                    <a:lstStyle/>
                    <a:p>
                      <a:pPr algn="ctr"/>
                      <a:r>
                        <a:rPr lang="en-US" sz="1600" dirty="0"/>
                        <a:t>Reference </a:t>
                      </a:r>
                      <a:endParaRPr lang="en-US" sz="1600" dirty="0">
                        <a:latin typeface="Tahoma" panose="020B0604030504040204" pitchFamily="34" charset="0"/>
                      </a:endParaRPr>
                    </a:p>
                  </a:txBody>
                  <a:tcPr anchor="ctr">
                    <a:solidFill>
                      <a:srgbClr val="FAAF40"/>
                    </a:solidFill>
                  </a:tcPr>
                </a:tc>
                <a:tc>
                  <a:txBody>
                    <a:bodyPr/>
                    <a:lstStyle/>
                    <a:p>
                      <a:pPr algn="ctr"/>
                      <a:r>
                        <a:rPr lang="en-US" sz="1600" dirty="0"/>
                        <a:t>Component </a:t>
                      </a:r>
                      <a:endParaRPr lang="en-US" sz="1600" dirty="0">
                        <a:latin typeface="Tahoma" panose="020B0604030504040204" pitchFamily="34" charset="0"/>
                      </a:endParaRPr>
                    </a:p>
                  </a:txBody>
                  <a:tcPr anchor="ctr">
                    <a:solidFill>
                      <a:srgbClr val="FAAF40"/>
                    </a:solidFill>
                  </a:tcPr>
                </a:tc>
                <a:tc>
                  <a:txBody>
                    <a:bodyPr/>
                    <a:lstStyle/>
                    <a:p>
                      <a:pPr algn="ctr"/>
                      <a:r>
                        <a:rPr lang="en-US" sz="1600" dirty="0"/>
                        <a:t>Value </a:t>
                      </a:r>
                      <a:endParaRPr lang="en-US" sz="1600" dirty="0">
                        <a:latin typeface="Tahoma" panose="020B0604030504040204" pitchFamily="34" charset="0"/>
                      </a:endParaRPr>
                    </a:p>
                  </a:txBody>
                  <a:tcPr anchor="ctr">
                    <a:solidFill>
                      <a:srgbClr val="FAAF40"/>
                    </a:solidFill>
                  </a:tcPr>
                </a:tc>
                <a:tc>
                  <a:txBody>
                    <a:bodyPr/>
                    <a:lstStyle/>
                    <a:p>
                      <a:pPr algn="ctr"/>
                      <a:r>
                        <a:rPr lang="en-US" sz="1600" dirty="0"/>
                        <a:t>Quantity </a:t>
                      </a:r>
                      <a:endParaRPr lang="en-US" sz="1600" dirty="0">
                        <a:latin typeface="Tahoma" panose="020B0604030504040204" pitchFamily="34" charset="0"/>
                      </a:endParaRPr>
                    </a:p>
                  </a:txBody>
                  <a:tcPr anchor="ctr">
                    <a:solidFill>
                      <a:srgbClr val="FAAF40"/>
                    </a:solidFill>
                  </a:tcPr>
                </a:tc>
                <a:extLst>
                  <a:ext uri="{0D108BD9-81ED-4DB2-BD59-A6C34878D82A}">
                    <a16:rowId xmlns:a16="http://schemas.microsoft.com/office/drawing/2014/main" val="10000"/>
                  </a:ext>
                </a:extLst>
              </a:tr>
              <a:tr h="724500">
                <a:tc>
                  <a:txBody>
                    <a:bodyPr/>
                    <a:lstStyle/>
                    <a:p>
                      <a:pPr marL="0" algn="ctr" defTabSz="914400" rtl="0" eaLnBrk="1" latinLnBrk="0" hangingPunct="1">
                        <a:buNone/>
                      </a:pPr>
                      <a:r>
                        <a:rPr lang="en-US" altLang="en-US" sz="1400" b="0" kern="1200" dirty="0">
                          <a:solidFill>
                            <a:sysClr val="windowText" lastClr="000000"/>
                          </a:solidFill>
                        </a:rPr>
                        <a:t>U1</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ESP32</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altLang="en-US" sz="1400" b="0" kern="1200" dirty="0">
                          <a:solidFill>
                            <a:sysClr val="windowText" lastClr="000000"/>
                          </a:solidFill>
                        </a:rPr>
                        <a:t>Wi-Fi &amp; Bluetooth MCU</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01"/>
                  </a:ext>
                </a:extLst>
              </a:tr>
              <a:tr h="724500">
                <a:tc>
                  <a:txBody>
                    <a:bodyPr/>
                    <a:lstStyle/>
                    <a:p>
                      <a:pPr marL="0" algn="ctr" defTabSz="914400" rtl="0" eaLnBrk="1" latinLnBrk="0" hangingPunct="1"/>
                      <a:r>
                        <a:rPr lang="en-US" altLang="en-US" sz="1400" b="0" kern="1200" dirty="0">
                          <a:solidFill>
                            <a:sysClr val="windowText" lastClr="000000"/>
                          </a:solidFill>
                        </a:rPr>
                        <a:t>U2</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altLang="en-US" sz="1400" dirty="0">
                          <a:solidFill>
                            <a:sysClr val="windowText" lastClr="000000"/>
                          </a:solidFill>
                          <a:sym typeface="+mn-ea"/>
                        </a:rPr>
                        <a:t>Capacitive Soil Moisture Sensor V1.2</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altLang="en-US" sz="1400" b="0" kern="1200" dirty="0">
                          <a:solidFill>
                            <a:sysClr val="windowText" lastClr="000000"/>
                          </a:solidFill>
                        </a:rPr>
                        <a:t>V1.2	</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02"/>
                  </a:ext>
                </a:extLst>
              </a:tr>
              <a:tr h="513188">
                <a:tc>
                  <a:txBody>
                    <a:bodyPr/>
                    <a:lstStyle/>
                    <a:p>
                      <a:pPr marL="0" algn="ctr" defTabSz="914400" rtl="0" eaLnBrk="1" latinLnBrk="0" hangingPunct="1"/>
                      <a:r>
                        <a:rPr lang="en-US" altLang="en-US" sz="1400" b="0" kern="1200" dirty="0">
                          <a:solidFill>
                            <a:sysClr val="windowText" lastClr="000000"/>
                          </a:solidFill>
                        </a:rPr>
                        <a:t>D3</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altLang="en-US" sz="1400" dirty="0">
                          <a:solidFill>
                            <a:sysClr val="windowText" lastClr="000000"/>
                          </a:solidFill>
                          <a:sym typeface="+mn-ea"/>
                        </a:rPr>
                        <a:t>OLED Display</a:t>
                      </a:r>
                      <a:endParaRPr lang="en-US" altLang="en-US" sz="1400" b="0" kern="1200" dirty="0">
                        <a:solidFill>
                          <a:sysClr val="windowText" lastClr="000000"/>
                        </a:solidFill>
                      </a:endParaRPr>
                    </a:p>
                    <a:p>
                      <a:pPr marL="0" algn="ctr" defTabSz="914400" rtl="0" eaLnBrk="1" latinLnBrk="0" hangingPunct="1"/>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altLang="en-US" sz="1400" b="0" kern="1200" dirty="0">
                          <a:solidFill>
                            <a:sysClr val="windowText" lastClr="000000"/>
                          </a:solidFill>
                        </a:rPr>
                        <a:t>SSD1306 0.96in</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03"/>
                  </a:ext>
                </a:extLst>
              </a:tr>
              <a:tr h="301875">
                <a:tc>
                  <a:txBody>
                    <a:bodyPr/>
                    <a:lstStyle/>
                    <a:p>
                      <a:pPr marL="0" algn="ctr" defTabSz="914400" rtl="0" eaLnBrk="1" latinLnBrk="0" hangingPunct="1"/>
                      <a:r>
                        <a:rPr lang="en-US" altLang="en-US" sz="1400" b="0" kern="1200" dirty="0">
                          <a:solidFill>
                            <a:sysClr val="windowText" lastClr="000000"/>
                          </a:solidFill>
                        </a:rPr>
                        <a:t>P1</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altLang="en-US" sz="1400" dirty="0">
                          <a:solidFill>
                            <a:sysClr val="windowText" lastClr="000000"/>
                          </a:solidFill>
                          <a:sym typeface="+mn-ea"/>
                        </a:rPr>
                        <a:t>water pump</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04"/>
                  </a:ext>
                </a:extLst>
              </a:tr>
              <a:tr h="301875">
                <a:tc>
                  <a:txBody>
                    <a:bodyPr/>
                    <a:lstStyle/>
                    <a:p>
                      <a:pPr marL="0" algn="ctr" defTabSz="914400" rtl="0" eaLnBrk="1" latinLnBrk="0" hangingPunct="1">
                        <a:buNone/>
                      </a:pPr>
                      <a:r>
                        <a:rPr lang="en-US" altLang="en-US" sz="1400" b="0" kern="1200" dirty="0">
                          <a:solidFill>
                            <a:sysClr val="windowText" lastClr="000000"/>
                          </a:solidFill>
                        </a:rPr>
                        <a:t>R1</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Resistor</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10kΩ</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ar-EG" altLang="en-US" sz="1400" b="0" kern="1200" dirty="0">
                          <a:solidFill>
                            <a:sysClr val="windowText" lastClr="000000"/>
                          </a:solidFill>
                        </a:rPr>
                        <a:t>1</a:t>
                      </a:r>
                      <a:endParaRPr lang="ar-EG" altLang="en-US" sz="1400" b="0" kern="1200" dirty="0">
                        <a:solidFill>
                          <a:sysClr val="windowText" lastClr="000000"/>
                        </a:solidFill>
                        <a:latin typeface="Tahoma" panose="020B0604030504040204" pitchFamily="34" charset="0"/>
                        <a:ea typeface="+mn-ea"/>
                        <a:cs typeface="Tahoma" panose="020B0604030504040204" pitchFamily="34" charset="0"/>
                      </a:endParaRPr>
                    </a:p>
                  </a:txBody>
                  <a:tcPr anchor="ctr"/>
                </a:tc>
                <a:extLst>
                  <a:ext uri="{0D108BD9-81ED-4DB2-BD59-A6C34878D82A}">
                    <a16:rowId xmlns:a16="http://schemas.microsoft.com/office/drawing/2014/main" val="10005"/>
                  </a:ext>
                </a:extLst>
              </a:tr>
              <a:tr h="724500">
                <a:tc>
                  <a:txBody>
                    <a:bodyPr/>
                    <a:lstStyle/>
                    <a:p>
                      <a:pPr marL="0" algn="ctr" defTabSz="914400" rtl="0" eaLnBrk="1" latinLnBrk="0" hangingPunct="1">
                        <a:buNone/>
                      </a:pPr>
                      <a:r>
                        <a:rPr lang="en-US" altLang="en-US" sz="1400" b="0" kern="1200" dirty="0">
                          <a:solidFill>
                            <a:sysClr val="windowText" lastClr="000000"/>
                          </a:solidFill>
                        </a:rPr>
                        <a:t>J1</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Terminal Block</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2 Pins KF126-5.0-2P</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06"/>
                  </a:ext>
                </a:extLst>
              </a:tr>
              <a:tr h="301875">
                <a:tc>
                  <a:txBody>
                    <a:bodyPr/>
                    <a:lstStyle/>
                    <a:p>
                      <a:pPr marL="0" algn="ctr" defTabSz="914400" rtl="0" eaLnBrk="1" latinLnBrk="0" hangingPunct="1">
                        <a:buNone/>
                      </a:pPr>
                      <a:r>
                        <a:rPr lang="en-US" altLang="en-US" sz="1400" b="0" kern="1200" dirty="0">
                          <a:solidFill>
                            <a:sysClr val="windowText" lastClr="000000"/>
                          </a:solidFill>
                        </a:rPr>
                        <a:t>D2</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Diode</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1N4007</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07"/>
                  </a:ext>
                </a:extLst>
              </a:tr>
              <a:tr h="724500">
                <a:tc>
                  <a:txBody>
                    <a:bodyPr/>
                    <a:lstStyle/>
                    <a:p>
                      <a:pPr marL="0" algn="ctr" defTabSz="914400" rtl="0" eaLnBrk="1" latinLnBrk="0" hangingPunct="1">
                        <a:buNone/>
                      </a:pPr>
                      <a:r>
                        <a:rPr lang="en-US" altLang="en-US" sz="1400" b="0" kern="1200" dirty="0">
                          <a:solidFill>
                            <a:sysClr val="windowText" lastClr="000000"/>
                          </a:solidFill>
                        </a:rPr>
                        <a:t>D1</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Driver (MOSFET or Relay)</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N-channel MOSFET or Relay</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buNone/>
                      </a:pPr>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08"/>
                  </a:ext>
                </a:extLst>
              </a:tr>
              <a:tr h="301875">
                <a:tc>
                  <a:txBody>
                    <a:bodyPr/>
                    <a:lstStyle/>
                    <a:p>
                      <a:pPr marL="0" algn="ctr" defTabSz="914400" rtl="0" eaLnBrk="1" latinLnBrk="0" hangingPunct="1"/>
                      <a:r>
                        <a:rPr lang="en-US" sz="1400" b="0" kern="1200" dirty="0">
                          <a:solidFill>
                            <a:sysClr val="windowText" lastClr="000000"/>
                          </a:solidFill>
                        </a:rPr>
                        <a:t>LED1</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Red LED</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09"/>
                  </a:ext>
                </a:extLst>
              </a:tr>
              <a:tr h="301875">
                <a:tc>
                  <a:txBody>
                    <a:bodyPr/>
                    <a:lstStyle/>
                    <a:p>
                      <a:pPr marL="0" algn="ctr" defTabSz="914400" rtl="0" eaLnBrk="1" latinLnBrk="0" hangingPunct="1"/>
                      <a:r>
                        <a:rPr lang="en-US" sz="1400" dirty="0">
                          <a:solidFill>
                            <a:sysClr val="windowText" lastClr="000000"/>
                          </a:solidFill>
                          <a:sym typeface="+mn-ea"/>
                        </a:rPr>
                        <a:t>LED2</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Blue LED</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a:t>
                      </a:r>
                      <a:endParaRPr 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10"/>
                  </a:ext>
                </a:extLst>
              </a:tr>
              <a:tr h="301875">
                <a:tc>
                  <a:txBody>
                    <a:bodyPr/>
                    <a:lstStyle/>
                    <a:p>
                      <a:pPr marL="0" algn="ctr" defTabSz="914400" rtl="0" eaLnBrk="1" latinLnBrk="0" hangingPunct="1"/>
                      <a:r>
                        <a:rPr lang="en-US" altLang="en-US" sz="1400" b="0" kern="1200" dirty="0">
                          <a:solidFill>
                            <a:sysClr val="windowText" lastClr="000000"/>
                          </a:solidFill>
                        </a:rPr>
                        <a:t>C1</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altLang="en-US" sz="1400" dirty="0">
                          <a:solidFill>
                            <a:sysClr val="windowText" lastClr="000000"/>
                          </a:solidFill>
                          <a:sym typeface="+mn-ea"/>
                        </a:rPr>
                        <a:t>Capacitor </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altLang="en-US" sz="1400" dirty="0">
                          <a:solidFill>
                            <a:sysClr val="windowText" lastClr="000000"/>
                          </a:solidFill>
                          <a:sym typeface="+mn-ea"/>
                        </a:rPr>
                        <a:t>100uF 10V</a:t>
                      </a:r>
                      <a:endParaRPr lang="en-US" altLang="en-US" sz="1400" b="0" kern="1200" dirty="0">
                        <a:solidFill>
                          <a:sysClr val="windowText" lastClr="000000"/>
                        </a:solidFill>
                        <a:latin typeface="Tahoma" panose="020B0604030504040204" pitchFamily="34" charset="0"/>
                        <a:ea typeface="+mn-ea"/>
                        <a:cs typeface="+mn-cs"/>
                      </a:endParaRPr>
                    </a:p>
                  </a:txBody>
                  <a:tcPr anchor="ctr"/>
                </a:tc>
                <a:tc>
                  <a:txBody>
                    <a:bodyPr/>
                    <a:lstStyle/>
                    <a:p>
                      <a:pPr marL="0" algn="ctr" defTabSz="914400" rtl="0" eaLnBrk="1" latinLnBrk="0" hangingPunct="1"/>
                      <a:r>
                        <a:rPr lang="en-US" sz="1400" b="0" kern="1200" dirty="0">
                          <a:solidFill>
                            <a:sysClr val="windowText" lastClr="000000"/>
                          </a:solidFill>
                        </a:rPr>
                        <a:t>1</a:t>
                      </a:r>
                      <a:endParaRPr lang="en-US" sz="1400" b="0" kern="1200" dirty="0">
                        <a:solidFill>
                          <a:sysClr val="windowText" lastClr="000000"/>
                        </a:solidFill>
                        <a:latin typeface="Tahoma" panose="020B0604030504040204" pitchFamily="34" charset="0"/>
                        <a:ea typeface="+mn-ea"/>
                        <a:cs typeface="+mn-cs"/>
                      </a:endParaRPr>
                    </a:p>
                  </a:txBody>
                  <a:tcPr anchor="ctr"/>
                </a:tc>
                <a:extLst>
                  <a:ext uri="{0D108BD9-81ED-4DB2-BD59-A6C34878D82A}">
                    <a16:rowId xmlns:a16="http://schemas.microsoft.com/office/drawing/2014/main" val="10011"/>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t>65</a:t>
            </a:fld>
            <a:endParaRPr lang="en-US"/>
          </a:p>
        </p:txBody>
      </p:sp>
      <p:sp>
        <p:nvSpPr>
          <p:cNvPr id="6"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7" name="Group 3"/>
          <p:cNvGrpSpPr/>
          <p:nvPr/>
        </p:nvGrpSpPr>
        <p:grpSpPr>
          <a:xfrm>
            <a:off x="0" y="7027200"/>
            <a:ext cx="5328000" cy="532800"/>
            <a:chOff x="0" y="0"/>
            <a:chExt cx="2709333" cy="270933"/>
          </a:xfrm>
        </p:grpSpPr>
        <p:sp>
          <p:nvSpPr>
            <p:cNvPr id="8" name="Freeform 4"/>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9" name="TextBox 5"/>
            <p:cNvSpPr txBox="1"/>
            <p:nvPr/>
          </p:nvSpPr>
          <p:spPr>
            <a:xfrm>
              <a:off x="0" y="-38100"/>
              <a:ext cx="2709333" cy="309033"/>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pic>
        <p:nvPicPr>
          <p:cNvPr id="10" name="Picture 9" descr="WhatsApp Image 2025-01-21 at 23.50.46_051b3269"/>
          <p:cNvPicPr>
            <a:picLocks noChangeAspect="1"/>
          </p:cNvPicPr>
          <p:nvPr/>
        </p:nvPicPr>
        <p:blipFill>
          <a:blip r:embed="rId3"/>
          <a:stretch>
            <a:fillRect/>
          </a:stretch>
        </p:blipFill>
        <p:spPr>
          <a:xfrm>
            <a:off x="0" y="1057275"/>
            <a:ext cx="5014595" cy="5841365"/>
          </a:xfrm>
          <a:prstGeom prst="rect">
            <a:avLst/>
          </a:prstGeom>
        </p:spPr>
      </p:pic>
      <p:sp>
        <p:nvSpPr>
          <p:cNvPr id="12" name="Text Box 11"/>
          <p:cNvSpPr txBox="1"/>
          <p:nvPr/>
        </p:nvSpPr>
        <p:spPr>
          <a:xfrm>
            <a:off x="1822450" y="-31750"/>
            <a:ext cx="2026920" cy="411480"/>
          </a:xfrm>
          <a:prstGeom prst="rect">
            <a:avLst/>
          </a:prstGeom>
          <a:noFill/>
        </p:spPr>
        <p:txBody>
          <a:bodyPr wrap="square" rtlCol="0">
            <a:noAutofit/>
          </a:bodyPr>
          <a:lstStyle/>
          <a:p>
            <a:r>
              <a:rPr lang="en-US" b="1" dirty="0">
                <a:solidFill>
                  <a:srgbClr val="002060"/>
                </a:solidFill>
                <a:latin typeface="Tahoma" panose="020B0604030504040204" pitchFamily="34" charset="0"/>
                <a:cs typeface="Tahoma" panose="020B0604030504040204" pitchFamily="34" charset="0"/>
                <a:sym typeface="Poppins Medium" panose="00000600000000000000"/>
              </a:rPr>
              <a:t>II. Schematic</a:t>
            </a:r>
          </a:p>
          <a:p>
            <a:endParaRPr lang="en-US" dirty="0">
              <a:latin typeface="Tahoma" panose="020B0604030504040204" pitchFamily="34" charset="0"/>
            </a:endParaRPr>
          </a:p>
        </p:txBody>
      </p:sp>
      <p:sp>
        <p:nvSpPr>
          <p:cNvPr id="13" name="Rectangles 12"/>
          <p:cNvSpPr/>
          <p:nvPr/>
        </p:nvSpPr>
        <p:spPr>
          <a:xfrm>
            <a:off x="5014595" y="2635250"/>
            <a:ext cx="711835" cy="3402330"/>
          </a:xfrm>
          <a:prstGeom prst="rect">
            <a:avLst/>
          </a:prstGeom>
          <a:solidFill>
            <a:srgbClr val="002060"/>
          </a:solidFill>
          <a:ln>
            <a:solidFill>
              <a:srgbClr val="00206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latin typeface="Tahoma" panose="020B060403050404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p:cNvGrpSpPr/>
          <p:nvPr/>
        </p:nvGrpSpPr>
        <p:grpSpPr>
          <a:xfrm>
            <a:off x="0" y="3809512"/>
            <a:ext cx="3335256" cy="3367616"/>
            <a:chOff x="0" y="0"/>
            <a:chExt cx="1473112" cy="1515081"/>
          </a:xfrm>
        </p:grpSpPr>
        <p:sp>
          <p:nvSpPr>
            <p:cNvPr id="4" name="Freeform 4"/>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p:cNvSpPr txBox="1"/>
            <p:nvPr/>
          </p:nvSpPr>
          <p:spPr>
            <a:xfrm>
              <a:off x="0" y="-38100"/>
              <a:ext cx="1473112" cy="1553181"/>
            </a:xfrm>
            <a:prstGeom prst="rect">
              <a:avLst/>
            </a:prstGeom>
          </p:spPr>
          <p:txBody>
            <a:bodyPr lIns="50800" tIns="50800" rIns="50800" bIns="50800" rtlCol="0" anchor="ctr"/>
            <a:lstStyle/>
            <a:p>
              <a:pPr algn="ctr">
                <a:lnSpc>
                  <a:spcPts val="1865"/>
                </a:lnSpc>
              </a:pPr>
              <a:endParaRPr dirty="0">
                <a:latin typeface="Tahoma" panose="020B0604030504040204" pitchFamily="34" charset="0"/>
              </a:endParaRPr>
            </a:p>
          </p:txBody>
        </p:sp>
      </p:grpSp>
      <p:sp>
        <p:nvSpPr>
          <p:cNvPr id="10" name="Freeform 10"/>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p:cNvSpPr txBox="1"/>
          <p:nvPr/>
        </p:nvSpPr>
        <p:spPr>
          <a:xfrm>
            <a:off x="279748" y="1496149"/>
            <a:ext cx="2889250" cy="1077987"/>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 1</a:t>
            </a:r>
            <a:r>
              <a:rPr lang="ar-EG" alt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        </a:t>
            </a:r>
            <a:endParaRPr lang="en-US" alt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endParaRPr>
          </a:p>
          <a:p>
            <a:pPr>
              <a:lnSpc>
                <a:spcPts val="2940"/>
              </a:lnSpc>
              <a:spcBef>
                <a:spcPct val="0"/>
              </a:spcBef>
            </a:pPr>
            <a:endParaRPr lang="en-US" sz="1400" dirty="0">
              <a:solidFill>
                <a:srgbClr val="002060"/>
              </a:solidFill>
              <a:latin typeface="Tahoma" panose="020B0604030504040204" pitchFamily="34" charset="0"/>
            </a:endParaRPr>
          </a:p>
          <a:p>
            <a:pPr algn="l">
              <a:lnSpc>
                <a:spcPts val="2940"/>
              </a:lnSpc>
              <a:spcBef>
                <a:spcPct val="0"/>
              </a:spcBef>
            </a:pP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 </a:t>
            </a:r>
          </a:p>
        </p:txBody>
      </p:sp>
      <p:grpSp>
        <p:nvGrpSpPr>
          <p:cNvPr id="14" name="Group 14"/>
          <p:cNvGrpSpPr/>
          <p:nvPr/>
        </p:nvGrpSpPr>
        <p:grpSpPr>
          <a:xfrm>
            <a:off x="79465" y="3898300"/>
            <a:ext cx="3176326" cy="2896871"/>
            <a:chOff x="-404530" y="-826302"/>
            <a:chExt cx="4235101" cy="3862491"/>
          </a:xfrm>
        </p:grpSpPr>
        <p:sp>
          <p:nvSpPr>
            <p:cNvPr id="15" name="TextBox 15"/>
            <p:cNvSpPr txBox="1"/>
            <p:nvPr/>
          </p:nvSpPr>
          <p:spPr>
            <a:xfrm>
              <a:off x="-360379" y="-826302"/>
              <a:ext cx="3643150" cy="1220846"/>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Step 2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panose="00000600000000000000"/>
                </a:rPr>
                <a:t>Understand the Connections from the Schematic</a:t>
              </a:r>
            </a:p>
          </p:txBody>
        </p:sp>
        <p:sp>
          <p:nvSpPr>
            <p:cNvPr id="16" name="TextBox 16"/>
            <p:cNvSpPr txBox="1"/>
            <p:nvPr/>
          </p:nvSpPr>
          <p:spPr>
            <a:xfrm>
              <a:off x="-404530" y="594496"/>
              <a:ext cx="4235101" cy="2441693"/>
            </a:xfrm>
            <a:prstGeom prst="rect">
              <a:avLst/>
            </a:prstGeom>
          </p:spPr>
          <p:txBody>
            <a:bodyPr wrap="square" lIns="0" tIns="0" rIns="0" bIns="0" rtlCol="0" anchor="t">
              <a:spAutoFit/>
            </a:bodyPr>
            <a:lstStyle/>
            <a:p>
              <a:pPr marL="171450" indent="-171450" algn="just">
                <a:lnSpc>
                  <a:spcPct val="150000"/>
                </a:lnSpc>
                <a:spcBef>
                  <a:spcPct val="0"/>
                </a:spcBef>
                <a:buFont typeface="Arial" panose="020B0604020202020204" pitchFamily="34" charset="0"/>
                <a:buChar char="•"/>
              </a:pPr>
              <a:r>
                <a:rPr lang="en-US" alt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panose="00000500000000000000"/>
                </a:rPr>
                <a:t>Place the ESP32-DEVKITC microcontroller (U1) at the center of the circuit.</a:t>
              </a:r>
            </a:p>
            <a:p>
              <a:pPr marL="171450" indent="-171450" algn="just">
                <a:lnSpc>
                  <a:spcPct val="150000"/>
                </a:lnSpc>
                <a:spcBef>
                  <a:spcPct val="0"/>
                </a:spcBef>
                <a:buFont typeface="Arial" panose="020B0604020202020204" pitchFamily="34" charset="0"/>
                <a:buChar char="•"/>
              </a:pPr>
              <a:endParaRPr lang="en-US" alt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panose="00000500000000000000"/>
              </a:endParaRPr>
            </a:p>
            <a:p>
              <a:pPr marL="171450" indent="-171450" algn="just">
                <a:lnSpc>
                  <a:spcPct val="150000"/>
                </a:lnSpc>
                <a:spcBef>
                  <a:spcPct val="0"/>
                </a:spcBef>
                <a:buFont typeface="Arial" panose="020B0604020202020204" pitchFamily="34" charset="0"/>
                <a:buChar char="•"/>
              </a:pPr>
              <a:r>
                <a:rPr lang="en-US" alt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panose="00000500000000000000"/>
                </a:rPr>
                <a:t>Connect pin 13 (D13) of the ESP32 to the moisture sensor (J1).</a:t>
              </a:r>
            </a:p>
            <a:p>
              <a:pPr marL="171450" indent="-171450" algn="just">
                <a:lnSpc>
                  <a:spcPct val="150000"/>
                </a:lnSpc>
                <a:spcBef>
                  <a:spcPct val="0"/>
                </a:spcBef>
                <a:buFont typeface="Arial" panose="020B0604020202020204" pitchFamily="34" charset="0"/>
                <a:buChar char="•"/>
              </a:pPr>
              <a:endParaRPr lang="en-US" alt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panose="00000500000000000000"/>
              </a:endParaRPr>
            </a:p>
            <a:p>
              <a:pPr marL="171450" indent="-171450" algn="just">
                <a:lnSpc>
                  <a:spcPct val="150000"/>
                </a:lnSpc>
                <a:spcBef>
                  <a:spcPct val="0"/>
                </a:spcBef>
                <a:buFont typeface="Arial" panose="020B0604020202020204" pitchFamily="34" charset="0"/>
                <a:buChar char="•"/>
              </a:pPr>
              <a:r>
                <a:rPr lang="en-US" alt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panose="00000500000000000000"/>
                </a:rPr>
                <a:t>Connect pins 22 (SCL) and 21 (SDA) of the ESP32 to the OLED display (U8).</a:t>
              </a:r>
            </a:p>
            <a:p>
              <a:pPr marL="171450" indent="-171450" algn="just">
                <a:lnSpc>
                  <a:spcPct val="150000"/>
                </a:lnSpc>
                <a:spcBef>
                  <a:spcPct val="0"/>
                </a:spcBef>
                <a:buFont typeface="Arial" panose="020B0604020202020204" pitchFamily="34" charset="0"/>
                <a:buChar char="•"/>
              </a:pPr>
              <a:endParaRPr lang="en-US" alt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panose="00000500000000000000"/>
              </a:endParaRPr>
            </a:p>
            <a:p>
              <a:pPr marL="171450" indent="-171450" algn="just">
                <a:lnSpc>
                  <a:spcPct val="150000"/>
                </a:lnSpc>
                <a:spcBef>
                  <a:spcPct val="0"/>
                </a:spcBef>
                <a:buFont typeface="Arial" panose="020B0604020202020204" pitchFamily="34" charset="0"/>
                <a:buChar char="•"/>
              </a:pPr>
              <a:r>
                <a:rPr lang="en-US" alt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panose="00000500000000000000"/>
                </a:rPr>
                <a:t>Connect pin 19 (D19) of the ESP32 to the gate of the MOSFET transistor (Q1).</a:t>
              </a:r>
            </a:p>
          </p:txBody>
        </p:sp>
      </p:grpSp>
      <p:sp>
        <p:nvSpPr>
          <p:cNvPr id="18" name="Slide Number Placeholder 17"/>
          <p:cNvSpPr>
            <a:spLocks noGrp="1"/>
          </p:cNvSpPr>
          <p:nvPr>
            <p:ph type="sldNum" sz="quarter" idx="12"/>
          </p:nvPr>
        </p:nvSpPr>
        <p:spPr/>
        <p:txBody>
          <a:bodyPr/>
          <a:lstStyle/>
          <a:p>
            <a:fld id="{B6F15528-21DE-4FAA-801E-634DDDAF4B2B}" type="slidenum">
              <a:rPr lang="en-US" smtClean="0"/>
              <a:t>66</a:t>
            </a:fld>
            <a:endParaRPr lang="en-US"/>
          </a:p>
        </p:txBody>
      </p:sp>
      <p:sp>
        <p:nvSpPr>
          <p:cNvPr id="19" name="TextBox 9"/>
          <p:cNvSpPr txBox="1"/>
          <p:nvPr/>
        </p:nvSpPr>
        <p:spPr>
          <a:xfrm>
            <a:off x="1974850" y="196850"/>
            <a:ext cx="1828800" cy="218008"/>
          </a:xfrm>
          <a:prstGeom prst="rect">
            <a:avLst/>
          </a:prstGeom>
        </p:spPr>
        <p:txBody>
          <a:bodyPr wrap="square" lIns="0" tIns="0" rIns="0" bIns="0" rtlCol="0" anchor="t">
            <a:spAutoFit/>
          </a:bodyPr>
          <a:lstStyle/>
          <a:p>
            <a:pPr algn="l">
              <a:lnSpc>
                <a:spcPts val="1680"/>
              </a:lnSpc>
              <a:spcBef>
                <a:spcPct val="0"/>
              </a:spcBef>
            </a:pPr>
            <a:r>
              <a:rPr lang="en-US" b="1" dirty="0">
                <a:solidFill>
                  <a:srgbClr val="002060"/>
                </a:solidFill>
                <a:latin typeface="Tahoma" panose="020B0604030504040204" pitchFamily="34" charset="0"/>
                <a:cs typeface="Tahoma" panose="020B0604030504040204" pitchFamily="34" charset="0"/>
                <a:sym typeface="Poppins Medium" panose="00000600000000000000"/>
              </a:rPr>
              <a:t>III. Experiment </a:t>
            </a:r>
          </a:p>
        </p:txBody>
      </p:sp>
      <p:pic>
        <p:nvPicPr>
          <p:cNvPr id="6" name="Picture 5" descr="WhatsApp Image 2025-01-21 at 23.50.46_051b3269"/>
          <p:cNvPicPr>
            <a:picLocks noChangeAspect="1"/>
          </p:cNvPicPr>
          <p:nvPr/>
        </p:nvPicPr>
        <p:blipFill>
          <a:blip r:embed="rId5"/>
          <a:stretch>
            <a:fillRect/>
          </a:stretch>
        </p:blipFill>
        <p:spPr>
          <a:xfrm>
            <a:off x="3376205" y="3765192"/>
            <a:ext cx="1865630" cy="3411936"/>
          </a:xfrm>
          <a:prstGeom prst="rect">
            <a:avLst/>
          </a:prstGeom>
        </p:spPr>
      </p:pic>
      <p:sp>
        <p:nvSpPr>
          <p:cNvPr id="7" name="Text Box 6"/>
          <p:cNvSpPr txBox="1"/>
          <p:nvPr/>
        </p:nvSpPr>
        <p:spPr>
          <a:xfrm>
            <a:off x="146050" y="2015143"/>
            <a:ext cx="3770690" cy="1275375"/>
          </a:xfrm>
          <a:prstGeom prst="rect">
            <a:avLst/>
          </a:prstGeom>
        </p:spPr>
        <p:txBody>
          <a:bodyPr>
            <a:noAutofit/>
          </a:bodyPr>
          <a:lstStyle/>
          <a:p>
            <a:pPr marL="285750" indent="-285750">
              <a:buFont typeface="Arial" panose="020B0604020202020204" pitchFamily="34" charset="0"/>
              <a:buChar char="•"/>
            </a:pPr>
            <a:r>
              <a:rPr sz="1200" dirty="0">
                <a:solidFill>
                  <a:srgbClr val="002060"/>
                </a:solidFill>
                <a:latin typeface="Tahoma" panose="020B0604030504040204" pitchFamily="34" charset="0"/>
              </a:rPr>
              <a:t>Connect the 3.3V power supply and battery to the circuit at P2.</a:t>
            </a:r>
          </a:p>
          <a:p>
            <a:endParaRPr sz="1200" dirty="0">
              <a:solidFill>
                <a:srgbClr val="002060"/>
              </a:solidFill>
              <a:latin typeface="Tahoma" panose="020B0604030504040204" pitchFamily="34" charset="0"/>
            </a:endParaRPr>
          </a:p>
          <a:p>
            <a:pPr marL="285750" indent="-285750">
              <a:buFont typeface="Arial" panose="020B0604020202020204" pitchFamily="34" charset="0"/>
              <a:buChar char="•"/>
            </a:pPr>
            <a:r>
              <a:rPr sz="1200" dirty="0">
                <a:solidFill>
                  <a:srgbClr val="002060"/>
                </a:solidFill>
                <a:latin typeface="Tahoma" panose="020B0604030504040204" pitchFamily="34" charset="0"/>
              </a:rPr>
              <a:t>Use capacitor C1 (220uF) to filter the power supply and ensure stable voltage.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B9787-A089-395A-229F-F90D521C44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630199-2EE3-5B79-2311-C04C2009D462}"/>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45EC7EE6-47C8-02DF-E3E4-184774CB411E}"/>
              </a:ext>
            </a:extLst>
          </p:cNvPr>
          <p:cNvGrpSpPr/>
          <p:nvPr/>
        </p:nvGrpSpPr>
        <p:grpSpPr>
          <a:xfrm>
            <a:off x="0" y="4047740"/>
            <a:ext cx="3041650" cy="3129388"/>
            <a:chOff x="0" y="0"/>
            <a:chExt cx="1473112" cy="1515081"/>
          </a:xfrm>
        </p:grpSpPr>
        <p:sp>
          <p:nvSpPr>
            <p:cNvPr id="4" name="Freeform 4">
              <a:extLst>
                <a:ext uri="{FF2B5EF4-FFF2-40B4-BE49-F238E27FC236}">
                  <a16:creationId xmlns:a16="http://schemas.microsoft.com/office/drawing/2014/main" id="{51C979B9-B8C8-AF1E-ED32-69BA68C1FE2A}"/>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0780B5F6-0FF2-5F2E-60F1-2835BDFACC40}"/>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42AE9BC6-5D20-2DBA-B845-6D478F26BC5B}"/>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E6F5321C-ADB4-D196-5F66-D75B3381439B}"/>
              </a:ext>
            </a:extLst>
          </p:cNvPr>
          <p:cNvSpPr txBox="1"/>
          <p:nvPr/>
        </p:nvSpPr>
        <p:spPr>
          <a:xfrm>
            <a:off x="2432050" y="1106083"/>
            <a:ext cx="2889250" cy="706091"/>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3</a:t>
            </a:r>
          </a:p>
          <a:p>
            <a:pPr>
              <a:lnSpc>
                <a:spcPts val="2940"/>
              </a:lnSpc>
              <a:spcBef>
                <a:spcPct val="0"/>
              </a:spcBef>
            </a:pPr>
            <a:r>
              <a:rPr lang="en-US" sz="1400" b="1" dirty="0">
                <a:solidFill>
                  <a:srgbClr val="002060"/>
                </a:solidFill>
                <a:latin typeface="Tahoma" panose="020B0604030504040204" pitchFamily="34" charset="0"/>
              </a:rPr>
              <a:t>Write the Code</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a:extLst>
              <a:ext uri="{FF2B5EF4-FFF2-40B4-BE49-F238E27FC236}">
                <a16:creationId xmlns:a16="http://schemas.microsoft.com/office/drawing/2014/main" id="{80528025-B758-7E7A-A210-683E9A111944}"/>
              </a:ext>
            </a:extLst>
          </p:cNvPr>
          <p:cNvSpPr txBox="1"/>
          <p:nvPr/>
        </p:nvSpPr>
        <p:spPr>
          <a:xfrm>
            <a:off x="2279650" y="1952678"/>
            <a:ext cx="2889250" cy="1715919"/>
          </a:xfrm>
          <a:prstGeom prst="rect">
            <a:avLst/>
          </a:prstGeom>
        </p:spPr>
        <p:txBody>
          <a:bodyPr wrap="square" lIns="0" tIns="0" rIns="0" bIns="0" rtlCol="0" anchor="t">
            <a:spAutoFit/>
          </a:bodyPr>
          <a:lstStyle/>
          <a:p>
            <a:pPr marL="173736" indent="-54864" algn="just" rtl="0" eaLnBrk="1" latinLnBrk="0" hangingPunct="1">
              <a:lnSpc>
                <a:spcPts val="1680"/>
              </a:lnSpc>
              <a:buClrTx/>
              <a:buSzPts val="900"/>
              <a:buFont typeface="Arial" panose="020B0604020202020204" pitchFamily="34" charset="0"/>
              <a:buChar char="•"/>
            </a:pPr>
            <a:r>
              <a:rPr lang="en-US" sz="1000" kern="1200" dirty="0">
                <a:solidFill>
                  <a:srgbClr val="262260"/>
                </a:solidFill>
                <a:effectLst/>
                <a:latin typeface="Tahoma" panose="020B0604030504040204" pitchFamily="34" charset="0"/>
                <a:ea typeface="Tahoma" panose="020B0604030504040204" pitchFamily="34" charset="0"/>
                <a:cs typeface="Tahoma" panose="020B0604030504040204" pitchFamily="34" charset="0"/>
              </a:rPr>
              <a:t>Connect the moisture sensor (J1) to pin 13 (D13) of the ESP32.</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marL="118872" algn="just" rtl="0" eaLnBrk="1" latinLnBrk="0" hangingPunct="1">
              <a:lnSpc>
                <a:spcPts val="1680"/>
              </a:lnSpc>
            </a:pPr>
            <a:r>
              <a:rPr lang="en-US" sz="1000" kern="1200" dirty="0">
                <a:solidFill>
                  <a:srgbClr val="262260"/>
                </a:solidFill>
                <a:effectLst/>
                <a:latin typeface="Tahoma" panose="020B0604030504040204" pitchFamily="34" charset="0"/>
                <a:ea typeface="Tahoma" panose="020B0604030504040204" pitchFamily="34" charset="0"/>
                <a:cs typeface="Tahoma" panose="020B0604030504040204" pitchFamily="34" charset="0"/>
              </a:rPr>
              <a:t>The sensor will measure the soil moisture level and send the data to the ESP32.Connect the OLED display (U8) to the ESP32 using I2C communication via pins 22 (SCL) and 21 (SDA).</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marL="173736" indent="-54864" algn="just" rtl="0" eaLnBrk="1" latinLnBrk="0" hangingPunct="1">
              <a:lnSpc>
                <a:spcPts val="1680"/>
              </a:lnSpc>
            </a:pPr>
            <a:r>
              <a:rPr lang="en-US" sz="1000" kern="1200" dirty="0">
                <a:solidFill>
                  <a:srgbClr val="262260"/>
                </a:solidFill>
                <a:effectLst/>
                <a:latin typeface="Tahoma" panose="020B0604030504040204" pitchFamily="34" charset="0"/>
                <a:ea typeface="Tahoma" panose="020B0604030504040204" pitchFamily="34" charset="0"/>
                <a:cs typeface="Tahoma" panose="020B0604030504040204" pitchFamily="34" charset="0"/>
              </a:rPr>
              <a:t>The display will show the moisture level and other relevant information.</a:t>
            </a:r>
            <a:endParaRPr lang="en-US" sz="1000" dirty="0">
              <a:effectLst/>
              <a:latin typeface="Tahoma" panose="020B0604030504040204" pitchFamily="34" charset="0"/>
              <a:ea typeface="Tahoma" panose="020B0604030504040204" pitchFamily="34" charset="0"/>
              <a:cs typeface="Tahoma" panose="020B0604030504040204" pitchFamily="34" charset="0"/>
            </a:endParaRPr>
          </a:p>
        </p:txBody>
      </p:sp>
      <p:grpSp>
        <p:nvGrpSpPr>
          <p:cNvPr id="14" name="Group 14">
            <a:extLst>
              <a:ext uri="{FF2B5EF4-FFF2-40B4-BE49-F238E27FC236}">
                <a16:creationId xmlns:a16="http://schemas.microsoft.com/office/drawing/2014/main" id="{59DE2B3A-5A98-B2E3-5249-F59348823DFA}"/>
              </a:ext>
            </a:extLst>
          </p:cNvPr>
          <p:cNvGrpSpPr/>
          <p:nvPr/>
        </p:nvGrpSpPr>
        <p:grpSpPr>
          <a:xfrm>
            <a:off x="82939" y="4116575"/>
            <a:ext cx="2820625" cy="1664193"/>
            <a:chOff x="-399898" y="-535269"/>
            <a:chExt cx="3760833" cy="2218922"/>
          </a:xfrm>
        </p:grpSpPr>
        <p:sp>
          <p:nvSpPr>
            <p:cNvPr id="15" name="TextBox 15">
              <a:extLst>
                <a:ext uri="{FF2B5EF4-FFF2-40B4-BE49-F238E27FC236}">
                  <a16:creationId xmlns:a16="http://schemas.microsoft.com/office/drawing/2014/main" id="{55AD4C17-8EBB-B6ED-D070-E5B685C0271E}"/>
                </a:ext>
              </a:extLst>
            </p:cNvPr>
            <p:cNvSpPr txBox="1"/>
            <p:nvPr/>
          </p:nvSpPr>
          <p:spPr>
            <a:xfrm>
              <a:off x="-282216" y="-535269"/>
              <a:ext cx="3643151" cy="933589"/>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4</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Test the Sensor</a:t>
              </a:r>
            </a:p>
          </p:txBody>
        </p:sp>
        <p:sp>
          <p:nvSpPr>
            <p:cNvPr id="16" name="TextBox 16">
              <a:extLst>
                <a:ext uri="{FF2B5EF4-FFF2-40B4-BE49-F238E27FC236}">
                  <a16:creationId xmlns:a16="http://schemas.microsoft.com/office/drawing/2014/main" id="{5A32F365-639B-6D1E-6119-CCAC0A6DCA40}"/>
                </a:ext>
              </a:extLst>
            </p:cNvPr>
            <p:cNvSpPr txBox="1"/>
            <p:nvPr/>
          </p:nvSpPr>
          <p:spPr>
            <a:xfrm>
              <a:off x="-399898" y="636359"/>
              <a:ext cx="3735566" cy="1047294"/>
            </a:xfrm>
            <a:prstGeom prst="rect">
              <a:avLst/>
            </a:prstGeom>
          </p:spPr>
          <p:txBody>
            <a:bodyPr wrap="square" lIns="0" tIns="0" rIns="0" bIns="0" rtlCol="0" anchor="t">
              <a:spAutoFit/>
            </a:bodyPr>
            <a:lstStyle/>
            <a:p>
              <a:pPr marL="171450" indent="-171450" algn="just">
                <a:lnSpc>
                  <a:spcPct val="200000"/>
                </a:lnSpc>
                <a:spcBef>
                  <a:spcPct val="0"/>
                </a:spcBef>
                <a:buFont typeface="Arial" panose="020B0604020202020204" pitchFamily="34" charset="0"/>
                <a:buChar char="•"/>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Test the ultrasonic sensor by measuring distances in different scenarios. Ensure it accurately reads and displays the water level.</a:t>
              </a:r>
            </a:p>
          </p:txBody>
        </p:sp>
      </p:grpSp>
      <p:sp>
        <p:nvSpPr>
          <p:cNvPr id="18" name="Slide Number Placeholder 17">
            <a:extLst>
              <a:ext uri="{FF2B5EF4-FFF2-40B4-BE49-F238E27FC236}">
                <a16:creationId xmlns:a16="http://schemas.microsoft.com/office/drawing/2014/main" id="{FCC5236A-5099-BBEB-023C-AE2DA6F33EC5}"/>
              </a:ext>
            </a:extLst>
          </p:cNvPr>
          <p:cNvSpPr>
            <a:spLocks noGrp="1"/>
          </p:cNvSpPr>
          <p:nvPr>
            <p:ph type="sldNum" sz="quarter" idx="12"/>
          </p:nvPr>
        </p:nvSpPr>
        <p:spPr/>
        <p:txBody>
          <a:bodyPr/>
          <a:lstStyle/>
          <a:p>
            <a:fld id="{B6F15528-21DE-4FAA-801E-634DDDAF4B2B}" type="slidenum">
              <a:rPr lang="en-US" smtClean="0"/>
              <a:pPr/>
              <a:t>67</a:t>
            </a:fld>
            <a:endParaRPr lang="en-US" dirty="0"/>
          </a:p>
        </p:txBody>
      </p:sp>
      <p:sp>
        <p:nvSpPr>
          <p:cNvPr id="19" name="TextBox 9">
            <a:extLst>
              <a:ext uri="{FF2B5EF4-FFF2-40B4-BE49-F238E27FC236}">
                <a16:creationId xmlns:a16="http://schemas.microsoft.com/office/drawing/2014/main" id="{136301D6-CDF5-2182-8130-8B84FED9D530}"/>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25" name="Picture 24">
            <a:extLst>
              <a:ext uri="{FF2B5EF4-FFF2-40B4-BE49-F238E27FC236}">
                <a16:creationId xmlns:a16="http://schemas.microsoft.com/office/drawing/2014/main" id="{5D82618B-185F-E988-3207-6098AE5DA06B}"/>
              </a:ext>
            </a:extLst>
          </p:cNvPr>
          <p:cNvPicPr>
            <a:picLocks noChangeAspect="1"/>
          </p:cNvPicPr>
          <p:nvPr/>
        </p:nvPicPr>
        <p:blipFill>
          <a:blip r:embed="rId5"/>
          <a:stretch>
            <a:fillRect/>
          </a:stretch>
        </p:blipFill>
        <p:spPr>
          <a:xfrm>
            <a:off x="3080922" y="5300205"/>
            <a:ext cx="2204280" cy="478518"/>
          </a:xfrm>
          <a:prstGeom prst="rect">
            <a:avLst/>
          </a:prstGeom>
        </p:spPr>
      </p:pic>
      <p:pic>
        <p:nvPicPr>
          <p:cNvPr id="7" name="Picture 6">
            <a:extLst>
              <a:ext uri="{FF2B5EF4-FFF2-40B4-BE49-F238E27FC236}">
                <a16:creationId xmlns:a16="http://schemas.microsoft.com/office/drawing/2014/main" id="{2778F357-B5AA-01B2-DB41-33D8FDDB66A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4418" y="1082057"/>
            <a:ext cx="2377631" cy="2570091"/>
          </a:xfrm>
          <a:prstGeom prst="rect">
            <a:avLst/>
          </a:prstGeom>
        </p:spPr>
      </p:pic>
    </p:spTree>
    <p:extLst>
      <p:ext uri="{BB962C8B-B14F-4D97-AF65-F5344CB8AC3E}">
        <p14:creationId xmlns:p14="http://schemas.microsoft.com/office/powerpoint/2010/main" val="3854594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3FAF5-1B54-25B2-8B12-592DF66304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26D4DA-ADBC-FE01-3C05-F53FCC66F17C}"/>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14E1D7DF-19CF-C856-39AC-580E6D0642D0}"/>
              </a:ext>
            </a:extLst>
          </p:cNvPr>
          <p:cNvGrpSpPr/>
          <p:nvPr/>
        </p:nvGrpSpPr>
        <p:grpSpPr>
          <a:xfrm>
            <a:off x="0" y="3913148"/>
            <a:ext cx="2965450" cy="3263980"/>
            <a:chOff x="0" y="0"/>
            <a:chExt cx="1473112" cy="1515081"/>
          </a:xfrm>
        </p:grpSpPr>
        <p:sp>
          <p:nvSpPr>
            <p:cNvPr id="4" name="Freeform 4">
              <a:extLst>
                <a:ext uri="{FF2B5EF4-FFF2-40B4-BE49-F238E27FC236}">
                  <a16:creationId xmlns:a16="http://schemas.microsoft.com/office/drawing/2014/main" id="{86631856-D129-2132-049A-ED40A798C902}"/>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60DB2222-CB9D-B449-217C-3535098FA49A}"/>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659E1696-60E1-F885-1F56-9DC1D932D736}"/>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76E53789-09CE-13B1-0F5A-2D5A51AF691E}"/>
              </a:ext>
            </a:extLst>
          </p:cNvPr>
          <p:cNvSpPr txBox="1"/>
          <p:nvPr/>
        </p:nvSpPr>
        <p:spPr>
          <a:xfrm>
            <a:off x="2357436" y="1188753"/>
            <a:ext cx="2889250" cy="6960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5</a:t>
            </a:r>
          </a:p>
          <a:p>
            <a:pPr>
              <a:lnSpc>
                <a:spcPts val="2940"/>
              </a:lnSpc>
              <a:spcBef>
                <a:spcPct val="0"/>
              </a:spcBef>
            </a:pPr>
            <a:r>
              <a:rPr lang="en-US" altLang="en-US" sz="14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panose="00000500000000000000"/>
              </a:rPr>
              <a:t>LED Indicator:</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58DAE9E3-071E-28AD-32EE-612B3ED9F50F}"/>
              </a:ext>
            </a:extLst>
          </p:cNvPr>
          <p:cNvSpPr txBox="1"/>
          <p:nvPr/>
        </p:nvSpPr>
        <p:spPr>
          <a:xfrm>
            <a:off x="2241377" y="1848151"/>
            <a:ext cx="2889249" cy="1063176"/>
          </a:xfrm>
          <a:prstGeom prst="rect">
            <a:avLst/>
          </a:prstGeom>
        </p:spPr>
        <p:txBody>
          <a:bodyPr wrap="square" lIns="0" tIns="0" rIns="0" bIns="0" rtlCol="0" anchor="t">
            <a:spAutoFit/>
          </a:bodyPr>
          <a:lstStyle/>
          <a:p>
            <a:pPr marL="173736" indent="-173736" rtl="0" eaLnBrk="1" latinLnBrk="0" hangingPunct="1">
              <a:lnSpc>
                <a:spcPts val="1680"/>
              </a:lnSpc>
            </a:pPr>
            <a:endParaRPr lang="en-US" sz="1050" dirty="0">
              <a:effectLst/>
              <a:latin typeface="Tahoma" panose="020B0604030504040204" pitchFamily="34" charset="0"/>
              <a:ea typeface="Tahoma" panose="020B0604030504040204" pitchFamily="34" charset="0"/>
              <a:cs typeface="Tahoma" panose="020B0604030504040204" pitchFamily="34" charset="0"/>
            </a:endParaRPr>
          </a:p>
          <a:p>
            <a:pPr marL="173736" indent="-173736" rtl="0" eaLnBrk="1" latinLnBrk="0" hangingPunct="1">
              <a:lnSpc>
                <a:spcPts val="1680"/>
              </a:lnSpc>
            </a:pPr>
            <a:r>
              <a:rPr lang="en-US" sz="1050" kern="1200" dirty="0">
                <a:solidFill>
                  <a:srgbClr val="262260"/>
                </a:solidFill>
                <a:effectLst/>
                <a:latin typeface="Tahoma" panose="020B0604030504040204" pitchFamily="34" charset="0"/>
                <a:ea typeface="Tahoma" panose="020B0604030504040204" pitchFamily="34" charset="0"/>
                <a:cs typeface="Tahoma" panose="020B0604030504040204" pitchFamily="34" charset="0"/>
              </a:rPr>
              <a:t>- Connect an LED (LED1) to the VCC and ground through a 1k resistor (R6).</a:t>
            </a:r>
            <a:endParaRPr lang="en-US" sz="1050" dirty="0">
              <a:effectLst/>
              <a:latin typeface="Tahoma" panose="020B0604030504040204" pitchFamily="34" charset="0"/>
              <a:ea typeface="Tahoma" panose="020B0604030504040204" pitchFamily="34" charset="0"/>
              <a:cs typeface="Tahoma" panose="020B0604030504040204" pitchFamily="34" charset="0"/>
            </a:endParaRPr>
          </a:p>
          <a:p>
            <a:pPr marL="173736" indent="-173736" rtl="0" eaLnBrk="1" latinLnBrk="0" hangingPunct="1">
              <a:lnSpc>
                <a:spcPts val="1680"/>
              </a:lnSpc>
            </a:pPr>
            <a:r>
              <a:rPr lang="en-US" sz="1050" kern="1200" dirty="0">
                <a:solidFill>
                  <a:srgbClr val="262260"/>
                </a:solidFill>
                <a:effectLst/>
                <a:latin typeface="Tahoma" panose="020B0604030504040204" pitchFamily="34" charset="0"/>
                <a:ea typeface="Tahoma" panose="020B0604030504040204" pitchFamily="34" charset="0"/>
                <a:cs typeface="Tahoma" panose="020B0604030504040204" pitchFamily="34" charset="0"/>
              </a:rPr>
              <a:t>- The LED serves as a power indicator, lighting up when the circuit is powered.</a:t>
            </a:r>
            <a:endParaRPr lang="en-US" sz="1050" dirty="0">
              <a:effectLst/>
              <a:latin typeface="Tahoma" panose="020B0604030504040204" pitchFamily="34" charset="0"/>
              <a:ea typeface="Tahoma" panose="020B0604030504040204" pitchFamily="34" charset="0"/>
              <a:cs typeface="Tahoma" panose="020B0604030504040204" pitchFamily="34" charset="0"/>
            </a:endParaRPr>
          </a:p>
        </p:txBody>
      </p:sp>
      <p:grpSp>
        <p:nvGrpSpPr>
          <p:cNvPr id="14" name="Group 14">
            <a:extLst>
              <a:ext uri="{FF2B5EF4-FFF2-40B4-BE49-F238E27FC236}">
                <a16:creationId xmlns:a16="http://schemas.microsoft.com/office/drawing/2014/main" id="{B4A82FAD-B114-13FF-C8EA-24EE23B797E4}"/>
              </a:ext>
            </a:extLst>
          </p:cNvPr>
          <p:cNvGrpSpPr/>
          <p:nvPr/>
        </p:nvGrpSpPr>
        <p:grpSpPr>
          <a:xfrm>
            <a:off x="151829" y="4008760"/>
            <a:ext cx="2737421" cy="2172446"/>
            <a:chOff x="-308044" y="-679022"/>
            <a:chExt cx="3649894" cy="2896590"/>
          </a:xfrm>
        </p:grpSpPr>
        <p:sp>
          <p:nvSpPr>
            <p:cNvPr id="15" name="TextBox 15">
              <a:extLst>
                <a:ext uri="{FF2B5EF4-FFF2-40B4-BE49-F238E27FC236}">
                  <a16:creationId xmlns:a16="http://schemas.microsoft.com/office/drawing/2014/main" id="{4692BAAC-FEE6-C50A-91BA-D2AF383C2276}"/>
                </a:ext>
              </a:extLst>
            </p:cNvPr>
            <p:cNvSpPr txBox="1"/>
            <p:nvPr/>
          </p:nvSpPr>
          <p:spPr>
            <a:xfrm>
              <a:off x="-301300" y="-679022"/>
              <a:ext cx="3643150" cy="933589"/>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6 </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Calibrate the System</a:t>
              </a:r>
            </a:p>
          </p:txBody>
        </p:sp>
        <p:sp>
          <p:nvSpPr>
            <p:cNvPr id="16" name="TextBox 16">
              <a:extLst>
                <a:ext uri="{FF2B5EF4-FFF2-40B4-BE49-F238E27FC236}">
                  <a16:creationId xmlns:a16="http://schemas.microsoft.com/office/drawing/2014/main" id="{6D2EB40D-9C00-9A92-CDB2-0F3B6DD82244}"/>
                </a:ext>
              </a:extLst>
            </p:cNvPr>
            <p:cNvSpPr txBox="1"/>
            <p:nvPr/>
          </p:nvSpPr>
          <p:spPr>
            <a:xfrm>
              <a:off x="-308044" y="411948"/>
              <a:ext cx="3445642" cy="1805620"/>
            </a:xfrm>
            <a:prstGeom prst="rect">
              <a:avLst/>
            </a:prstGeom>
          </p:spPr>
          <p:txBody>
            <a:bodyPr wrap="square" lIns="0" tIns="0" rIns="0" bIns="0" rtlCol="0" anchor="t">
              <a:spAutoFit/>
            </a:bodyPr>
            <a:lstStyle/>
            <a:p>
              <a:r>
                <a:rPr lang="en-US" sz="1100" dirty="0">
                  <a:solidFill>
                    <a:schemeClr val="bg1"/>
                  </a:solidFill>
                  <a:latin typeface="Tahoma" panose="020B0604030504040204" pitchFamily="34" charset="0"/>
                  <a:ea typeface="Tahoma" panose="020B0604030504040204" pitchFamily="34" charset="0"/>
                  <a:cs typeface="Tahoma" panose="020B0604030504040204" pitchFamily="34" charset="0"/>
                </a:rPr>
                <a:t>Use R1 (1k) and R2 (10k) for current limiting and voltage division, C2 (1uF) for filtering, and D1 (1N4007) for reverse voltage protection. Program the ESP32 to connect to </a:t>
              </a:r>
              <a:r>
                <a:rPr lang="en-US" sz="1100" dirty="0" err="1">
                  <a:solidFill>
                    <a:schemeClr val="bg1"/>
                  </a:solidFill>
                  <a:latin typeface="Tahoma" panose="020B0604030504040204" pitchFamily="34" charset="0"/>
                  <a:ea typeface="Tahoma" panose="020B0604030504040204" pitchFamily="34" charset="0"/>
                  <a:cs typeface="Tahoma" panose="020B0604030504040204" pitchFamily="34" charset="0"/>
                </a:rPr>
                <a:t>WiFi</a:t>
              </a:r>
              <a:r>
                <a:rPr lang="en-US" sz="1100" dirty="0">
                  <a:solidFill>
                    <a:schemeClr val="bg1"/>
                  </a:solidFill>
                  <a:latin typeface="Tahoma" panose="020B0604030504040204" pitchFamily="34" charset="0"/>
                  <a:ea typeface="Tahoma" panose="020B0604030504040204" pitchFamily="34" charset="0"/>
                  <a:cs typeface="Tahoma" panose="020B0604030504040204" pitchFamily="34" charset="0"/>
                </a:rPr>
                <a:t>, read moisture sensor data, control the water pump, and publish data to an MQTT topic while subscribing to control commands.</a:t>
              </a:r>
              <a:endParaRPr lang="en-US" altLang="en-US" sz="1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18" name="Slide Number Placeholder 17">
            <a:extLst>
              <a:ext uri="{FF2B5EF4-FFF2-40B4-BE49-F238E27FC236}">
                <a16:creationId xmlns:a16="http://schemas.microsoft.com/office/drawing/2014/main" id="{AB41A094-6A8C-7755-4331-DED021420627}"/>
              </a:ext>
            </a:extLst>
          </p:cNvPr>
          <p:cNvSpPr>
            <a:spLocks noGrp="1"/>
          </p:cNvSpPr>
          <p:nvPr>
            <p:ph type="sldNum" sz="quarter" idx="12"/>
          </p:nvPr>
        </p:nvSpPr>
        <p:spPr>
          <a:xfrm>
            <a:off x="3185631" y="7165926"/>
            <a:ext cx="2133600" cy="365125"/>
          </a:xfrm>
        </p:spPr>
        <p:txBody>
          <a:bodyPr/>
          <a:lstStyle/>
          <a:p>
            <a:fld id="{B6F15528-21DE-4FAA-801E-634DDDAF4B2B}" type="slidenum">
              <a:rPr lang="en-US" smtClean="0"/>
              <a:pPr/>
              <a:t>68</a:t>
            </a:fld>
            <a:endParaRPr lang="en-US" dirty="0"/>
          </a:p>
        </p:txBody>
      </p:sp>
      <p:sp>
        <p:nvSpPr>
          <p:cNvPr id="19" name="TextBox 9">
            <a:extLst>
              <a:ext uri="{FF2B5EF4-FFF2-40B4-BE49-F238E27FC236}">
                <a16:creationId xmlns:a16="http://schemas.microsoft.com/office/drawing/2014/main" id="{4C22E3A3-7AD4-08E4-40E5-B81545645C02}"/>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7" name="Picture 6">
            <a:extLst>
              <a:ext uri="{FF2B5EF4-FFF2-40B4-BE49-F238E27FC236}">
                <a16:creationId xmlns:a16="http://schemas.microsoft.com/office/drawing/2014/main" id="{9DD0F468-24CA-5F33-FECF-ECAF80A052F6}"/>
              </a:ext>
            </a:extLst>
          </p:cNvPr>
          <p:cNvPicPr>
            <a:picLocks noChangeAspect="1"/>
          </p:cNvPicPr>
          <p:nvPr/>
        </p:nvPicPr>
        <p:blipFill>
          <a:blip r:embed="rId5" cstate="print">
            <a:extLst>
              <a:ext uri="{28A0092B-C50C-407E-A947-70E740481C1C}">
                <a14:useLocalDpi xmlns:a14="http://schemas.microsoft.com/office/drawing/2010/main" val="0"/>
              </a:ext>
            </a:extLst>
          </a:blip>
          <a:srcRect l="2222" t="752" r="33252" b="-752"/>
          <a:stretch/>
        </p:blipFill>
        <p:spPr>
          <a:xfrm>
            <a:off x="3046137" y="3964324"/>
            <a:ext cx="2084489" cy="3166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9C13FA54-EF9F-E130-6DF1-61CAAEF6D016}"/>
              </a:ext>
            </a:extLst>
          </p:cNvPr>
          <p:cNvPicPr>
            <a:picLocks noChangeAspect="1"/>
          </p:cNvPicPr>
          <p:nvPr/>
        </p:nvPicPr>
        <p:blipFill>
          <a:blip r:embed="rId6" cstate="print">
            <a:extLst>
              <a:ext uri="{28A0092B-C50C-407E-A947-70E740481C1C}">
                <a14:useLocalDpi xmlns:a14="http://schemas.microsoft.com/office/drawing/2010/main" val="0"/>
              </a:ext>
            </a:extLst>
          </a:blip>
          <a:srcRect l="1893" t="-2247" r="27019" b="2247"/>
          <a:stretch/>
        </p:blipFill>
        <p:spPr>
          <a:xfrm>
            <a:off x="367119" y="853114"/>
            <a:ext cx="1591251" cy="22393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1194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E534C-851A-65A7-658B-1E25B005DA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25CB3D-35A2-71B6-4F0F-E7BC6DDE457D}"/>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10" name="Freeform 10">
            <a:extLst>
              <a:ext uri="{FF2B5EF4-FFF2-40B4-BE49-F238E27FC236}">
                <a16:creationId xmlns:a16="http://schemas.microsoft.com/office/drawing/2014/main" id="{9734FA54-9024-B9DA-EB84-19951CA70F41}"/>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06394802-80D9-8EC6-AFF5-C37F753842C9}"/>
              </a:ext>
            </a:extLst>
          </p:cNvPr>
          <p:cNvSpPr txBox="1"/>
          <p:nvPr/>
        </p:nvSpPr>
        <p:spPr>
          <a:xfrm>
            <a:off x="310852" y="675629"/>
            <a:ext cx="2889250" cy="6960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7</a:t>
            </a:r>
          </a:p>
          <a:p>
            <a:pPr>
              <a:lnSpc>
                <a:spcPts val="2940"/>
              </a:lnSpc>
              <a:spcBef>
                <a:spcPct val="0"/>
              </a:spcBef>
            </a:pPr>
            <a:r>
              <a:rPr lang="en-US" sz="1400" b="1" dirty="0">
                <a:solidFill>
                  <a:srgbClr val="002060"/>
                </a:solidFill>
                <a:latin typeface="Tahoma" panose="020B0604030504040204" pitchFamily="34" charset="0"/>
              </a:rPr>
              <a:t>Troubleshooting</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08B20931-8789-1512-3E12-730DC17F7D32}"/>
              </a:ext>
            </a:extLst>
          </p:cNvPr>
          <p:cNvSpPr txBox="1"/>
          <p:nvPr/>
        </p:nvSpPr>
        <p:spPr>
          <a:xfrm>
            <a:off x="336604" y="1385764"/>
            <a:ext cx="3606744" cy="841256"/>
          </a:xfrm>
          <a:prstGeom prst="rect">
            <a:avLst/>
          </a:prstGeom>
        </p:spPr>
        <p:txBody>
          <a:bodyPr wrap="square" lIns="0" tIns="0" rIns="0" bIns="0" rtlCol="0" anchor="t">
            <a:spAutoFit/>
          </a:bodyPr>
          <a:lstStyle/>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If the system behaves unexpectedly:  </a:t>
            </a:r>
          </a:p>
          <a:p>
            <a:pPr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1. Recheck all wiring connections.  </a:t>
            </a:r>
          </a:p>
          <a:p>
            <a:pPr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2. Verify and re-upload the code.  </a:t>
            </a:r>
          </a:p>
          <a:p>
            <a:pPr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3. Ensure the power supply is sufficient for the components.  </a:t>
            </a:r>
          </a:p>
        </p:txBody>
      </p:sp>
      <p:sp>
        <p:nvSpPr>
          <p:cNvPr id="18" name="Slide Number Placeholder 17">
            <a:extLst>
              <a:ext uri="{FF2B5EF4-FFF2-40B4-BE49-F238E27FC236}">
                <a16:creationId xmlns:a16="http://schemas.microsoft.com/office/drawing/2014/main" id="{9C070212-5B52-E239-085C-8032A594F876}"/>
              </a:ext>
            </a:extLst>
          </p:cNvPr>
          <p:cNvSpPr>
            <a:spLocks noGrp="1"/>
          </p:cNvSpPr>
          <p:nvPr>
            <p:ph type="sldNum" sz="quarter" idx="12"/>
          </p:nvPr>
        </p:nvSpPr>
        <p:spPr>
          <a:xfrm>
            <a:off x="3187700" y="7105963"/>
            <a:ext cx="2133600" cy="365125"/>
          </a:xfrm>
        </p:spPr>
        <p:txBody>
          <a:bodyPr/>
          <a:lstStyle/>
          <a:p>
            <a:fld id="{B6F15528-21DE-4FAA-801E-634DDDAF4B2B}" type="slidenum">
              <a:rPr lang="en-US" smtClean="0"/>
              <a:pPr/>
              <a:t>69</a:t>
            </a:fld>
            <a:endParaRPr lang="en-US" dirty="0"/>
          </a:p>
        </p:txBody>
      </p:sp>
      <p:sp>
        <p:nvSpPr>
          <p:cNvPr id="19" name="TextBox 9">
            <a:extLst>
              <a:ext uri="{FF2B5EF4-FFF2-40B4-BE49-F238E27FC236}">
                <a16:creationId xmlns:a16="http://schemas.microsoft.com/office/drawing/2014/main" id="{93B52C9A-B7EA-EBAA-0326-9214BEE52E16}"/>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3" name="Picture 2">
            <a:extLst>
              <a:ext uri="{FF2B5EF4-FFF2-40B4-BE49-F238E27FC236}">
                <a16:creationId xmlns:a16="http://schemas.microsoft.com/office/drawing/2014/main" id="{B5E761BC-B335-93FF-D959-1CE470A39A1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42751" y="2800859"/>
            <a:ext cx="4635798" cy="4133538"/>
          </a:xfrm>
          <a:prstGeom prst="rect">
            <a:avLst/>
          </a:prstGeom>
        </p:spPr>
      </p:pic>
    </p:spTree>
    <p:extLst>
      <p:ext uri="{BB962C8B-B14F-4D97-AF65-F5344CB8AC3E}">
        <p14:creationId xmlns:p14="http://schemas.microsoft.com/office/powerpoint/2010/main" val="2815534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37"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i="1" dirty="0">
              <a:latin typeface="Tahoma" panose="020B0604030504040204" pitchFamily="34" charset="0"/>
            </a:endParaRPr>
          </a:p>
        </p:txBody>
      </p:sp>
      <p:sp>
        <p:nvSpPr>
          <p:cNvPr id="9" name="Freeform 9"/>
          <p:cNvSpPr/>
          <p:nvPr/>
        </p:nvSpPr>
        <p:spPr>
          <a:xfrm>
            <a:off x="-1120446" y="-125227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0" name="Freeform 10"/>
          <p:cNvSpPr/>
          <p:nvPr/>
        </p:nvSpPr>
        <p:spPr>
          <a:xfrm>
            <a:off x="43596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1" name="TextBox 11"/>
          <p:cNvSpPr txBox="1"/>
          <p:nvPr/>
        </p:nvSpPr>
        <p:spPr>
          <a:xfrm>
            <a:off x="1836510" y="532134"/>
            <a:ext cx="1572079" cy="218008"/>
          </a:xfrm>
          <a:prstGeom prst="rect">
            <a:avLst/>
          </a:prstGeom>
        </p:spPr>
        <p:txBody>
          <a:bodyPr wrap="square" lIns="0" tIns="0" rIns="0" bIns="0" rtlCol="0" anchor="t">
            <a:spAutoFit/>
          </a:bodyPr>
          <a:lstStyle/>
          <a:p>
            <a:pPr algn="l">
              <a:lnSpc>
                <a:spcPts val="1679"/>
              </a:lnSpc>
              <a:spcBef>
                <a:spcPct val="0"/>
              </a:spcBef>
            </a:pPr>
            <a:r>
              <a:rPr lang="ar-SA"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endPar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p:cNvSpPr txBox="1"/>
          <p:nvPr/>
        </p:nvSpPr>
        <p:spPr>
          <a:xfrm>
            <a:off x="205483" y="5371906"/>
            <a:ext cx="4777104" cy="1503168"/>
          </a:xfrm>
          <a:prstGeom prst="rect">
            <a:avLst/>
          </a:prstGeom>
        </p:spPr>
        <p:txBody>
          <a:bodyPr wrap="square" lIns="0" tIns="0" rIns="0" bIns="0" rtlCol="0" anchor="t">
            <a:spAutoFit/>
          </a:bodyPr>
          <a:lstStyle/>
          <a:p>
            <a:pPr algn="just">
              <a:lnSpc>
                <a:spcPts val="1679"/>
              </a:lnSpc>
              <a:spcBef>
                <a:spcPct val="0"/>
              </a:spcBef>
            </a:pPr>
            <a:r>
              <a:rPr 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The project aims to control the fan speed using a temperature sensor to measure the temperature and a joystick to manually adjust the</a:t>
            </a:r>
            <a:r>
              <a:rPr lang="ar-SA"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a:t>
            </a:r>
            <a:r>
              <a:rPr lang="en-US" sz="1200"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speed.The</a:t>
            </a:r>
            <a:r>
              <a:rPr 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 microcontroller (</a:t>
            </a:r>
            <a:r>
              <a:rPr lang="en-US" sz="1200"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suchasarduino</a:t>
            </a:r>
            <a:r>
              <a:rPr lang="en-US" sz="12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)reads the temperature from the sensor, and when the temperature increases, the fan speed is automatically adjusted using PWM. The user can also manually change the speed via the joystick. The LCD screen displays the current fan speed, making it easy to monitor and control the system flexibly.</a:t>
            </a:r>
          </a:p>
        </p:txBody>
      </p:sp>
      <p:sp>
        <p:nvSpPr>
          <p:cNvPr id="14" name="Slide Number Placeholder 13">
            <a:extLst>
              <a:ext uri="{FF2B5EF4-FFF2-40B4-BE49-F238E27FC236}">
                <a16:creationId xmlns:a16="http://schemas.microsoft.com/office/drawing/2014/main" id="{B516ACFF-9888-3FAF-79CF-936CE1ACDF79}"/>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4" name="TextBox 9">
            <a:extLst>
              <a:ext uri="{FF2B5EF4-FFF2-40B4-BE49-F238E27FC236}">
                <a16:creationId xmlns:a16="http://schemas.microsoft.com/office/drawing/2014/main" id="{3D2B72D2-E9AE-E834-9BD7-2C118AA98F3E}"/>
              </a:ext>
            </a:extLst>
          </p:cNvPr>
          <p:cNvSpPr txBox="1"/>
          <p:nvPr/>
        </p:nvSpPr>
        <p:spPr>
          <a:xfrm>
            <a:off x="1766747" y="402955"/>
            <a:ext cx="2023836" cy="218008"/>
          </a:xfrm>
          <a:prstGeom prst="rect">
            <a:avLst/>
          </a:prstGeom>
        </p:spPr>
        <p:txBody>
          <a:bodyPr wrap="square" lIns="0" tIns="0" rIns="0" bIns="0" rtlCol="0" anchor="t">
            <a:spAutoFit/>
          </a:bodyPr>
          <a:lstStyle/>
          <a:p>
            <a:pPr algn="l">
              <a:lnSpc>
                <a:spcPts val="1679"/>
              </a:lnSpc>
              <a:spcBef>
                <a:spcPct val="0"/>
              </a:spcBef>
            </a:pPr>
            <a:r>
              <a:rPr lang="ar-SA" b="1" dirty="0">
                <a:solidFill>
                  <a:srgbClr val="002060"/>
                </a:solidFill>
                <a:latin typeface="Tahoma" panose="020B0604030504040204" pitchFamily="34" charset="0"/>
                <a:cs typeface="Tahoma" panose="020B0604030504040204" pitchFamily="34" charset="0"/>
                <a:sym typeface="Poppins Medium"/>
              </a:rPr>
              <a:t> Experiment </a:t>
            </a:r>
            <a:r>
              <a:rPr lang="en-US" b="1" dirty="0">
                <a:solidFill>
                  <a:srgbClr val="002060"/>
                </a:solidFill>
                <a:latin typeface="Tahoma" panose="020B0604030504040204" pitchFamily="34" charset="0"/>
                <a:cs typeface="Tahoma" panose="020B0604030504040204" pitchFamily="34" charset="0"/>
                <a:sym typeface="Poppins Medium"/>
              </a:rPr>
              <a:t> 1</a:t>
            </a:r>
          </a:p>
        </p:txBody>
      </p:sp>
      <p:grpSp>
        <p:nvGrpSpPr>
          <p:cNvPr id="6" name="Group 6"/>
          <p:cNvGrpSpPr/>
          <p:nvPr/>
        </p:nvGrpSpPr>
        <p:grpSpPr>
          <a:xfrm>
            <a:off x="369454" y="3126289"/>
            <a:ext cx="4582391" cy="2129559"/>
            <a:chOff x="-5284" y="-38100"/>
            <a:chExt cx="2324901" cy="752662"/>
          </a:xfrm>
        </p:grpSpPr>
        <p:sp>
          <p:nvSpPr>
            <p:cNvPr id="7" name="Freeform 7"/>
            <p:cNvSpPr/>
            <p:nvPr/>
          </p:nvSpPr>
          <p:spPr>
            <a:xfrm>
              <a:off x="-5284" y="308162"/>
              <a:ext cx="2319617" cy="406400"/>
            </a:xfrm>
            <a:custGeom>
              <a:avLst/>
              <a:gdLst/>
              <a:ahLst/>
              <a:cxnLst/>
              <a:rect l="l" t="t" r="r" b="b"/>
              <a:pathLst>
                <a:path w="2319617" h="406400">
                  <a:moveTo>
                    <a:pt x="0" y="0"/>
                  </a:moveTo>
                  <a:lnTo>
                    <a:pt x="2319617" y="0"/>
                  </a:lnTo>
                  <a:lnTo>
                    <a:pt x="2319617" y="406400"/>
                  </a:lnTo>
                  <a:lnTo>
                    <a:pt x="0" y="406400"/>
                  </a:lnTo>
                  <a:close/>
                </a:path>
              </a:pathLst>
            </a:custGeom>
            <a:solidFill>
              <a:srgbClr val="FAAF40"/>
            </a:solidFill>
          </p:spPr>
          <p:txBody>
            <a:bodyPr/>
            <a:lstStyle/>
            <a:p>
              <a:endParaRPr lang="en-US" dirty="0">
                <a:latin typeface="Tahoma" panose="020B0604030504040204" pitchFamily="34" charset="0"/>
              </a:endParaRPr>
            </a:p>
          </p:txBody>
        </p:sp>
        <p:sp>
          <p:nvSpPr>
            <p:cNvPr id="8" name="TextBox 8"/>
            <p:cNvSpPr txBox="1"/>
            <p:nvPr/>
          </p:nvSpPr>
          <p:spPr>
            <a:xfrm>
              <a:off x="0" y="-38100"/>
              <a:ext cx="2319617" cy="444500"/>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2" name="TextBox 12"/>
          <p:cNvSpPr txBox="1"/>
          <p:nvPr/>
        </p:nvSpPr>
        <p:spPr>
          <a:xfrm>
            <a:off x="379869" y="4140158"/>
            <a:ext cx="4428333" cy="1115690"/>
          </a:xfrm>
          <a:prstGeom prst="rect">
            <a:avLst/>
          </a:prstGeom>
        </p:spPr>
        <p:txBody>
          <a:bodyPr wrap="square" lIns="0" tIns="0" rIns="0" bIns="0" rtlCol="0" anchor="t">
            <a:spAutoFit/>
          </a:bodyPr>
          <a:lstStyle/>
          <a:p>
            <a:pPr algn="ctr">
              <a:lnSpc>
                <a:spcPts val="2940"/>
              </a:lnSpc>
              <a:spcBef>
                <a:spcPct val="0"/>
              </a:spcBef>
            </a:pPr>
            <a:r>
              <a:rPr lang="ar-SA"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Fan control with temperature sensor and joystick and show speed on LCD</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pic>
        <p:nvPicPr>
          <p:cNvPr id="17" name="Picture 16">
            <a:extLst>
              <a:ext uri="{FF2B5EF4-FFF2-40B4-BE49-F238E27FC236}">
                <a16:creationId xmlns:a16="http://schemas.microsoft.com/office/drawing/2014/main" id="{F4CC6D24-9EAF-5B64-4831-021AFF38FA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764" y="1113060"/>
            <a:ext cx="4357356" cy="2774189"/>
          </a:xfrm>
          <a:prstGeom prst="round2DiagRect">
            <a:avLst>
              <a:gd name="adj1" fmla="val 16667"/>
              <a:gd name="adj2" fmla="val 0"/>
            </a:avLst>
          </a:prstGeom>
          <a:ln w="88900" cap="sq">
            <a:solidFill>
              <a:srgbClr val="FAAF40"/>
            </a:solidFill>
            <a:miter lim="800000"/>
          </a:ln>
          <a:effectLst>
            <a:outerShdw blurRad="254000" algn="tl" rotWithShape="0">
              <a:srgbClr val="000000">
                <a:alpha val="43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59405-EA69-9F90-2BCC-50B8164063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01AA9F-67AC-0501-7CB6-548C0E6BF2B2}"/>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a:extLst>
              <a:ext uri="{FF2B5EF4-FFF2-40B4-BE49-F238E27FC236}">
                <a16:creationId xmlns:a16="http://schemas.microsoft.com/office/drawing/2014/main" id="{60335B8E-592A-0FA4-5B0C-7317AD1E6095}"/>
              </a:ext>
            </a:extLst>
          </p:cNvPr>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a:extLst>
              <a:ext uri="{FF2B5EF4-FFF2-40B4-BE49-F238E27FC236}">
                <a16:creationId xmlns:a16="http://schemas.microsoft.com/office/drawing/2014/main" id="{DC533E1C-C13F-B22E-CFD6-3CFB87D822EC}"/>
              </a:ext>
            </a:extLst>
          </p:cNvPr>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EF69C085-76A7-6D28-F853-38C8CFDB486E}"/>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t>70</a:t>
            </a:fld>
            <a:endParaRPr lang="en-US" dirty="0"/>
          </a:p>
        </p:txBody>
      </p:sp>
      <p:sp>
        <p:nvSpPr>
          <p:cNvPr id="14" name="TextBox 9">
            <a:extLst>
              <a:ext uri="{FF2B5EF4-FFF2-40B4-BE49-F238E27FC236}">
                <a16:creationId xmlns:a16="http://schemas.microsoft.com/office/drawing/2014/main" id="{398D64A3-8B9B-A7F1-7840-1DA98D731B36}"/>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80"/>
              </a:lnSpc>
              <a:spcBef>
                <a:spcPct val="0"/>
              </a:spcBef>
            </a:pPr>
            <a:r>
              <a:rPr lang="en-US" b="1" dirty="0">
                <a:solidFill>
                  <a:srgbClr val="002060"/>
                </a:solidFill>
                <a:latin typeface="Tahoma" panose="020B0604030504040204" pitchFamily="34" charset="0"/>
                <a:cs typeface="Tahoma" panose="020B0604030504040204" pitchFamily="34" charset="0"/>
                <a:sym typeface="Poppins Medium" panose="00000600000000000000"/>
              </a:rPr>
              <a:t>IV. Code </a:t>
            </a:r>
          </a:p>
        </p:txBody>
      </p:sp>
      <p:pic>
        <p:nvPicPr>
          <p:cNvPr id="3" name="Picture 2">
            <a:extLst>
              <a:ext uri="{FF2B5EF4-FFF2-40B4-BE49-F238E27FC236}">
                <a16:creationId xmlns:a16="http://schemas.microsoft.com/office/drawing/2014/main" id="{53FDE061-13C9-ABA7-5D34-41CE5557112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43768" y="377046"/>
            <a:ext cx="5033763" cy="6525403"/>
          </a:xfrm>
          <a:prstGeom prst="rect">
            <a:avLst/>
          </a:prstGeom>
        </p:spPr>
      </p:pic>
    </p:spTree>
    <p:extLst>
      <p:ext uri="{BB962C8B-B14F-4D97-AF65-F5344CB8AC3E}">
        <p14:creationId xmlns:p14="http://schemas.microsoft.com/office/powerpoint/2010/main" val="316781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p:cNvSpPr>
            <a:spLocks noGrp="1"/>
          </p:cNvSpPr>
          <p:nvPr>
            <p:ph type="sldNum" sz="quarter" idx="12"/>
          </p:nvPr>
        </p:nvSpPr>
        <p:spPr>
          <a:xfrm>
            <a:off x="3187700" y="7099883"/>
            <a:ext cx="2133600" cy="365125"/>
          </a:xfrm>
        </p:spPr>
        <p:txBody>
          <a:bodyPr/>
          <a:lstStyle/>
          <a:p>
            <a:fld id="{B6F15528-21DE-4FAA-801E-634DDDAF4B2B}" type="slidenum">
              <a:rPr lang="en-US" smtClean="0"/>
              <a:t>71</a:t>
            </a:fld>
            <a:endParaRPr lang="en-US" dirty="0"/>
          </a:p>
        </p:txBody>
      </p:sp>
      <p:sp>
        <p:nvSpPr>
          <p:cNvPr id="14" name="TextBox 9"/>
          <p:cNvSpPr txBox="1"/>
          <p:nvPr/>
        </p:nvSpPr>
        <p:spPr>
          <a:xfrm>
            <a:off x="1974850" y="196850"/>
            <a:ext cx="1828800" cy="218008"/>
          </a:xfrm>
          <a:prstGeom prst="rect">
            <a:avLst/>
          </a:prstGeom>
        </p:spPr>
        <p:txBody>
          <a:bodyPr wrap="square" lIns="0" tIns="0" rIns="0" bIns="0" rtlCol="0" anchor="t">
            <a:spAutoFit/>
          </a:bodyPr>
          <a:lstStyle/>
          <a:p>
            <a:pPr algn="l">
              <a:lnSpc>
                <a:spcPts val="1680"/>
              </a:lnSpc>
              <a:spcBef>
                <a:spcPct val="0"/>
              </a:spcBef>
            </a:pPr>
            <a:r>
              <a:rPr lang="en-US" b="1" dirty="0">
                <a:solidFill>
                  <a:srgbClr val="002060"/>
                </a:solidFill>
                <a:latin typeface="Tahoma" panose="020B0604030504040204" pitchFamily="34" charset="0"/>
                <a:cs typeface="Tahoma" panose="020B0604030504040204" pitchFamily="34" charset="0"/>
                <a:sym typeface="Poppins Medium" panose="00000600000000000000"/>
              </a:rPr>
              <a:t>IV. Code </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rcRect/>
          <a:stretch/>
        </p:blipFill>
        <p:spPr>
          <a:xfrm>
            <a:off x="140331" y="528884"/>
            <a:ext cx="5015994" cy="618703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9" name="Freeform 9"/>
          <p:cNvSpPr/>
          <p:nvPr/>
        </p:nvSpPr>
        <p:spPr>
          <a:xfrm>
            <a:off x="-11628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0" name="Freeform 10"/>
          <p:cNvSpPr/>
          <p:nvPr/>
        </p:nvSpPr>
        <p:spPr>
          <a:xfrm>
            <a:off x="43596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1" name="TextBox 11"/>
          <p:cNvSpPr txBox="1"/>
          <p:nvPr/>
        </p:nvSpPr>
        <p:spPr>
          <a:xfrm>
            <a:off x="1894288" y="452477"/>
            <a:ext cx="1883949" cy="218008"/>
          </a:xfrm>
          <a:prstGeom prst="rect">
            <a:avLst/>
          </a:prstGeom>
        </p:spPr>
        <p:txBody>
          <a:bodyPr wrap="square" lIns="0" tIns="0" rIns="0" bIns="0" rtlCol="0" anchor="t">
            <a:spAutoFit/>
          </a:bodyPr>
          <a:lstStyle/>
          <a:p>
            <a:pPr algn="l">
              <a:lnSpc>
                <a:spcPts val="1679"/>
              </a:lnSpc>
              <a:spcBef>
                <a:spcPct val="0"/>
              </a:spcBef>
            </a:pP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Experiment </a:t>
            </a:r>
            <a:r>
              <a:rPr lang="ar-EG"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6</a:t>
            </a:r>
            <a:r>
              <a:rPr lang="en-US" sz="20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p:cNvSpPr txBox="1"/>
          <p:nvPr/>
        </p:nvSpPr>
        <p:spPr>
          <a:xfrm>
            <a:off x="529449" y="5458408"/>
            <a:ext cx="4262400" cy="1505797"/>
          </a:xfrm>
          <a:prstGeom prst="rect">
            <a:avLst/>
          </a:prstGeom>
        </p:spPr>
        <p:txBody>
          <a:bodyPr lIns="0" tIns="0" rIns="0" bIns="0" rtlCol="0" anchor="t">
            <a:spAutoFit/>
          </a:bodyPr>
          <a:lstStyle/>
          <a:p>
            <a:pPr algn="just">
              <a:lnSpc>
                <a:spcPts val="1679"/>
              </a:lnSpc>
              <a:spcBef>
                <a:spcPct val="0"/>
              </a:spcBef>
            </a:pPr>
            <a:r>
              <a:rPr lang="en-US" sz="1200" dirty="0">
                <a:solidFill>
                  <a:srgbClr val="002060"/>
                </a:solidFill>
                <a:latin typeface="Tahoma" panose="020B0604030504040204" pitchFamily="34" charset="0"/>
              </a:rPr>
              <a:t>Lora WAN Is A Revolutionary Wireless Communication Protocol Specifically Designed For The Internet Of Things (</a:t>
            </a:r>
            <a:r>
              <a:rPr lang="en-US" sz="1200" dirty="0" err="1">
                <a:solidFill>
                  <a:srgbClr val="002060"/>
                </a:solidFill>
                <a:latin typeface="Tahoma" panose="020B0604030504040204" pitchFamily="34" charset="0"/>
              </a:rPr>
              <a:t>Iot</a:t>
            </a:r>
            <a:r>
              <a:rPr lang="en-US" sz="1200" dirty="0">
                <a:solidFill>
                  <a:srgbClr val="002060"/>
                </a:solidFill>
                <a:latin typeface="Tahoma" panose="020B0604030504040204" pitchFamily="34" charset="0"/>
              </a:rPr>
              <a:t>). </a:t>
            </a:r>
            <a:r>
              <a:rPr lang="en-US" sz="1200" dirty="0">
                <a:solidFill>
                  <a:srgbClr val="002060"/>
                </a:solidFill>
                <a:latin typeface="Tahoma" panose="020B0604030504040204" pitchFamily="34" charset="0"/>
                <a:cs typeface="Tahoma" panose="020B0604030504040204" pitchFamily="34" charset="0"/>
              </a:rPr>
              <a:t>It's Like A Specialized Language That Allows Devices To "Talk" To Each Other Over Long Distances While Using Very Little Power . It </a:t>
            </a:r>
            <a:r>
              <a:rPr lang="en-US" sz="1200" dirty="0">
                <a:solidFill>
                  <a:srgbClr val="002060"/>
                </a:solidFill>
                <a:latin typeface="Tahoma" panose="020B0604030504040204" pitchFamily="34" charset="0"/>
              </a:rPr>
              <a:t>Leverages The Lora Radio Modulation Technique, Enabling Long-range, Low-power, And Cost-effective Data Transmission Over Wide Areas.</a:t>
            </a:r>
            <a:endParaRPr lang="en-US" sz="1200"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14" name="Slide Number Placeholder 13">
            <a:extLst>
              <a:ext uri="{FF2B5EF4-FFF2-40B4-BE49-F238E27FC236}">
                <a16:creationId xmlns:a16="http://schemas.microsoft.com/office/drawing/2014/main" id="{B516ACFF-9888-3FAF-79CF-936CE1ACDF79}"/>
              </a:ext>
            </a:extLst>
          </p:cNvPr>
          <p:cNvSpPr>
            <a:spLocks noGrp="1"/>
          </p:cNvSpPr>
          <p:nvPr>
            <p:ph type="sldNum" sz="quarter" idx="12"/>
          </p:nvPr>
        </p:nvSpPr>
        <p:spPr/>
        <p:txBody>
          <a:bodyPr/>
          <a:lstStyle/>
          <a:p>
            <a:fld id="{B6F15528-21DE-4FAA-801E-634DDDAF4B2B}" type="slidenum">
              <a:rPr lang="en-US" smtClean="0"/>
              <a:pPr/>
              <a:t>72</a:t>
            </a:fld>
            <a:endParaRPr lang="en-US" dirty="0"/>
          </a:p>
        </p:txBody>
      </p:sp>
      <p:grpSp>
        <p:nvGrpSpPr>
          <p:cNvPr id="6" name="Group 6"/>
          <p:cNvGrpSpPr/>
          <p:nvPr/>
        </p:nvGrpSpPr>
        <p:grpSpPr>
          <a:xfrm>
            <a:off x="379845" y="4531665"/>
            <a:ext cx="4561609" cy="799200"/>
            <a:chOff x="0" y="0"/>
            <a:chExt cx="2319617" cy="406400"/>
          </a:xfrm>
        </p:grpSpPr>
        <p:sp>
          <p:nvSpPr>
            <p:cNvPr id="7" name="Freeform 7"/>
            <p:cNvSpPr/>
            <p:nvPr/>
          </p:nvSpPr>
          <p:spPr>
            <a:xfrm>
              <a:off x="0" y="0"/>
              <a:ext cx="2319617" cy="406400"/>
            </a:xfrm>
            <a:custGeom>
              <a:avLst/>
              <a:gdLst/>
              <a:ahLst/>
              <a:cxnLst/>
              <a:rect l="l" t="t" r="r" b="b"/>
              <a:pathLst>
                <a:path w="2319617" h="406400">
                  <a:moveTo>
                    <a:pt x="0" y="0"/>
                  </a:moveTo>
                  <a:lnTo>
                    <a:pt x="2319617" y="0"/>
                  </a:lnTo>
                  <a:lnTo>
                    <a:pt x="2319617" y="406400"/>
                  </a:lnTo>
                  <a:lnTo>
                    <a:pt x="0" y="406400"/>
                  </a:lnTo>
                  <a:close/>
                </a:path>
              </a:pathLst>
            </a:custGeom>
            <a:solidFill>
              <a:srgbClr val="FAAF40"/>
            </a:solidFill>
          </p:spPr>
          <p:txBody>
            <a:bodyPr/>
            <a:lstStyle/>
            <a:p>
              <a:endParaRPr lang="en-US" dirty="0">
                <a:latin typeface="Tahoma" panose="020B0604030504040204" pitchFamily="34" charset="0"/>
              </a:endParaRPr>
            </a:p>
          </p:txBody>
        </p:sp>
        <p:sp>
          <p:nvSpPr>
            <p:cNvPr id="8" name="TextBox 8"/>
            <p:cNvSpPr txBox="1"/>
            <p:nvPr/>
          </p:nvSpPr>
          <p:spPr>
            <a:xfrm>
              <a:off x="0" y="-38100"/>
              <a:ext cx="2319617" cy="444500"/>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2" name="TextBox 12"/>
          <p:cNvSpPr txBox="1"/>
          <p:nvPr/>
        </p:nvSpPr>
        <p:spPr>
          <a:xfrm>
            <a:off x="450849" y="4724396"/>
            <a:ext cx="4419600" cy="338811"/>
          </a:xfrm>
          <a:prstGeom prst="rect">
            <a:avLst/>
          </a:prstGeom>
        </p:spPr>
        <p:txBody>
          <a:bodyPr wrap="square" lIns="0" tIns="0" rIns="0" bIns="0" rtlCol="0" anchor="t">
            <a:spAutoFit/>
          </a:bodyPr>
          <a:lstStyle/>
          <a:p>
            <a:pPr algn="ctr">
              <a:lnSpc>
                <a:spcPts val="2940"/>
              </a:lnSpc>
              <a:spcBef>
                <a:spcPct val="0"/>
              </a:spcBef>
            </a:pPr>
            <a:r>
              <a:rPr lang="en-US" sz="2100" dirty="0">
                <a:solidFill>
                  <a:srgbClr val="002060"/>
                </a:solidFill>
                <a:latin typeface="Tahoma" panose="020B0604030504040204" pitchFamily="34" charset="0"/>
              </a:rPr>
              <a:t>Lora WAN</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pic>
        <p:nvPicPr>
          <p:cNvPr id="4" name="Picture 3">
            <a:extLst>
              <a:ext uri="{FF2B5EF4-FFF2-40B4-BE49-F238E27FC236}">
                <a16:creationId xmlns:a16="http://schemas.microsoft.com/office/drawing/2014/main" id="{9793A703-BB5B-B42F-B2A2-9FFFCB1914AE}"/>
              </a:ext>
            </a:extLst>
          </p:cNvPr>
          <p:cNvPicPr>
            <a:picLocks noChangeAspect="1"/>
          </p:cNvPicPr>
          <p:nvPr/>
        </p:nvPicPr>
        <p:blipFill>
          <a:blip r:embed="rId5" cstate="print">
            <a:extLst>
              <a:ext uri="{28A0092B-C50C-407E-A947-70E740481C1C}">
                <a14:useLocalDpi xmlns:a14="http://schemas.microsoft.com/office/drawing/2010/main" val="0"/>
              </a:ext>
            </a:extLst>
          </a:blip>
          <a:srcRect t="6323" b="6323"/>
          <a:stretch/>
        </p:blipFill>
        <p:spPr>
          <a:xfrm>
            <a:off x="718677" y="929115"/>
            <a:ext cx="3883944" cy="3392754"/>
          </a:xfrm>
          <a:prstGeom prst="round2DiagRect">
            <a:avLst>
              <a:gd name="adj1" fmla="val 16667"/>
              <a:gd name="adj2" fmla="val 0"/>
            </a:avLst>
          </a:prstGeom>
          <a:ln w="88900" cap="sq">
            <a:solidFill>
              <a:srgbClr val="FAAF40"/>
            </a:solidFill>
            <a:miter lim="800000"/>
          </a:ln>
          <a:effectLst>
            <a:outerShdw blurRad="254000" algn="tl" rotWithShape="0">
              <a:srgbClr val="000000">
                <a:alpha val="43000"/>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959" y="-178460"/>
            <a:ext cx="2836082" cy="7916920"/>
            <a:chOff x="0" y="0"/>
            <a:chExt cx="1442172" cy="4025821"/>
          </a:xfrm>
        </p:grpSpPr>
        <p:sp>
          <p:nvSpPr>
            <p:cNvPr id="3" name="Freeform 3"/>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p:cNvGrpSpPr/>
          <p:nvPr/>
        </p:nvGrpSpPr>
        <p:grpSpPr>
          <a:xfrm>
            <a:off x="532800" y="532800"/>
            <a:ext cx="4262400" cy="2007425"/>
            <a:chOff x="0" y="0"/>
            <a:chExt cx="2066146" cy="973075"/>
          </a:xfrm>
        </p:grpSpPr>
        <p:sp>
          <p:nvSpPr>
            <p:cNvPr id="6" name="Freeform 6"/>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p:cNvGrpSpPr/>
          <p:nvPr/>
        </p:nvGrpSpPr>
        <p:grpSpPr>
          <a:xfrm>
            <a:off x="4131346" y="2099210"/>
            <a:ext cx="663854" cy="243007"/>
            <a:chOff x="0" y="0"/>
            <a:chExt cx="627028" cy="229527"/>
          </a:xfrm>
        </p:grpSpPr>
        <p:sp>
          <p:nvSpPr>
            <p:cNvPr id="11" name="Freeform 11"/>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a:t>
            </a:r>
          </a:p>
        </p:txBody>
      </p:sp>
      <p:sp>
        <p:nvSpPr>
          <p:cNvPr id="14" name="AutoShape 14"/>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2x Arduino nano</a:t>
            </a:r>
          </a:p>
        </p:txBody>
      </p:sp>
      <p:sp>
        <p:nvSpPr>
          <p:cNvPr id="16" name="TextBox 16"/>
          <p:cNvSpPr txBox="1"/>
          <p:nvPr/>
        </p:nvSpPr>
        <p:spPr>
          <a:xfrm>
            <a:off x="2759689" y="1028918"/>
            <a:ext cx="1958361" cy="951222"/>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A compact microcontroller board that acts as the brain of the PCB, processing sensor data and controlling outputs like alarms and LEDs</a:t>
            </a:r>
            <a:r>
              <a:rPr lang="en-US" sz="1045"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rPr>
              <a:t>.</a:t>
            </a:r>
          </a:p>
        </p:txBody>
      </p:sp>
      <p:grpSp>
        <p:nvGrpSpPr>
          <p:cNvPr id="17" name="Group 17"/>
          <p:cNvGrpSpPr/>
          <p:nvPr/>
        </p:nvGrpSpPr>
        <p:grpSpPr>
          <a:xfrm>
            <a:off x="532800" y="2776287"/>
            <a:ext cx="4262400" cy="2007425"/>
            <a:chOff x="0" y="0"/>
            <a:chExt cx="2066146" cy="973075"/>
          </a:xfrm>
        </p:grpSpPr>
        <p:sp>
          <p:nvSpPr>
            <p:cNvPr id="18" name="Freeform 18"/>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p:cNvGrpSpPr/>
          <p:nvPr/>
        </p:nvGrpSpPr>
        <p:grpSpPr>
          <a:xfrm>
            <a:off x="4131346" y="4342698"/>
            <a:ext cx="663854" cy="243007"/>
            <a:chOff x="0" y="0"/>
            <a:chExt cx="627028" cy="229527"/>
          </a:xfrm>
        </p:grpSpPr>
        <p:sp>
          <p:nvSpPr>
            <p:cNvPr id="23" name="Freeform 23"/>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a:t>
            </a:r>
          </a:p>
        </p:txBody>
      </p:sp>
      <p:sp>
        <p:nvSpPr>
          <p:cNvPr id="26" name="AutoShape 26"/>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p:cNvGrpSpPr/>
          <p:nvPr/>
        </p:nvGrpSpPr>
        <p:grpSpPr>
          <a:xfrm>
            <a:off x="532800" y="5019775"/>
            <a:ext cx="4262400" cy="2007425"/>
            <a:chOff x="0" y="0"/>
            <a:chExt cx="2066146" cy="973075"/>
          </a:xfrm>
        </p:grpSpPr>
        <p:sp>
          <p:nvSpPr>
            <p:cNvPr id="30" name="Freeform 30"/>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p:cNvGrpSpPr/>
          <p:nvPr/>
        </p:nvGrpSpPr>
        <p:grpSpPr>
          <a:xfrm>
            <a:off x="4131346" y="6586185"/>
            <a:ext cx="663854" cy="243007"/>
            <a:chOff x="0" y="0"/>
            <a:chExt cx="627028" cy="229527"/>
          </a:xfrm>
        </p:grpSpPr>
        <p:sp>
          <p:nvSpPr>
            <p:cNvPr id="35" name="Freeform 35"/>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a:t>
            </a:r>
          </a:p>
        </p:txBody>
      </p:sp>
      <p:sp>
        <p:nvSpPr>
          <p:cNvPr id="38" name="AutoShape 38"/>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0E90944E-3457-5F90-E38A-C9C0A3CAB2F9}"/>
              </a:ext>
            </a:extLst>
          </p:cNvPr>
          <p:cNvSpPr>
            <a:spLocks noGrp="1"/>
          </p:cNvSpPr>
          <p:nvPr>
            <p:ph type="sldNum" sz="quarter" idx="12"/>
          </p:nvPr>
        </p:nvSpPr>
        <p:spPr/>
        <p:txBody>
          <a:bodyPr/>
          <a:lstStyle/>
          <a:p>
            <a:fld id="{B6F15528-21DE-4FAA-801E-634DDDAF4B2B}" type="slidenum">
              <a:rPr lang="en-US" smtClean="0"/>
              <a:pPr/>
              <a:t>73</a:t>
            </a:fld>
            <a:endParaRPr lang="en-US" dirty="0"/>
          </a:p>
        </p:txBody>
      </p:sp>
      <p:sp>
        <p:nvSpPr>
          <p:cNvPr id="47" name="TextBox 15">
            <a:extLst>
              <a:ext uri="{FF2B5EF4-FFF2-40B4-BE49-F238E27FC236}">
                <a16:creationId xmlns:a16="http://schemas.microsoft.com/office/drawing/2014/main" id="{71025E71-0674-5F86-A921-B71910A374C7}"/>
              </a:ext>
            </a:extLst>
          </p:cNvPr>
          <p:cNvSpPr txBox="1"/>
          <p:nvPr/>
        </p:nvSpPr>
        <p:spPr>
          <a:xfrm>
            <a:off x="2626341" y="2978168"/>
            <a:ext cx="1958361" cy="218330"/>
          </a:xfrm>
          <a:prstGeom prst="rect">
            <a:avLst/>
          </a:prstGeom>
        </p:spPr>
        <p:txBody>
          <a:bodyPr lIns="0" tIns="0" rIns="0" bIns="0" rtlCol="0" anchor="t">
            <a:spAutoFit/>
          </a:bodyPr>
          <a:lstStyle/>
          <a:p>
            <a:pPr algn="l">
              <a:lnSpc>
                <a:spcPts val="1882"/>
              </a:lnSpc>
              <a:spcBef>
                <a:spcPct val="0"/>
              </a:spcBef>
            </a:pPr>
            <a:r>
              <a:rPr lang="en-US" sz="135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2x </a:t>
            </a:r>
            <a:r>
              <a:rPr lang="en-US" sz="1350" b="1" dirty="0">
                <a:solidFill>
                  <a:srgbClr val="002060"/>
                </a:solidFill>
                <a:latin typeface="Tahoma" panose="020B0604030504040204" pitchFamily="34" charset="0"/>
                <a:cs typeface="Tahoma" panose="020B0604030504040204" pitchFamily="34" charset="0"/>
              </a:rPr>
              <a:t>LoRa Modules</a:t>
            </a:r>
            <a:endParaRPr lang="en-US" sz="135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48" name="TextBox 16">
            <a:extLst>
              <a:ext uri="{FF2B5EF4-FFF2-40B4-BE49-F238E27FC236}">
                <a16:creationId xmlns:a16="http://schemas.microsoft.com/office/drawing/2014/main" id="{6DD65D47-73CB-ED3C-660C-4671464A2167}"/>
              </a:ext>
            </a:extLst>
          </p:cNvPr>
          <p:cNvSpPr txBox="1"/>
          <p:nvPr/>
        </p:nvSpPr>
        <p:spPr>
          <a:xfrm>
            <a:off x="2736850" y="3273648"/>
            <a:ext cx="2058350" cy="961802"/>
          </a:xfrm>
          <a:prstGeom prst="rect">
            <a:avLst/>
          </a:prstGeom>
        </p:spPr>
        <p:txBody>
          <a:bodyPr wrap="square" lIns="0" tIns="0" rIns="0" bIns="0" rtlCol="0" anchor="t">
            <a:spAutoFit/>
          </a:bodyPr>
          <a:lstStyle/>
          <a:p>
            <a:pPr algn="l">
              <a:lnSpc>
                <a:spcPts val="1464"/>
              </a:lnSpc>
            </a:pPr>
            <a:r>
              <a:rPr lang="en-US" sz="1050" dirty="0">
                <a:solidFill>
                  <a:schemeClr val="accent1">
                    <a:lumMod val="75000"/>
                  </a:schemeClr>
                </a:solidFill>
                <a:latin typeface="Tahoma" panose="020B0604030504040204" pitchFamily="34" charset="0"/>
                <a:cs typeface="Tahoma" panose="020B0604030504040204" pitchFamily="34" charset="0"/>
              </a:rPr>
              <a:t>They are compact, integrated circuits that contain all the necessary hardware and firmware to enable long-range, low-power wireless communication</a:t>
            </a:r>
            <a:endParaRPr lang="en-US" sz="105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49" name="TextBox 15">
            <a:extLst>
              <a:ext uri="{FF2B5EF4-FFF2-40B4-BE49-F238E27FC236}">
                <a16:creationId xmlns:a16="http://schemas.microsoft.com/office/drawing/2014/main" id="{B20FF1DB-DAF1-D997-3E3D-51475A06A3AF}"/>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LCD</a:t>
            </a:r>
          </a:p>
        </p:txBody>
      </p:sp>
      <p:sp>
        <p:nvSpPr>
          <p:cNvPr id="50" name="TextBox 16">
            <a:extLst>
              <a:ext uri="{FF2B5EF4-FFF2-40B4-BE49-F238E27FC236}">
                <a16:creationId xmlns:a16="http://schemas.microsoft.com/office/drawing/2014/main" id="{1C8ACB03-E755-B0C1-1657-9891A809A924}"/>
              </a:ext>
            </a:extLst>
          </p:cNvPr>
          <p:cNvSpPr txBox="1"/>
          <p:nvPr/>
        </p:nvSpPr>
        <p:spPr>
          <a:xfrm>
            <a:off x="2753140" y="5485372"/>
            <a:ext cx="2023244" cy="1325940"/>
          </a:xfrm>
          <a:prstGeom prst="rect">
            <a:avLst/>
          </a:prstGeom>
        </p:spPr>
        <p:txBody>
          <a:bodyPr wrap="square" lIns="0" tIns="0" rIns="0" bIns="0" rtlCol="0" anchor="t">
            <a:spAutoFit/>
          </a:bodyPr>
          <a:lstStyle/>
          <a:p>
            <a:pPr>
              <a:lnSpc>
                <a:spcPts val="1464"/>
              </a:lnSpc>
            </a:pPr>
            <a:r>
              <a:rPr lang="en-US" sz="1050" dirty="0">
                <a:solidFill>
                  <a:schemeClr val="accent1">
                    <a:lumMod val="75000"/>
                  </a:schemeClr>
                </a:solidFill>
                <a:latin typeface="Tahoma" panose="020B0604030504040204" pitchFamily="34" charset="0"/>
                <a:cs typeface="Tahoma" panose="020B0604030504040204" pitchFamily="34" charset="0"/>
              </a:rPr>
              <a:t>An LCD is a flat-panel display that uses liquid crystals to modulate light and create images. It doesn't emit light directly but relies on a backlight or reflector to produce the image</a:t>
            </a:r>
            <a:r>
              <a:rPr lang="en-US" sz="1050" dirty="0">
                <a:solidFill>
                  <a:srgbClr val="9D99BD"/>
                </a:solidFill>
                <a:latin typeface="Tahoma" panose="020B0604030504040204" pitchFamily="34" charset="0"/>
                <a:cs typeface="Tahoma" panose="020B0604030504040204" pitchFamily="34" charset="0"/>
              </a:rPr>
              <a:t>.</a:t>
            </a:r>
            <a:endParaRPr lang="en-US" sz="1050"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endParaRPr>
          </a:p>
          <a:p>
            <a:pPr algn="l">
              <a:lnSpc>
                <a:spcPts val="1464"/>
              </a:lnSpc>
            </a:pPr>
            <a:r>
              <a:rPr lang="en-US" sz="1045"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rPr>
              <a:t>.</a:t>
            </a:r>
          </a:p>
        </p:txBody>
      </p:sp>
      <p:sp>
        <p:nvSpPr>
          <p:cNvPr id="51" name="TextBox 11">
            <a:extLst>
              <a:ext uri="{FF2B5EF4-FFF2-40B4-BE49-F238E27FC236}">
                <a16:creationId xmlns:a16="http://schemas.microsoft.com/office/drawing/2014/main" id="{71326D8E-748D-EBA3-A3AD-CE35506F3940}"/>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050" name="Picture 2" descr="Arduino Nano: Over 33 Royalty-Free Licensable Stock Illustrations &amp;  Drawings | Shutterstock">
            <a:extLst>
              <a:ext uri="{FF2B5EF4-FFF2-40B4-BE49-F238E27FC236}">
                <a16:creationId xmlns:a16="http://schemas.microsoft.com/office/drawing/2014/main" id="{B787B4E1-B628-8FDD-5850-EB210344C22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325" r="9733" b="10684"/>
          <a:stretch/>
        </p:blipFill>
        <p:spPr bwMode="auto">
          <a:xfrm>
            <a:off x="551617" y="730807"/>
            <a:ext cx="1814324" cy="14001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91EBABC-15C8-B086-DBAE-9D789FE7B5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4860" b="4860"/>
          <a:stretch/>
        </p:blipFill>
        <p:spPr bwMode="auto">
          <a:xfrm>
            <a:off x="617684" y="2947031"/>
            <a:ext cx="1748257" cy="157831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1022DAE1-4620-AC4A-F9EA-A8E2BA98D2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7123" y="5215335"/>
            <a:ext cx="1563311" cy="156331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92B5D-307C-5BDD-FCAA-5C06C61C35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3EBD3F-3A95-2837-2DC0-B730FC6DA9AC}"/>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436C8646-1315-57D7-3C81-BAA109CB33E7}"/>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8F4E8982-23BA-F3FC-76D0-549D644A1957}"/>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EFF5FA07-CBDC-2888-6336-DD73A216C62C}"/>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D4EE3E2D-5F4B-C690-61EE-B28C74AE65A1}"/>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70560321-C937-32E7-252A-16244CA01E8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D17FF07E-8EA0-EE3F-F554-B4E602C24F37}"/>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328ABD5D-290D-2451-228E-ED1E94263463}"/>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31746377-1EB0-C404-549E-3A6DEEB18004}"/>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2A0D0005-A250-64F6-EA3A-9613BAE0AE73}"/>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a:t>
            </a:r>
          </a:p>
        </p:txBody>
      </p:sp>
      <p:sp>
        <p:nvSpPr>
          <p:cNvPr id="14" name="AutoShape 14">
            <a:extLst>
              <a:ext uri="{FF2B5EF4-FFF2-40B4-BE49-F238E27FC236}">
                <a16:creationId xmlns:a16="http://schemas.microsoft.com/office/drawing/2014/main" id="{9C5556E4-A5D2-A589-368F-4BD61E55A788}"/>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3603D68F-404F-5E4E-8A82-2C7918791CD2}"/>
              </a:ext>
            </a:extLst>
          </p:cNvPr>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ar-EG"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a:t>
            </a: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x push </a:t>
            </a:r>
            <a:r>
              <a:rPr lang="en-US" sz="1344" b="1"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btn</a:t>
            </a:r>
            <a:endPar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6" name="TextBox 16">
            <a:extLst>
              <a:ext uri="{FF2B5EF4-FFF2-40B4-BE49-F238E27FC236}">
                <a16:creationId xmlns:a16="http://schemas.microsoft.com/office/drawing/2014/main" id="{A8A59253-F093-8971-6A44-AF73B249156C}"/>
              </a:ext>
            </a:extLst>
          </p:cNvPr>
          <p:cNvSpPr txBox="1"/>
          <p:nvPr/>
        </p:nvSpPr>
        <p:spPr>
          <a:xfrm>
            <a:off x="2651987" y="959504"/>
            <a:ext cx="2066064" cy="1517147"/>
          </a:xfrm>
          <a:prstGeom prst="rect">
            <a:avLst/>
          </a:prstGeom>
        </p:spPr>
        <p:txBody>
          <a:bodyPr wrap="square" lIns="0" tIns="0" rIns="0" bIns="0" rtlCol="0" anchor="t">
            <a:spAutoFit/>
          </a:bodyPr>
          <a:lstStyle/>
          <a:p>
            <a:pPr algn="l">
              <a:lnSpc>
                <a:spcPts val="1464"/>
              </a:lnSpc>
            </a:pPr>
            <a:r>
              <a:rPr lang="en-US" sz="10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is a small, interactive component that users press to initiate a specific function or command. Typically found on devices like calculators, remote controls, and keypads, each button is labeled with a digit, symbol, or letter, enabling straightforward input and control.</a:t>
            </a:r>
          </a:p>
        </p:txBody>
      </p:sp>
      <p:grpSp>
        <p:nvGrpSpPr>
          <p:cNvPr id="17" name="Group 17">
            <a:extLst>
              <a:ext uri="{FF2B5EF4-FFF2-40B4-BE49-F238E27FC236}">
                <a16:creationId xmlns:a16="http://schemas.microsoft.com/office/drawing/2014/main" id="{C0D7D7CA-35A2-5360-8CD4-7E41FF1AF77E}"/>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319803F9-AECE-DBB6-0349-4BA87FFB5C1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E6D8449D-4B16-235C-33E4-71BACCC4CA87}"/>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C8385C8E-AC39-C42C-A6E9-5427D41627E9}"/>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3BC272CC-0204-9EE8-56D5-2CD8687849F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4B2267CB-D736-153D-9AE0-5317760D7853}"/>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91EBA78B-0D81-BDEF-DC0B-2799E606EA96}"/>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5</a:t>
            </a:r>
          </a:p>
        </p:txBody>
      </p:sp>
      <p:sp>
        <p:nvSpPr>
          <p:cNvPr id="26" name="AutoShape 26">
            <a:extLst>
              <a:ext uri="{FF2B5EF4-FFF2-40B4-BE49-F238E27FC236}">
                <a16:creationId xmlns:a16="http://schemas.microsoft.com/office/drawing/2014/main" id="{DF7A1ACC-57BF-6BF4-FF4E-A599D0F06405}"/>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12E1A920-4864-DCDC-44FD-7EA6CFEF1CC4}"/>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24CA3A8B-70C0-2364-BBA0-C1ADB05B785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6812CBE1-204F-4D17-8154-91650E7AB9C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F19BB39C-6EFC-9E87-09E3-03C642A3F6EE}"/>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59ECBC04-84FA-A19D-9DC8-A800824E44D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D063E98A-5E82-09FF-9898-7E77D5184312}"/>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4EE9AC0C-2268-913D-FD7F-326CB622C35B}"/>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6</a:t>
            </a:r>
          </a:p>
        </p:txBody>
      </p:sp>
      <p:sp>
        <p:nvSpPr>
          <p:cNvPr id="38" name="AutoShape 38">
            <a:extLst>
              <a:ext uri="{FF2B5EF4-FFF2-40B4-BE49-F238E27FC236}">
                <a16:creationId xmlns:a16="http://schemas.microsoft.com/office/drawing/2014/main" id="{D1B0907A-38BF-5DCA-2A58-71764A247736}"/>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7CF472F7-B012-D01E-4985-9AACACE6DA21}"/>
              </a:ext>
            </a:extLst>
          </p:cNvPr>
          <p:cNvSpPr>
            <a:spLocks noGrp="1"/>
          </p:cNvSpPr>
          <p:nvPr>
            <p:ph type="sldNum" sz="quarter" idx="12"/>
          </p:nvPr>
        </p:nvSpPr>
        <p:spPr/>
        <p:txBody>
          <a:bodyPr/>
          <a:lstStyle/>
          <a:p>
            <a:fld id="{B6F15528-21DE-4FAA-801E-634DDDAF4B2B}" type="slidenum">
              <a:rPr lang="en-US" smtClean="0"/>
              <a:pPr/>
              <a:t>74</a:t>
            </a:fld>
            <a:endParaRPr lang="en-US"/>
          </a:p>
        </p:txBody>
      </p:sp>
      <p:sp>
        <p:nvSpPr>
          <p:cNvPr id="47" name="TextBox 15">
            <a:extLst>
              <a:ext uri="{FF2B5EF4-FFF2-40B4-BE49-F238E27FC236}">
                <a16:creationId xmlns:a16="http://schemas.microsoft.com/office/drawing/2014/main" id="{AA8E7535-82F6-EC83-5EDF-9BF23D9A4C78}"/>
              </a:ext>
            </a:extLst>
          </p:cNvPr>
          <p:cNvSpPr txBox="1"/>
          <p:nvPr/>
        </p:nvSpPr>
        <p:spPr>
          <a:xfrm>
            <a:off x="2626341" y="2978168"/>
            <a:ext cx="1958361" cy="218330"/>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2x </a:t>
            </a:r>
            <a:r>
              <a:rPr lang="en-US" sz="1350" b="1" dirty="0">
                <a:solidFill>
                  <a:srgbClr val="002060"/>
                </a:solidFill>
                <a:latin typeface="Tahoma" panose="020B0604030504040204" pitchFamily="34" charset="0"/>
                <a:cs typeface="Tahoma" panose="020B0604030504040204" pitchFamily="34" charset="0"/>
              </a:rPr>
              <a:t>Voltage Regulators</a:t>
            </a:r>
            <a:endParaRPr lang="en-US" sz="135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48" name="TextBox 16">
            <a:extLst>
              <a:ext uri="{FF2B5EF4-FFF2-40B4-BE49-F238E27FC236}">
                <a16:creationId xmlns:a16="http://schemas.microsoft.com/office/drawing/2014/main" id="{12CD0C96-ED0B-BC05-148A-8E36271BC2A0}"/>
              </a:ext>
            </a:extLst>
          </p:cNvPr>
          <p:cNvSpPr txBox="1"/>
          <p:nvPr/>
        </p:nvSpPr>
        <p:spPr>
          <a:xfrm>
            <a:off x="2759689" y="3342364"/>
            <a:ext cx="1958361" cy="562846"/>
          </a:xfrm>
          <a:prstGeom prst="rect">
            <a:avLst/>
          </a:prstGeom>
        </p:spPr>
        <p:txBody>
          <a:bodyPr lIns="0" tIns="0" rIns="0" bIns="0" rtlCol="0" anchor="t">
            <a:spAutoFit/>
          </a:bodyPr>
          <a:lstStyle/>
          <a:p>
            <a:pPr algn="l">
              <a:lnSpc>
                <a:spcPts val="1464"/>
              </a:lnSpc>
            </a:pPr>
            <a:r>
              <a:rPr lang="en-US" sz="1050" dirty="0">
                <a:solidFill>
                  <a:schemeClr val="accent1">
                    <a:lumMod val="75000"/>
                  </a:schemeClr>
                </a:solidFill>
                <a:latin typeface="Tahoma" panose="020B0604030504040204" pitchFamily="34" charset="0"/>
                <a:cs typeface="Tahoma" panose="020B0604030504040204" pitchFamily="34" charset="0"/>
              </a:rPr>
              <a:t>These components are used to regulate the voltage supply to different parts of the circuit</a:t>
            </a:r>
            <a:r>
              <a:rPr lang="en-US" sz="1050" dirty="0">
                <a:solidFill>
                  <a:srgbClr val="9D99BD"/>
                </a:solidFill>
                <a:latin typeface="Tahoma" panose="020B0604030504040204" pitchFamily="34" charset="0"/>
              </a:rPr>
              <a:t>.</a:t>
            </a:r>
            <a:endParaRPr lang="en-US" sz="1045"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endParaRPr>
          </a:p>
        </p:txBody>
      </p:sp>
      <p:sp>
        <p:nvSpPr>
          <p:cNvPr id="49" name="TextBox 15">
            <a:extLst>
              <a:ext uri="{FF2B5EF4-FFF2-40B4-BE49-F238E27FC236}">
                <a16:creationId xmlns:a16="http://schemas.microsoft.com/office/drawing/2014/main" id="{16771F85-186E-D8EB-7C9B-4C1BF7AD7FC9}"/>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1k Ohm Resistor </a:t>
            </a:r>
          </a:p>
        </p:txBody>
      </p:sp>
      <p:sp>
        <p:nvSpPr>
          <p:cNvPr id="50" name="TextBox 16">
            <a:extLst>
              <a:ext uri="{FF2B5EF4-FFF2-40B4-BE49-F238E27FC236}">
                <a16:creationId xmlns:a16="http://schemas.microsoft.com/office/drawing/2014/main" id="{D748D309-79EB-279E-2988-53C421BD9917}"/>
              </a:ext>
            </a:extLst>
          </p:cNvPr>
          <p:cNvSpPr txBox="1"/>
          <p:nvPr/>
        </p:nvSpPr>
        <p:spPr>
          <a:xfrm>
            <a:off x="2759689" y="5513732"/>
            <a:ext cx="1958361" cy="55649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Components used to limit current flow, protecting sensitive parts of the circuit from damage</a:t>
            </a:r>
            <a:r>
              <a:rPr lang="en-US" sz="1045" dirty="0">
                <a:solidFill>
                  <a:srgbClr val="9D99BD"/>
                </a:solidFill>
                <a:latin typeface="Tahoma" panose="020B0604030504040204" pitchFamily="34" charset="0"/>
                <a:ea typeface="Tahoma" panose="020B0604030504040204" pitchFamily="34" charset="0"/>
                <a:cs typeface="Tahoma" panose="020B0604030504040204" pitchFamily="34" charset="0"/>
                <a:sym typeface="Poppins"/>
              </a:rPr>
              <a:t>.</a:t>
            </a:r>
          </a:p>
        </p:txBody>
      </p:sp>
      <p:pic>
        <p:nvPicPr>
          <p:cNvPr id="3076" name="Picture 4">
            <a:extLst>
              <a:ext uri="{FF2B5EF4-FFF2-40B4-BE49-F238E27FC236}">
                <a16:creationId xmlns:a16="http://schemas.microsoft.com/office/drawing/2014/main" id="{45DC904F-AB83-243C-7473-9F5C50FE13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5143" r="15143"/>
          <a:stretch/>
        </p:blipFill>
        <p:spPr bwMode="auto">
          <a:xfrm>
            <a:off x="1020902" y="2974295"/>
            <a:ext cx="1131033" cy="15136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k Ohm Resistor">
            <a:extLst>
              <a:ext uri="{FF2B5EF4-FFF2-40B4-BE49-F238E27FC236}">
                <a16:creationId xmlns:a16="http://schemas.microsoft.com/office/drawing/2014/main" id="{FAA1E372-745F-DFAE-6FEA-52D208AC4378}"/>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2818" b="98727" l="19000" r="91000">
                        <a14:foregroundMark x1="78182" y1="25909" x2="57091" y2="24636"/>
                        <a14:foregroundMark x1="57091" y1="24636" x2="39909" y2="35091"/>
                        <a14:foregroundMark x1="39909" y1="35091" x2="29455" y2="49000"/>
                        <a14:foregroundMark x1="29455" y1="49000" x2="18727" y2="85091"/>
                        <a14:foregroundMark x1="18727" y1="85091" x2="29636" y2="98818"/>
                        <a14:foregroundMark x1="29636" y1="98818" x2="69182" y2="82455"/>
                        <a14:foregroundMark x1="69182" y1="82455" x2="84455" y2="54273"/>
                        <a14:foregroundMark x1="84455" y1="54273" x2="87909" y2="33455"/>
                        <a14:foregroundMark x1="87909" y1="33455" x2="79000" y2="26091"/>
                        <a14:foregroundMark x1="79000" y1="26091" x2="76818" y2="25545"/>
                        <a14:foregroundMark x1="70727" y1="26273" x2="70727" y2="27182"/>
                        <a14:foregroundMark x1="72273" y1="24818" x2="65182" y2="34818"/>
                        <a14:foregroundMark x1="73545" y1="23000" x2="62455" y2="33273"/>
                        <a14:foregroundMark x1="62455" y1="33273" x2="75000" y2="26545"/>
                        <a14:foregroundMark x1="75000" y1="26545" x2="68909" y2="21636"/>
                        <a14:foregroundMark x1="41909" y1="56727" x2="35000" y2="63545"/>
                        <a14:foregroundMark x1="35000" y1="63545" x2="32091" y2="80909"/>
                        <a14:foregroundMark x1="32091" y1="80909" x2="51273" y2="77000"/>
                        <a14:foregroundMark x1="51273" y1="77000" x2="53182" y2="57364"/>
                        <a14:foregroundMark x1="53182" y1="57364" x2="43455" y2="54182"/>
                        <a14:foregroundMark x1="43455" y1="54182" x2="38091" y2="58818"/>
                        <a14:foregroundMark x1="47273" y1="65273" x2="35455" y2="71182"/>
                        <a14:foregroundMark x1="35455" y1="71182" x2="36364" y2="81727"/>
                        <a14:foregroundMark x1="45455" y1="58273" x2="33818" y2="69000"/>
                        <a14:foregroundMark x1="75545" y1="20909" x2="80182" y2="19455"/>
                        <a14:foregroundMark x1="80182" y1="12818" x2="71000" y2="26091"/>
                        <a14:foregroundMark x1="71000" y1="26091" x2="76182" y2="18273"/>
                        <a14:foregroundMark x1="76182" y1="18273" x2="70364" y2="26636"/>
                        <a14:foregroundMark x1="70364" y1="26636" x2="70182" y2="28182"/>
                        <a14:foregroundMark x1="77818" y1="16091" x2="70364" y2="28182"/>
                        <a14:foregroundMark x1="29000" y1="75455" x2="28909" y2="87909"/>
                        <a14:foregroundMark x1="28909" y1="87909" x2="32000" y2="76455"/>
                        <a14:foregroundMark x1="32000" y1="76455" x2="27545" y2="90182"/>
                      </a14:backgroundRemoval>
                    </a14:imgEffect>
                  </a14:imgLayer>
                </a14:imgProps>
              </a:ext>
              <a:ext uri="{28A0092B-C50C-407E-A947-70E740481C1C}">
                <a14:useLocalDpi xmlns:a14="http://schemas.microsoft.com/office/drawing/2010/main" val="0"/>
              </a:ext>
            </a:extLst>
          </a:blip>
          <a:srcRect l="10011" t="4176" r="1"/>
          <a:stretch/>
        </p:blipFill>
        <p:spPr bwMode="auto">
          <a:xfrm>
            <a:off x="660718" y="5125085"/>
            <a:ext cx="1725847" cy="18377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1">
            <a:extLst>
              <a:ext uri="{FF2B5EF4-FFF2-40B4-BE49-F238E27FC236}">
                <a16:creationId xmlns:a16="http://schemas.microsoft.com/office/drawing/2014/main" id="{9FB63BB0-DDB1-8089-49B1-C14A8896762C}"/>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9" name="Picture 8">
            <a:extLst>
              <a:ext uri="{FF2B5EF4-FFF2-40B4-BE49-F238E27FC236}">
                <a16:creationId xmlns:a16="http://schemas.microsoft.com/office/drawing/2014/main" id="{0F148BB1-815E-6D61-99E9-4565321C26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516" y="669475"/>
            <a:ext cx="1587106" cy="1690904"/>
          </a:xfrm>
          <a:prstGeom prst="rect">
            <a:avLst/>
          </a:prstGeom>
        </p:spPr>
      </p:pic>
    </p:spTree>
    <p:extLst>
      <p:ext uri="{BB962C8B-B14F-4D97-AF65-F5344CB8AC3E}">
        <p14:creationId xmlns:p14="http://schemas.microsoft.com/office/powerpoint/2010/main" val="240949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E833F-2793-8900-693C-A937A5A40A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C998F4-803B-F443-5F63-5510E8AA977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E8C7F25F-EC08-4DB1-AD64-AF8CB78985F3}"/>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1E24C7B0-F845-B273-17C5-00EC7B4ADD7A}"/>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E2200D2E-C089-301F-556A-541CC5AC643D}"/>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9" name="TextBox 9">
            <a:extLst>
              <a:ext uri="{FF2B5EF4-FFF2-40B4-BE49-F238E27FC236}">
                <a16:creationId xmlns:a16="http://schemas.microsoft.com/office/drawing/2014/main" id="{61B6F663-9608-83C5-5D5D-8F0120A2444F}"/>
              </a:ext>
            </a:extLst>
          </p:cNvPr>
          <p:cNvSpPr txBox="1"/>
          <p:nvPr/>
        </p:nvSpPr>
        <p:spPr>
          <a:xfrm>
            <a:off x="1974850" y="373562"/>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 Schematic</a:t>
            </a:r>
          </a:p>
        </p:txBody>
      </p:sp>
      <p:grpSp>
        <p:nvGrpSpPr>
          <p:cNvPr id="12" name="Group 12">
            <a:extLst>
              <a:ext uri="{FF2B5EF4-FFF2-40B4-BE49-F238E27FC236}">
                <a16:creationId xmlns:a16="http://schemas.microsoft.com/office/drawing/2014/main" id="{A0E8C753-0041-49AB-E2AA-E5CCEA27DE1A}"/>
              </a:ext>
            </a:extLst>
          </p:cNvPr>
          <p:cNvGrpSpPr/>
          <p:nvPr/>
        </p:nvGrpSpPr>
        <p:grpSpPr>
          <a:xfrm>
            <a:off x="5121274" y="4133422"/>
            <a:ext cx="752594" cy="2516354"/>
            <a:chOff x="0" y="0"/>
            <a:chExt cx="382700" cy="1577438"/>
          </a:xfrm>
        </p:grpSpPr>
        <p:sp>
          <p:nvSpPr>
            <p:cNvPr id="13" name="Freeform 13">
              <a:extLst>
                <a:ext uri="{FF2B5EF4-FFF2-40B4-BE49-F238E27FC236}">
                  <a16:creationId xmlns:a16="http://schemas.microsoft.com/office/drawing/2014/main" id="{326D7DED-8C8C-A732-6C80-6B1882C42AC1}"/>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a:extLst>
                <a:ext uri="{FF2B5EF4-FFF2-40B4-BE49-F238E27FC236}">
                  <a16:creationId xmlns:a16="http://schemas.microsoft.com/office/drawing/2014/main" id="{D85FB19E-F656-FF41-BBD8-C7A1D185DCE0}"/>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5" name="Slide Number Placeholder 14">
            <a:extLst>
              <a:ext uri="{FF2B5EF4-FFF2-40B4-BE49-F238E27FC236}">
                <a16:creationId xmlns:a16="http://schemas.microsoft.com/office/drawing/2014/main" id="{96F0A08B-72C3-6D0B-95FC-955B8E56C846}"/>
              </a:ext>
            </a:extLst>
          </p:cNvPr>
          <p:cNvSpPr>
            <a:spLocks noGrp="1"/>
          </p:cNvSpPr>
          <p:nvPr>
            <p:ph type="sldNum" sz="quarter" idx="12"/>
          </p:nvPr>
        </p:nvSpPr>
        <p:spPr/>
        <p:txBody>
          <a:bodyPr/>
          <a:lstStyle/>
          <a:p>
            <a:fld id="{B6F15528-21DE-4FAA-801E-634DDDAF4B2B}" type="slidenum">
              <a:rPr lang="en-US" smtClean="0"/>
              <a:pPr/>
              <a:t>75</a:t>
            </a:fld>
            <a:endParaRPr lang="en-US"/>
          </a:p>
        </p:txBody>
      </p:sp>
      <p:graphicFrame>
        <p:nvGraphicFramePr>
          <p:cNvPr id="21" name="Table 20">
            <a:extLst>
              <a:ext uri="{FF2B5EF4-FFF2-40B4-BE49-F238E27FC236}">
                <a16:creationId xmlns:a16="http://schemas.microsoft.com/office/drawing/2014/main" id="{EE1293C9-27B6-C212-C63A-003AF5E590DA}"/>
              </a:ext>
            </a:extLst>
          </p:cNvPr>
          <p:cNvGraphicFramePr>
            <a:graphicFrameLocks noGrp="1"/>
          </p:cNvGraphicFramePr>
          <p:nvPr>
            <p:extLst>
              <p:ext uri="{D42A27DB-BD31-4B8C-83A1-F6EECF244321}">
                <p14:modId xmlns:p14="http://schemas.microsoft.com/office/powerpoint/2010/main" val="2654119177"/>
              </p:ext>
            </p:extLst>
          </p:nvPr>
        </p:nvGraphicFramePr>
        <p:xfrm>
          <a:off x="146050" y="894069"/>
          <a:ext cx="4922520" cy="5797868"/>
        </p:xfrm>
        <a:graphic>
          <a:graphicData uri="http://schemas.openxmlformats.org/drawingml/2006/table">
            <a:tbl>
              <a:tblPr firstRow="1" bandRow="1">
                <a:tableStyleId>{93296810-A885-4BE3-A3E7-6D5BEEA58F35}</a:tableStyleId>
              </a:tblPr>
              <a:tblGrid>
                <a:gridCol w="1394460">
                  <a:extLst>
                    <a:ext uri="{9D8B030D-6E8A-4147-A177-3AD203B41FA5}">
                      <a16:colId xmlns:a16="http://schemas.microsoft.com/office/drawing/2014/main" val="70830508"/>
                    </a:ext>
                  </a:extLst>
                </a:gridCol>
                <a:gridCol w="1450373">
                  <a:extLst>
                    <a:ext uri="{9D8B030D-6E8A-4147-A177-3AD203B41FA5}">
                      <a16:colId xmlns:a16="http://schemas.microsoft.com/office/drawing/2014/main" val="3885202739"/>
                    </a:ext>
                  </a:extLst>
                </a:gridCol>
                <a:gridCol w="1118755">
                  <a:extLst>
                    <a:ext uri="{9D8B030D-6E8A-4147-A177-3AD203B41FA5}">
                      <a16:colId xmlns:a16="http://schemas.microsoft.com/office/drawing/2014/main" val="2063750498"/>
                    </a:ext>
                  </a:extLst>
                </a:gridCol>
                <a:gridCol w="958932">
                  <a:extLst>
                    <a:ext uri="{9D8B030D-6E8A-4147-A177-3AD203B41FA5}">
                      <a16:colId xmlns:a16="http://schemas.microsoft.com/office/drawing/2014/main" val="2179326715"/>
                    </a:ext>
                  </a:extLst>
                </a:gridCol>
              </a:tblGrid>
              <a:tr h="574994">
                <a:tc>
                  <a:txBody>
                    <a:bodyPr/>
                    <a:lstStyle/>
                    <a:p>
                      <a:pPr algn="ctr"/>
                      <a:r>
                        <a:rPr lang="en-US" sz="1600" dirty="0"/>
                        <a:t>Reference </a:t>
                      </a:r>
                      <a:endParaRPr lang="en-US" sz="1600" dirty="0">
                        <a:latin typeface="Tahoma" panose="020B0604030504040204" pitchFamily="34" charset="0"/>
                      </a:endParaRPr>
                    </a:p>
                  </a:txBody>
                  <a:tcPr anchor="ctr"/>
                </a:tc>
                <a:tc>
                  <a:txBody>
                    <a:bodyPr/>
                    <a:lstStyle/>
                    <a:p>
                      <a:pPr algn="ctr"/>
                      <a:r>
                        <a:rPr lang="en-US" sz="1600" dirty="0"/>
                        <a:t>Component </a:t>
                      </a:r>
                      <a:endParaRPr lang="en-US" sz="1600" dirty="0">
                        <a:latin typeface="Tahoma" panose="020B0604030504040204" pitchFamily="34" charset="0"/>
                      </a:endParaRPr>
                    </a:p>
                  </a:txBody>
                  <a:tcPr anchor="ctr"/>
                </a:tc>
                <a:tc>
                  <a:txBody>
                    <a:bodyPr/>
                    <a:lstStyle/>
                    <a:p>
                      <a:pPr algn="ctr"/>
                      <a:r>
                        <a:rPr lang="en-US" sz="1600" dirty="0"/>
                        <a:t>Value </a:t>
                      </a:r>
                      <a:endParaRPr lang="en-US" sz="1600" dirty="0">
                        <a:latin typeface="Tahoma" panose="020B0604030504040204" pitchFamily="34" charset="0"/>
                      </a:endParaRPr>
                    </a:p>
                  </a:txBody>
                  <a:tcPr anchor="ctr"/>
                </a:tc>
                <a:tc>
                  <a:txBody>
                    <a:bodyPr/>
                    <a:lstStyle/>
                    <a:p>
                      <a:pPr algn="ctr"/>
                      <a:r>
                        <a:rPr lang="en-US" sz="1600" dirty="0"/>
                        <a:t>Quantity </a:t>
                      </a:r>
                      <a:endParaRPr lang="en-US" sz="1600" dirty="0">
                        <a:latin typeface="Tahoma" panose="020B0604030504040204" pitchFamily="34" charset="0"/>
                      </a:endParaRPr>
                    </a:p>
                  </a:txBody>
                  <a:tcPr anchor="ctr"/>
                </a:tc>
                <a:extLst>
                  <a:ext uri="{0D108BD9-81ED-4DB2-BD59-A6C34878D82A}">
                    <a16:rowId xmlns:a16="http://schemas.microsoft.com/office/drawing/2014/main" val="3632362409"/>
                  </a:ext>
                </a:extLst>
              </a:tr>
              <a:tr h="261201">
                <a:tc>
                  <a:txBody>
                    <a:bodyPr/>
                    <a:lstStyle/>
                    <a:p>
                      <a:pPr marL="0" marR="0" algn="ctr">
                        <a:lnSpc>
                          <a:spcPct val="107000"/>
                        </a:lnSpc>
                        <a:spcAft>
                          <a:spcPts val="800"/>
                        </a:spcAft>
                      </a:pPr>
                      <a:r>
                        <a:rPr lang="en-US" sz="1400" dirty="0">
                          <a:effectLst/>
                        </a:rPr>
                        <a:t>U3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Sensor Module</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DHT11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713132663"/>
                  </a:ext>
                </a:extLst>
              </a:tr>
              <a:tr h="261201">
                <a:tc>
                  <a:txBody>
                    <a:bodyPr/>
                    <a:lstStyle/>
                    <a:p>
                      <a:pPr marL="0" marR="0" algn="ctr">
                        <a:lnSpc>
                          <a:spcPct val="107000"/>
                        </a:lnSpc>
                        <a:spcAft>
                          <a:spcPts val="800"/>
                        </a:spcAft>
                      </a:pPr>
                      <a:r>
                        <a:rPr lang="en-US" sz="1400" dirty="0">
                          <a:effectLst/>
                        </a:rPr>
                        <a:t>U8</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Display</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OLED (I2C)</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071660634"/>
                  </a:ext>
                </a:extLst>
              </a:tr>
              <a:tr h="451862">
                <a:tc>
                  <a:txBody>
                    <a:bodyPr/>
                    <a:lstStyle/>
                    <a:p>
                      <a:pPr marL="0" marR="0" algn="ctr">
                        <a:lnSpc>
                          <a:spcPct val="107000"/>
                        </a:lnSpc>
                        <a:spcAft>
                          <a:spcPts val="800"/>
                        </a:spcAft>
                      </a:pPr>
                      <a:r>
                        <a:rPr lang="en-US" sz="1400" dirty="0">
                          <a:effectLst/>
                        </a:rPr>
                        <a:t>U2, U9.5</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Module</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LoRa RA02 SX1278</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2040860946"/>
                  </a:ext>
                </a:extLst>
              </a:tr>
              <a:tr h="261201">
                <a:tc>
                  <a:txBody>
                    <a:bodyPr/>
                    <a:lstStyle/>
                    <a:p>
                      <a:pPr marL="0" marR="0" algn="ctr">
                        <a:lnSpc>
                          <a:spcPct val="107000"/>
                        </a:lnSpc>
                        <a:spcAft>
                          <a:spcPts val="800"/>
                        </a:spcAft>
                      </a:pPr>
                      <a:r>
                        <a:rPr lang="en-US" sz="1400" dirty="0">
                          <a:effectLst/>
                        </a:rPr>
                        <a:t>J1, J2, J3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Connector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Header 2x3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558065841"/>
                  </a:ext>
                </a:extLst>
              </a:tr>
              <a:tr h="451862">
                <a:tc>
                  <a:txBody>
                    <a:bodyPr/>
                    <a:lstStyle/>
                    <a:p>
                      <a:pPr marL="0" marR="0" algn="ctr">
                        <a:lnSpc>
                          <a:spcPct val="107000"/>
                        </a:lnSpc>
                        <a:spcAft>
                          <a:spcPts val="800"/>
                        </a:spcAft>
                      </a:pPr>
                      <a:r>
                        <a:rPr lang="en-US" sz="1400" dirty="0">
                          <a:effectLst/>
                        </a:rPr>
                        <a:t>KEY1, KEY2, KEY3, KEY5</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Push Button</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K4-6+6_TH</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4</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2783718588"/>
                  </a:ext>
                </a:extLst>
              </a:tr>
              <a:tr h="261201">
                <a:tc>
                  <a:txBody>
                    <a:bodyPr/>
                    <a:lstStyle/>
                    <a:p>
                      <a:pPr marL="0" marR="0" algn="ctr">
                        <a:lnSpc>
                          <a:spcPct val="107000"/>
                        </a:lnSpc>
                        <a:spcAft>
                          <a:spcPts val="800"/>
                        </a:spcAft>
                      </a:pPr>
                      <a:r>
                        <a:rPr lang="en-US" sz="1400" dirty="0">
                          <a:effectLst/>
                        </a:rPr>
                        <a:t>U3</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Sensor Module</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DHT11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199564361"/>
                  </a:ext>
                </a:extLst>
              </a:tr>
              <a:tr h="678518">
                <a:tc>
                  <a:txBody>
                    <a:bodyPr/>
                    <a:lstStyle/>
                    <a:p>
                      <a:pPr marL="0" marR="0" algn="ctr">
                        <a:lnSpc>
                          <a:spcPct val="107000"/>
                        </a:lnSpc>
                        <a:spcAft>
                          <a:spcPts val="800"/>
                        </a:spcAft>
                      </a:pPr>
                      <a:r>
                        <a:rPr lang="en-US" sz="1400" dirty="0">
                          <a:effectLst/>
                        </a:rPr>
                        <a:t>R1, R2, R3, R4, R5, R6, R10, R11, R12, R32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Resistor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10kΩ</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10</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213324152"/>
                  </a:ext>
                </a:extLst>
              </a:tr>
              <a:tr h="451862">
                <a:tc>
                  <a:txBody>
                    <a:bodyPr/>
                    <a:lstStyle/>
                    <a:p>
                      <a:pPr marL="0" marR="0" algn="ctr">
                        <a:lnSpc>
                          <a:spcPct val="107000"/>
                        </a:lnSpc>
                        <a:spcAft>
                          <a:spcPts val="800"/>
                        </a:spcAft>
                      </a:pPr>
                      <a:r>
                        <a:rPr lang="en-US" sz="1400" dirty="0">
                          <a:effectLst/>
                        </a:rPr>
                        <a:t>C1, C2, C3, C4, C5, C6</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Capacitor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10µF</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6</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525474470"/>
                  </a:ext>
                </a:extLst>
              </a:tr>
              <a:tr h="451862">
                <a:tc>
                  <a:txBody>
                    <a:bodyPr/>
                    <a:lstStyle/>
                    <a:p>
                      <a:pPr marL="0" marR="0" algn="ctr">
                        <a:lnSpc>
                          <a:spcPct val="107000"/>
                        </a:lnSpc>
                        <a:spcAft>
                          <a:spcPts val="800"/>
                        </a:spcAft>
                      </a:pPr>
                      <a:r>
                        <a:rPr lang="en-US" sz="1400" dirty="0">
                          <a:effectLst/>
                        </a:rPr>
                        <a:t>D1, D2, D3, D4, D5</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LED (Diode)</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RGB LEDs</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5</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1491771521"/>
                  </a:ext>
                </a:extLst>
              </a:tr>
              <a:tr h="261201">
                <a:tc>
                  <a:txBody>
                    <a:bodyPr/>
                    <a:lstStyle/>
                    <a:p>
                      <a:pPr marL="0" marR="0" algn="ctr">
                        <a:lnSpc>
                          <a:spcPct val="107000"/>
                        </a:lnSpc>
                        <a:spcAft>
                          <a:spcPts val="800"/>
                        </a:spcAft>
                      </a:pPr>
                      <a:r>
                        <a:rPr lang="en-US" sz="1400" dirty="0">
                          <a:effectLst/>
                        </a:rPr>
                        <a:t>U1, U18</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Microcontroller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Arduino Nano</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619535099"/>
                  </a:ext>
                </a:extLst>
              </a:tr>
              <a:tr h="451862">
                <a:tc>
                  <a:txBody>
                    <a:bodyPr/>
                    <a:lstStyle/>
                    <a:p>
                      <a:pPr marL="0" marR="0" algn="ctr">
                        <a:lnSpc>
                          <a:spcPct val="107000"/>
                        </a:lnSpc>
                        <a:spcAft>
                          <a:spcPts val="800"/>
                        </a:spcAft>
                      </a:pPr>
                      <a:r>
                        <a:rPr lang="en-US" sz="1400" dirty="0">
                          <a:effectLst/>
                        </a:rPr>
                        <a:t>U5, U6</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Voltage Regulator</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AMS1117-3.3RG</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2</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3538738851"/>
                  </a:ext>
                </a:extLst>
              </a:tr>
              <a:tr h="905174">
                <a:tc>
                  <a:txBody>
                    <a:bodyPr/>
                    <a:lstStyle/>
                    <a:p>
                      <a:pPr marL="0" marR="0" algn="ctr">
                        <a:lnSpc>
                          <a:spcPct val="107000"/>
                        </a:lnSpc>
                        <a:spcAft>
                          <a:spcPts val="800"/>
                        </a:spcAft>
                      </a:pPr>
                      <a:r>
                        <a:rPr lang="en-US" sz="1400" dirty="0">
                          <a:effectLst/>
                        </a:rPr>
                        <a:t>U7.1, U7.2, U7.3, U7.4, U10.1, U10.2, U10.3, U10.4</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Buffer IC</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SN74LVC125ADE4</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tc>
                  <a:txBody>
                    <a:bodyPr/>
                    <a:lstStyle/>
                    <a:p>
                      <a:pPr marL="0" marR="0" algn="ctr">
                        <a:lnSpc>
                          <a:spcPct val="107000"/>
                        </a:lnSpc>
                        <a:spcAft>
                          <a:spcPts val="800"/>
                        </a:spcAft>
                      </a:pPr>
                      <a:r>
                        <a:rPr lang="en-US" sz="1400" dirty="0">
                          <a:effectLst/>
                        </a:rPr>
                        <a:t>8</a:t>
                      </a:r>
                      <a:endParaRPr lang="en-US" sz="1400" dirty="0">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9525" anchor="ctr"/>
                </a:tc>
                <a:extLst>
                  <a:ext uri="{0D108BD9-81ED-4DB2-BD59-A6C34878D82A}">
                    <a16:rowId xmlns:a16="http://schemas.microsoft.com/office/drawing/2014/main" val="4281537810"/>
                  </a:ext>
                </a:extLst>
              </a:tr>
            </a:tbl>
          </a:graphicData>
        </a:graphic>
      </p:graphicFrame>
    </p:spTree>
    <p:extLst>
      <p:ext uri="{BB962C8B-B14F-4D97-AF65-F5344CB8AC3E}">
        <p14:creationId xmlns:p14="http://schemas.microsoft.com/office/powerpoint/2010/main" val="1436710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5749A-0AD7-7574-6A7B-23E602780A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FF31A3-3F80-9A11-9FC9-AC1BC764F44C}"/>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0ED00FD5-57C1-44DE-D335-9027FC005F35}"/>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9AD2D75F-6C27-2E58-F928-BA1E3C928DE9}"/>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A6BAE8AA-BB5F-7A6B-203E-24AF113DA98D}"/>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9" name="TextBox 9">
            <a:extLst>
              <a:ext uri="{FF2B5EF4-FFF2-40B4-BE49-F238E27FC236}">
                <a16:creationId xmlns:a16="http://schemas.microsoft.com/office/drawing/2014/main" id="{2F2354AC-F95E-55D1-6FB1-AF9DB2D885EB}"/>
              </a:ext>
            </a:extLst>
          </p:cNvPr>
          <p:cNvSpPr txBox="1"/>
          <p:nvPr/>
        </p:nvSpPr>
        <p:spPr>
          <a:xfrm>
            <a:off x="1974850" y="348755"/>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 Schematic</a:t>
            </a:r>
          </a:p>
        </p:txBody>
      </p:sp>
      <p:grpSp>
        <p:nvGrpSpPr>
          <p:cNvPr id="12" name="Group 12">
            <a:extLst>
              <a:ext uri="{FF2B5EF4-FFF2-40B4-BE49-F238E27FC236}">
                <a16:creationId xmlns:a16="http://schemas.microsoft.com/office/drawing/2014/main" id="{F4AE267B-6263-AB6F-4F57-DAC88737EDB2}"/>
              </a:ext>
            </a:extLst>
          </p:cNvPr>
          <p:cNvGrpSpPr/>
          <p:nvPr/>
        </p:nvGrpSpPr>
        <p:grpSpPr>
          <a:xfrm>
            <a:off x="4945003" y="4205121"/>
            <a:ext cx="752594" cy="2516354"/>
            <a:chOff x="0" y="0"/>
            <a:chExt cx="382700" cy="1577438"/>
          </a:xfrm>
        </p:grpSpPr>
        <p:sp>
          <p:nvSpPr>
            <p:cNvPr id="13" name="Freeform 13">
              <a:extLst>
                <a:ext uri="{FF2B5EF4-FFF2-40B4-BE49-F238E27FC236}">
                  <a16:creationId xmlns:a16="http://schemas.microsoft.com/office/drawing/2014/main" id="{A44FDDE0-3B97-FE1B-7503-A5AC87394613}"/>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a:extLst>
                <a:ext uri="{FF2B5EF4-FFF2-40B4-BE49-F238E27FC236}">
                  <a16:creationId xmlns:a16="http://schemas.microsoft.com/office/drawing/2014/main" id="{415C6972-7583-1F32-079F-7CDBDB059750}"/>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5" name="Slide Number Placeholder 14">
            <a:extLst>
              <a:ext uri="{FF2B5EF4-FFF2-40B4-BE49-F238E27FC236}">
                <a16:creationId xmlns:a16="http://schemas.microsoft.com/office/drawing/2014/main" id="{D88C4B0D-54A3-10EC-2CA5-5EA266267CE7}"/>
              </a:ext>
            </a:extLst>
          </p:cNvPr>
          <p:cNvSpPr>
            <a:spLocks noGrp="1"/>
          </p:cNvSpPr>
          <p:nvPr>
            <p:ph type="sldNum" sz="quarter" idx="12"/>
          </p:nvPr>
        </p:nvSpPr>
        <p:spPr/>
        <p:txBody>
          <a:bodyPr/>
          <a:lstStyle/>
          <a:p>
            <a:fld id="{B6F15528-21DE-4FAA-801E-634DDDAF4B2B}" type="slidenum">
              <a:rPr lang="en-US" smtClean="0"/>
              <a:pPr/>
              <a:t>76</a:t>
            </a:fld>
            <a:endParaRPr lang="en-US"/>
          </a:p>
        </p:txBody>
      </p:sp>
      <p:pic>
        <p:nvPicPr>
          <p:cNvPr id="11" name="Picture 10">
            <a:extLst>
              <a:ext uri="{FF2B5EF4-FFF2-40B4-BE49-F238E27FC236}">
                <a16:creationId xmlns:a16="http://schemas.microsoft.com/office/drawing/2014/main" id="{9167B255-7001-30DB-61C5-1D957C0AADF6}"/>
              </a:ext>
            </a:extLst>
          </p:cNvPr>
          <p:cNvPicPr>
            <a:picLocks noChangeAspect="1"/>
          </p:cNvPicPr>
          <p:nvPr/>
        </p:nvPicPr>
        <p:blipFill>
          <a:blip r:embed="rId3" cstate="print">
            <a:extLst>
              <a:ext uri="{28A0092B-C50C-407E-A947-70E740481C1C}">
                <a14:useLocalDpi xmlns:a14="http://schemas.microsoft.com/office/drawing/2010/main" val="0"/>
              </a:ext>
            </a:extLst>
          </a:blip>
          <a:srcRect b="2681"/>
          <a:stretch/>
        </p:blipFill>
        <p:spPr>
          <a:xfrm>
            <a:off x="444342" y="891685"/>
            <a:ext cx="4404149" cy="5934566"/>
          </a:xfrm>
          <a:prstGeom prst="rect">
            <a:avLst/>
          </a:prstGeom>
        </p:spPr>
      </p:pic>
    </p:spTree>
    <p:extLst>
      <p:ext uri="{BB962C8B-B14F-4D97-AF65-F5344CB8AC3E}">
        <p14:creationId xmlns:p14="http://schemas.microsoft.com/office/powerpoint/2010/main" val="1518171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3154B-9F98-9B2C-869F-15F11F514F8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C6D219-0DA8-A00A-64EA-16B921EFE257}"/>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ECE58DF1-03FE-0461-E238-38397417FC61}"/>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EFA63B43-D1B5-FD7F-E9E8-42A0F8715587}"/>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4C382D24-3CBD-1CF4-8AC1-974F8E78410A}"/>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9" name="TextBox 9">
            <a:extLst>
              <a:ext uri="{FF2B5EF4-FFF2-40B4-BE49-F238E27FC236}">
                <a16:creationId xmlns:a16="http://schemas.microsoft.com/office/drawing/2014/main" id="{97749280-FBF2-54A5-3CC5-9A84B371F9F8}"/>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 Schematic</a:t>
            </a:r>
          </a:p>
        </p:txBody>
      </p:sp>
      <p:sp>
        <p:nvSpPr>
          <p:cNvPr id="10" name="TextBox 10">
            <a:extLst>
              <a:ext uri="{FF2B5EF4-FFF2-40B4-BE49-F238E27FC236}">
                <a16:creationId xmlns:a16="http://schemas.microsoft.com/office/drawing/2014/main" id="{68DD9F78-5ED2-20FC-720B-3C23CBCB3A02}"/>
              </a:ext>
            </a:extLst>
          </p:cNvPr>
          <p:cNvSpPr txBox="1"/>
          <p:nvPr/>
        </p:nvSpPr>
        <p:spPr>
          <a:xfrm>
            <a:off x="458575" y="502437"/>
            <a:ext cx="4404150" cy="331566"/>
          </a:xfrm>
          <a:prstGeom prst="rect">
            <a:avLst/>
          </a:prstGeom>
        </p:spPr>
        <p:txBody>
          <a:bodyPr lIns="0" tIns="0" rIns="0" bIns="0" rtlCol="0" anchor="t">
            <a:spAutoFit/>
          </a:bodyPr>
          <a:lstStyle/>
          <a:p>
            <a:pPr algn="ctr">
              <a:lnSpc>
                <a:spcPts val="2940"/>
              </a:lnSpc>
              <a:spcBef>
                <a:spcPct val="0"/>
              </a:spcBef>
            </a:pPr>
            <a:r>
              <a:rPr lang="en-US" sz="20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LoRa WAN</a:t>
            </a:r>
          </a:p>
        </p:txBody>
      </p:sp>
      <p:grpSp>
        <p:nvGrpSpPr>
          <p:cNvPr id="12" name="Group 12">
            <a:extLst>
              <a:ext uri="{FF2B5EF4-FFF2-40B4-BE49-F238E27FC236}">
                <a16:creationId xmlns:a16="http://schemas.microsoft.com/office/drawing/2014/main" id="{07E16EF4-C449-BCFB-0F06-26FA4C6323F9}"/>
              </a:ext>
            </a:extLst>
          </p:cNvPr>
          <p:cNvGrpSpPr/>
          <p:nvPr/>
        </p:nvGrpSpPr>
        <p:grpSpPr>
          <a:xfrm>
            <a:off x="4945003" y="4205121"/>
            <a:ext cx="752594" cy="2516354"/>
            <a:chOff x="0" y="0"/>
            <a:chExt cx="382700" cy="1577438"/>
          </a:xfrm>
        </p:grpSpPr>
        <p:sp>
          <p:nvSpPr>
            <p:cNvPr id="13" name="Freeform 13">
              <a:extLst>
                <a:ext uri="{FF2B5EF4-FFF2-40B4-BE49-F238E27FC236}">
                  <a16:creationId xmlns:a16="http://schemas.microsoft.com/office/drawing/2014/main" id="{B4F7531D-9793-3E89-7DC4-F80013D7C351}"/>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dirty="0">
                <a:latin typeface="Tahoma" panose="020B0604030504040204" pitchFamily="34" charset="0"/>
              </a:endParaRPr>
            </a:p>
          </p:txBody>
        </p:sp>
        <p:sp>
          <p:nvSpPr>
            <p:cNvPr id="14" name="TextBox 14">
              <a:extLst>
                <a:ext uri="{FF2B5EF4-FFF2-40B4-BE49-F238E27FC236}">
                  <a16:creationId xmlns:a16="http://schemas.microsoft.com/office/drawing/2014/main" id="{36715FBF-D0CA-1D5C-244C-A7D3119B9ED0}"/>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5" name="Slide Number Placeholder 14">
            <a:extLst>
              <a:ext uri="{FF2B5EF4-FFF2-40B4-BE49-F238E27FC236}">
                <a16:creationId xmlns:a16="http://schemas.microsoft.com/office/drawing/2014/main" id="{99118A8D-6650-8B55-57A0-2CE7A0833FB1}"/>
              </a:ext>
            </a:extLst>
          </p:cNvPr>
          <p:cNvSpPr>
            <a:spLocks noGrp="1"/>
          </p:cNvSpPr>
          <p:nvPr>
            <p:ph type="sldNum" sz="quarter" idx="12"/>
          </p:nvPr>
        </p:nvSpPr>
        <p:spPr/>
        <p:txBody>
          <a:bodyPr/>
          <a:lstStyle/>
          <a:p>
            <a:fld id="{B6F15528-21DE-4FAA-801E-634DDDAF4B2B}" type="slidenum">
              <a:rPr lang="en-US" smtClean="0"/>
              <a:pPr/>
              <a:t>77</a:t>
            </a:fld>
            <a:endParaRPr lang="en-US"/>
          </a:p>
        </p:txBody>
      </p:sp>
      <p:pic>
        <p:nvPicPr>
          <p:cNvPr id="7" name="Picture 6">
            <a:extLst>
              <a:ext uri="{FF2B5EF4-FFF2-40B4-BE49-F238E27FC236}">
                <a16:creationId xmlns:a16="http://schemas.microsoft.com/office/drawing/2014/main" id="{1E6F11E9-A4AA-662A-F7B5-28D072AE5175}"/>
              </a:ext>
            </a:extLst>
          </p:cNvPr>
          <p:cNvPicPr>
            <a:picLocks noChangeAspect="1"/>
          </p:cNvPicPr>
          <p:nvPr/>
        </p:nvPicPr>
        <p:blipFill>
          <a:blip r:embed="rId3" cstate="print">
            <a:extLst>
              <a:ext uri="{28A0092B-C50C-407E-A947-70E740481C1C}">
                <a14:useLocalDpi xmlns:a14="http://schemas.microsoft.com/office/drawing/2010/main" val="0"/>
              </a:ext>
            </a:extLst>
          </a:blip>
          <a:srcRect r="2022"/>
          <a:stretch/>
        </p:blipFill>
        <p:spPr>
          <a:xfrm>
            <a:off x="595973" y="927426"/>
            <a:ext cx="4045877" cy="5784509"/>
          </a:xfrm>
          <a:prstGeom prst="rect">
            <a:avLst/>
          </a:prstGeom>
        </p:spPr>
      </p:pic>
    </p:spTree>
    <p:extLst>
      <p:ext uri="{BB962C8B-B14F-4D97-AF65-F5344CB8AC3E}">
        <p14:creationId xmlns:p14="http://schemas.microsoft.com/office/powerpoint/2010/main" val="26269915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p:cNvGrpSpPr/>
          <p:nvPr/>
        </p:nvGrpSpPr>
        <p:grpSpPr>
          <a:xfrm>
            <a:off x="17751" y="3126469"/>
            <a:ext cx="3335256" cy="4233181"/>
            <a:chOff x="0" y="0"/>
            <a:chExt cx="1473112" cy="1515081"/>
          </a:xfrm>
        </p:grpSpPr>
        <p:sp>
          <p:nvSpPr>
            <p:cNvPr id="4" name="Freeform 4"/>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p:cNvSpPr txBox="1"/>
          <p:nvPr/>
        </p:nvSpPr>
        <p:spPr>
          <a:xfrm>
            <a:off x="2368645" y="765559"/>
            <a:ext cx="2889250" cy="1115690"/>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1</a:t>
            </a:r>
          </a:p>
          <a:p>
            <a:pPr>
              <a:lnSpc>
                <a:spcPts val="2940"/>
              </a:lnSpc>
              <a:spcBef>
                <a:spcPct val="0"/>
              </a:spcBef>
            </a:pPr>
            <a:r>
              <a:rPr lang="en-US" sz="1400" b="1" dirty="0">
                <a:solidFill>
                  <a:srgbClr val="002060"/>
                </a:solidFill>
                <a:latin typeface="Tahoma" panose="020B0604030504040204" pitchFamily="34" charset="0"/>
              </a:rPr>
              <a:t>Connect the Arduino Nano</a:t>
            </a:r>
            <a:endParaRPr lang="en-US" sz="1400" dirty="0">
              <a:solidFill>
                <a:srgbClr val="002060"/>
              </a:solidFill>
              <a:latin typeface="Tahoma" panose="020B0604030504040204" pitchFamily="34" charset="0"/>
            </a:endParaRPr>
          </a:p>
          <a:p>
            <a:pPr algn="l">
              <a:lnSpc>
                <a:spcPts val="2940"/>
              </a:lnSpc>
              <a:spcBef>
                <a:spcPct val="0"/>
              </a:spcBef>
            </a:pP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p:cNvSpPr txBox="1"/>
          <p:nvPr/>
        </p:nvSpPr>
        <p:spPr>
          <a:xfrm>
            <a:off x="2391356" y="1585268"/>
            <a:ext cx="2746375" cy="857029"/>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Plug the Arduino Nano into your computer using a USB cable.</a:t>
            </a:r>
          </a:p>
          <a:p>
            <a:pPr marL="171450" indent="-171450" algn="just">
              <a:lnSpc>
                <a:spcPts val="1679"/>
              </a:lnSpc>
              <a:spcBef>
                <a:spcPct val="0"/>
              </a:spcBef>
              <a:buFont typeface="Arial" panose="020B0604020202020204" pitchFamily="34" charset="0"/>
              <a:buChar char="•"/>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Open the Arduino IDE on your computer to begin writing the code.</a:t>
            </a:r>
          </a:p>
        </p:txBody>
      </p:sp>
      <p:grpSp>
        <p:nvGrpSpPr>
          <p:cNvPr id="14" name="Group 14"/>
          <p:cNvGrpSpPr/>
          <p:nvPr/>
        </p:nvGrpSpPr>
        <p:grpSpPr>
          <a:xfrm>
            <a:off x="96449" y="3158790"/>
            <a:ext cx="3176327" cy="3856744"/>
            <a:chOff x="-405552" y="-686912"/>
            <a:chExt cx="4235101" cy="7155026"/>
          </a:xfrm>
        </p:grpSpPr>
        <p:sp>
          <p:nvSpPr>
            <p:cNvPr id="15" name="TextBox 15"/>
            <p:cNvSpPr txBox="1"/>
            <p:nvPr/>
          </p:nvSpPr>
          <p:spPr>
            <a:xfrm>
              <a:off x="-327039" y="-686912"/>
              <a:ext cx="3643150" cy="1442217"/>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2 </a:t>
              </a: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a:t>
              </a:r>
              <a:endParaRPr lang="ar-EG"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endParaRPr>
            </a:p>
            <a:p>
              <a:pPr algn="l">
                <a:lnSpc>
                  <a:spcPct val="150000"/>
                </a:lnSpc>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Assemble the Circuit</a:t>
              </a:r>
            </a:p>
          </p:txBody>
        </p:sp>
        <p:sp>
          <p:nvSpPr>
            <p:cNvPr id="16" name="TextBox 16"/>
            <p:cNvSpPr txBox="1"/>
            <p:nvPr/>
          </p:nvSpPr>
          <p:spPr>
            <a:xfrm>
              <a:off x="-405552" y="672600"/>
              <a:ext cx="4235101" cy="5795514"/>
            </a:xfrm>
            <a:prstGeom prst="rect">
              <a:avLst/>
            </a:prstGeom>
          </p:spPr>
          <p:txBody>
            <a:bodyPr wrap="square" lIns="0" tIns="0" rIns="0" bIns="0" rtlCol="0" anchor="t">
              <a:spAutoFit/>
            </a:bodyPr>
            <a:lstStyle/>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Follow these steps to build the circuit:</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1. Connect the LoRa module (RA-02) to the Arduino Nano:</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MISO → D12</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MOSI → D11</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SCK → D13</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NSS → D10</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GND → GND</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VCC → 3.3V (regulated by AMS1117).</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2. Attach the DHT11 sensor:</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VCC → 3.3V</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DATA → D6</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GND → GND.</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3. Connect the OLED display:</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SDA → A4</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   - SCL → A5.</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4. Add LEDs to D2, D3, D4, and D5 with 1k</a:t>
              </a:r>
              <a:r>
                <a:rPr lang="el-GR"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Ω </a:t>
              </a: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resistors.</a:t>
              </a:r>
            </a:p>
            <a:p>
              <a:pPr algn="just">
                <a:lnSpc>
                  <a:spcPct val="150000"/>
                </a:lnSpc>
                <a:spcBef>
                  <a:spcPct val="0"/>
                </a:spcBef>
              </a:pP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5. Wire push buttons to D7 and D8 with 10k</a:t>
              </a:r>
              <a:r>
                <a:rPr lang="el-GR"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Ω </a:t>
              </a:r>
              <a:r>
                <a:rPr lang="en-US" sz="8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pull-down resistors.</a:t>
              </a:r>
            </a:p>
          </p:txBody>
        </p:sp>
      </p:grpSp>
      <p:sp>
        <p:nvSpPr>
          <p:cNvPr id="18" name="Slide Number Placeholder 17">
            <a:extLst>
              <a:ext uri="{FF2B5EF4-FFF2-40B4-BE49-F238E27FC236}">
                <a16:creationId xmlns:a16="http://schemas.microsoft.com/office/drawing/2014/main" id="{21FE870C-E37F-306A-002A-37DC4576B4F8}"/>
              </a:ext>
            </a:extLst>
          </p:cNvPr>
          <p:cNvSpPr>
            <a:spLocks noGrp="1"/>
          </p:cNvSpPr>
          <p:nvPr>
            <p:ph type="sldNum" sz="quarter" idx="12"/>
          </p:nvPr>
        </p:nvSpPr>
        <p:spPr/>
        <p:txBody>
          <a:bodyPr/>
          <a:lstStyle/>
          <a:p>
            <a:fld id="{B6F15528-21DE-4FAA-801E-634DDDAF4B2B}" type="slidenum">
              <a:rPr lang="en-US" smtClean="0"/>
              <a:pPr/>
              <a:t>78</a:t>
            </a:fld>
            <a:endParaRPr lang="en-US"/>
          </a:p>
        </p:txBody>
      </p:sp>
      <p:sp>
        <p:nvSpPr>
          <p:cNvPr id="19" name="TextBox 9">
            <a:extLst>
              <a:ext uri="{FF2B5EF4-FFF2-40B4-BE49-F238E27FC236}">
                <a16:creationId xmlns:a16="http://schemas.microsoft.com/office/drawing/2014/main" id="{9902CBFC-8931-2F6B-AA3A-604219C36B36}"/>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5123" name="Picture 3" descr="Amazon.com: MakerFocus Mini Nano V3.0 ATmega328P Microcontroller Board  w/USB Cable for Ar duino : Electronics">
            <a:extLst>
              <a:ext uri="{FF2B5EF4-FFF2-40B4-BE49-F238E27FC236}">
                <a16:creationId xmlns:a16="http://schemas.microsoft.com/office/drawing/2014/main" id="{A74F8253-164C-91B2-9F89-7C94B64A6B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940" y="606743"/>
            <a:ext cx="1963736" cy="19637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C8FAD06-4E77-106F-8467-3C6DA24C18B8}"/>
              </a:ext>
            </a:extLst>
          </p:cNvPr>
          <p:cNvPicPr>
            <a:picLocks noChangeAspect="1"/>
          </p:cNvPicPr>
          <p:nvPr/>
        </p:nvPicPr>
        <p:blipFill>
          <a:blip r:embed="rId6"/>
          <a:srcRect r="2229" b="13140"/>
          <a:stretch/>
        </p:blipFill>
        <p:spPr>
          <a:xfrm>
            <a:off x="273940" y="2597392"/>
            <a:ext cx="1963736" cy="324573"/>
          </a:xfrm>
          <a:prstGeom prst="rect">
            <a:avLst/>
          </a:prstGeom>
        </p:spPr>
      </p:pic>
      <p:pic>
        <p:nvPicPr>
          <p:cNvPr id="7" name="Picture 6">
            <a:extLst>
              <a:ext uri="{FF2B5EF4-FFF2-40B4-BE49-F238E27FC236}">
                <a16:creationId xmlns:a16="http://schemas.microsoft.com/office/drawing/2014/main" id="{193045E6-1616-5889-3239-29102A4DF27A}"/>
              </a:ext>
            </a:extLst>
          </p:cNvPr>
          <p:cNvPicPr>
            <a:picLocks noChangeAspect="1"/>
          </p:cNvPicPr>
          <p:nvPr/>
        </p:nvPicPr>
        <p:blipFill>
          <a:blip r:embed="rId7"/>
          <a:stretch>
            <a:fillRect/>
          </a:stretch>
        </p:blipFill>
        <p:spPr>
          <a:xfrm>
            <a:off x="3378489" y="3118368"/>
            <a:ext cx="1963737" cy="2674526"/>
          </a:xfrm>
          <a:prstGeom prst="rect">
            <a:avLst/>
          </a:prstGeom>
        </p:spPr>
      </p:pic>
      <p:pic>
        <p:nvPicPr>
          <p:cNvPr id="9" name="Picture 8">
            <a:extLst>
              <a:ext uri="{FF2B5EF4-FFF2-40B4-BE49-F238E27FC236}">
                <a16:creationId xmlns:a16="http://schemas.microsoft.com/office/drawing/2014/main" id="{D78DAC56-9A3D-C334-458A-D0A48B8C7A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48299" y="5902307"/>
            <a:ext cx="1973001" cy="138146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3D4F-A453-F270-1E34-53270682A0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AD649F-31E6-B9A0-B1CA-6BE9560283B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6B84BAC7-7612-4FA0-31BE-17D6424E4C66}"/>
              </a:ext>
            </a:extLst>
          </p:cNvPr>
          <p:cNvGrpSpPr/>
          <p:nvPr/>
        </p:nvGrpSpPr>
        <p:grpSpPr>
          <a:xfrm>
            <a:off x="0" y="3948322"/>
            <a:ext cx="3041650" cy="3129388"/>
            <a:chOff x="0" y="0"/>
            <a:chExt cx="1473112" cy="1515081"/>
          </a:xfrm>
        </p:grpSpPr>
        <p:sp>
          <p:nvSpPr>
            <p:cNvPr id="4" name="Freeform 4">
              <a:extLst>
                <a:ext uri="{FF2B5EF4-FFF2-40B4-BE49-F238E27FC236}">
                  <a16:creationId xmlns:a16="http://schemas.microsoft.com/office/drawing/2014/main" id="{32A35ADD-FADB-EE57-783A-6CF7F36246C1}"/>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0093B088-DB68-6ACF-8E32-EBD08A111F91}"/>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29CDA281-964F-43E8-F3B2-9C03499B5F8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7A1D0547-CC93-1B1E-5E40-575D0F1F4045}"/>
              </a:ext>
            </a:extLst>
          </p:cNvPr>
          <p:cNvSpPr txBox="1"/>
          <p:nvPr/>
        </p:nvSpPr>
        <p:spPr>
          <a:xfrm>
            <a:off x="2432050" y="1106083"/>
            <a:ext cx="2889250" cy="706091"/>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3</a:t>
            </a:r>
          </a:p>
          <a:p>
            <a:pPr>
              <a:lnSpc>
                <a:spcPts val="2940"/>
              </a:lnSpc>
              <a:spcBef>
                <a:spcPct val="0"/>
              </a:spcBef>
            </a:pPr>
            <a:r>
              <a:rPr lang="en-US" sz="1400" b="1" dirty="0">
                <a:solidFill>
                  <a:srgbClr val="002060"/>
                </a:solidFill>
                <a:latin typeface="Tahoma" panose="020B0604030504040204" pitchFamily="34" charset="0"/>
              </a:rPr>
              <a:t>Write the Code</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p>
        </p:txBody>
      </p:sp>
      <p:sp>
        <p:nvSpPr>
          <p:cNvPr id="13" name="TextBox 13">
            <a:extLst>
              <a:ext uri="{FF2B5EF4-FFF2-40B4-BE49-F238E27FC236}">
                <a16:creationId xmlns:a16="http://schemas.microsoft.com/office/drawing/2014/main" id="{32AB86F3-60FB-1210-A82D-33DB7E692A5B}"/>
              </a:ext>
            </a:extLst>
          </p:cNvPr>
          <p:cNvSpPr txBox="1"/>
          <p:nvPr/>
        </p:nvSpPr>
        <p:spPr>
          <a:xfrm>
            <a:off x="2359025" y="1973767"/>
            <a:ext cx="2889250" cy="1495281"/>
          </a:xfrm>
          <a:prstGeom prst="rect">
            <a:avLst/>
          </a:prstGeom>
        </p:spPr>
        <p:txBody>
          <a:bodyPr wrap="square" lIns="0" tIns="0" rIns="0" bIns="0" rtlCol="0" anchor="t">
            <a:spAutoFit/>
          </a:bodyPr>
          <a:lstStyle/>
          <a:p>
            <a:pPr marL="114300"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Using the Arduino IDE, write the program to:</a:t>
            </a:r>
          </a:p>
          <a:p>
            <a:pPr marL="571500"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1. Read data from the DHT11 sensor.</a:t>
            </a:r>
          </a:p>
          <a:p>
            <a:pPr marL="571500"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2. Display the data on the OLED screen.</a:t>
            </a:r>
          </a:p>
          <a:p>
            <a:pPr marL="571500"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3. Transmit the data via LoRa.</a:t>
            </a:r>
          </a:p>
          <a:p>
            <a:pPr marL="571500"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4. Blink LEDs or update based on received signals.</a:t>
            </a:r>
          </a:p>
          <a:p>
            <a:pPr marL="571500" lvl="1"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5. Respond to push-button inputs.</a:t>
            </a:r>
          </a:p>
        </p:txBody>
      </p:sp>
      <p:grpSp>
        <p:nvGrpSpPr>
          <p:cNvPr id="14" name="Group 14">
            <a:extLst>
              <a:ext uri="{FF2B5EF4-FFF2-40B4-BE49-F238E27FC236}">
                <a16:creationId xmlns:a16="http://schemas.microsoft.com/office/drawing/2014/main" id="{213E44D6-53E8-9C84-D15E-5B5F768D8A5D}"/>
              </a:ext>
            </a:extLst>
          </p:cNvPr>
          <p:cNvGrpSpPr/>
          <p:nvPr/>
        </p:nvGrpSpPr>
        <p:grpSpPr>
          <a:xfrm>
            <a:off x="117171" y="4005455"/>
            <a:ext cx="2801675" cy="1886223"/>
            <a:chOff x="-354255" y="-683429"/>
            <a:chExt cx="3735567" cy="2514961"/>
          </a:xfrm>
        </p:grpSpPr>
        <p:sp>
          <p:nvSpPr>
            <p:cNvPr id="15" name="TextBox 15">
              <a:extLst>
                <a:ext uri="{FF2B5EF4-FFF2-40B4-BE49-F238E27FC236}">
                  <a16:creationId xmlns:a16="http://schemas.microsoft.com/office/drawing/2014/main" id="{1FFD8564-2FF9-BD2E-F735-9BB37659D93C}"/>
                </a:ext>
              </a:extLst>
            </p:cNvPr>
            <p:cNvSpPr txBox="1"/>
            <p:nvPr/>
          </p:nvSpPr>
          <p:spPr>
            <a:xfrm>
              <a:off x="-347511" y="-683429"/>
              <a:ext cx="3643151" cy="933588"/>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4</a:t>
              </a:r>
            </a:p>
            <a:p>
              <a:pPr algn="l">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Upload the Code</a:t>
              </a:r>
            </a:p>
          </p:txBody>
        </p:sp>
        <p:sp>
          <p:nvSpPr>
            <p:cNvPr id="16" name="TextBox 16">
              <a:extLst>
                <a:ext uri="{FF2B5EF4-FFF2-40B4-BE49-F238E27FC236}">
                  <a16:creationId xmlns:a16="http://schemas.microsoft.com/office/drawing/2014/main" id="{14E0E855-6B1C-FD9B-D169-AA57E3DE1A13}"/>
                </a:ext>
              </a:extLst>
            </p:cNvPr>
            <p:cNvSpPr txBox="1"/>
            <p:nvPr/>
          </p:nvSpPr>
          <p:spPr>
            <a:xfrm>
              <a:off x="-354255" y="414907"/>
              <a:ext cx="3735567" cy="1416625"/>
            </a:xfrm>
            <a:prstGeom prst="rect">
              <a:avLst/>
            </a:prstGeom>
          </p:spPr>
          <p:txBody>
            <a:bodyPr wrap="square" lIns="0" tIns="0" rIns="0" bIns="0" rtlCol="0" anchor="t">
              <a:spAutoFit/>
            </a:bodyPr>
            <a:lstStyle/>
            <a:p>
              <a:pPr algn="just">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1. Compile the program in the Arduino IDE.</a:t>
              </a:r>
            </a:p>
            <a:p>
              <a:pPr algn="just">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2. Upload the program to the Arduino Nano via USB.</a:t>
              </a:r>
            </a:p>
            <a:p>
              <a:pPr algn="just">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3. Open the Serial Monitor to confirm the code is running properly.</a:t>
              </a:r>
            </a:p>
          </p:txBody>
        </p:sp>
      </p:grpSp>
      <p:sp>
        <p:nvSpPr>
          <p:cNvPr id="18" name="Slide Number Placeholder 17">
            <a:extLst>
              <a:ext uri="{FF2B5EF4-FFF2-40B4-BE49-F238E27FC236}">
                <a16:creationId xmlns:a16="http://schemas.microsoft.com/office/drawing/2014/main" id="{7C0DF3F4-5CA6-CD4D-0E26-E758E3EAFA7E}"/>
              </a:ext>
            </a:extLst>
          </p:cNvPr>
          <p:cNvSpPr>
            <a:spLocks noGrp="1"/>
          </p:cNvSpPr>
          <p:nvPr>
            <p:ph type="sldNum" sz="quarter" idx="12"/>
          </p:nvPr>
        </p:nvSpPr>
        <p:spPr/>
        <p:txBody>
          <a:bodyPr/>
          <a:lstStyle/>
          <a:p>
            <a:fld id="{B6F15528-21DE-4FAA-801E-634DDDAF4B2B}" type="slidenum">
              <a:rPr lang="en-US" smtClean="0"/>
              <a:pPr/>
              <a:t>79</a:t>
            </a:fld>
            <a:endParaRPr lang="en-US" dirty="0"/>
          </a:p>
        </p:txBody>
      </p:sp>
      <p:sp>
        <p:nvSpPr>
          <p:cNvPr id="19" name="TextBox 9">
            <a:extLst>
              <a:ext uri="{FF2B5EF4-FFF2-40B4-BE49-F238E27FC236}">
                <a16:creationId xmlns:a16="http://schemas.microsoft.com/office/drawing/2014/main" id="{4DBDDACB-6F74-B86E-94A3-B11B5267D734}"/>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8" name="Picture 7">
            <a:extLst>
              <a:ext uri="{FF2B5EF4-FFF2-40B4-BE49-F238E27FC236}">
                <a16:creationId xmlns:a16="http://schemas.microsoft.com/office/drawing/2014/main" id="{700541E2-4082-DF41-7BBC-F4A64E8F486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1640" y="841958"/>
            <a:ext cx="2055022" cy="2710117"/>
          </a:xfrm>
          <a:prstGeom prst="rect">
            <a:avLst/>
          </a:prstGeom>
        </p:spPr>
      </p:pic>
      <p:pic>
        <p:nvPicPr>
          <p:cNvPr id="25" name="Picture 24">
            <a:extLst>
              <a:ext uri="{FF2B5EF4-FFF2-40B4-BE49-F238E27FC236}">
                <a16:creationId xmlns:a16="http://schemas.microsoft.com/office/drawing/2014/main" id="{C327C4BE-463E-4A11-C0B2-3A478E1D558C}"/>
              </a:ext>
            </a:extLst>
          </p:cNvPr>
          <p:cNvPicPr>
            <a:picLocks noChangeAspect="1"/>
          </p:cNvPicPr>
          <p:nvPr/>
        </p:nvPicPr>
        <p:blipFill>
          <a:blip r:embed="rId6"/>
          <a:stretch>
            <a:fillRect/>
          </a:stretch>
        </p:blipFill>
        <p:spPr>
          <a:xfrm>
            <a:off x="3080922" y="5315144"/>
            <a:ext cx="2204280" cy="520506"/>
          </a:xfrm>
          <a:prstGeom prst="rect">
            <a:avLst/>
          </a:prstGeom>
        </p:spPr>
      </p:pic>
    </p:spTree>
    <p:extLst>
      <p:ext uri="{BB962C8B-B14F-4D97-AF65-F5344CB8AC3E}">
        <p14:creationId xmlns:p14="http://schemas.microsoft.com/office/powerpoint/2010/main" val="1484521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959" y="-178460"/>
            <a:ext cx="2836082" cy="7916920"/>
            <a:chOff x="0" y="0"/>
            <a:chExt cx="1442172" cy="4025821"/>
          </a:xfrm>
        </p:grpSpPr>
        <p:sp>
          <p:nvSpPr>
            <p:cNvPr id="3" name="Freeform 3"/>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p:cNvGrpSpPr/>
          <p:nvPr/>
        </p:nvGrpSpPr>
        <p:grpSpPr>
          <a:xfrm>
            <a:off x="532800" y="532800"/>
            <a:ext cx="4262400" cy="2007425"/>
            <a:chOff x="0" y="0"/>
            <a:chExt cx="2066146" cy="973075"/>
          </a:xfrm>
        </p:grpSpPr>
        <p:sp>
          <p:nvSpPr>
            <p:cNvPr id="6" name="Freeform 6"/>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p:cNvGrpSpPr/>
          <p:nvPr/>
        </p:nvGrpSpPr>
        <p:grpSpPr>
          <a:xfrm>
            <a:off x="4131346" y="2099210"/>
            <a:ext cx="663854" cy="243007"/>
            <a:chOff x="0" y="0"/>
            <a:chExt cx="627028" cy="229527"/>
          </a:xfrm>
        </p:grpSpPr>
        <p:sp>
          <p:nvSpPr>
            <p:cNvPr id="11" name="Freeform 11"/>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a:t>
            </a:r>
          </a:p>
        </p:txBody>
      </p:sp>
      <p:sp>
        <p:nvSpPr>
          <p:cNvPr id="14" name="AutoShape 14"/>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a:t>
            </a:r>
            <a:r>
              <a:rPr lang="en-US" sz="1344" b="1"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arduino</a:t>
            </a: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nano</a:t>
            </a:r>
          </a:p>
        </p:txBody>
      </p:sp>
      <p:sp>
        <p:nvSpPr>
          <p:cNvPr id="16" name="TextBox 16"/>
          <p:cNvSpPr txBox="1"/>
          <p:nvPr/>
        </p:nvSpPr>
        <p:spPr>
          <a:xfrm>
            <a:off x="2759689" y="1028918"/>
            <a:ext cx="1958361" cy="577081"/>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It is a small microcontroller used as the "brain" of the project to control other components.</a:t>
            </a:r>
          </a:p>
        </p:txBody>
      </p:sp>
      <p:grpSp>
        <p:nvGrpSpPr>
          <p:cNvPr id="17" name="Group 17"/>
          <p:cNvGrpSpPr/>
          <p:nvPr/>
        </p:nvGrpSpPr>
        <p:grpSpPr>
          <a:xfrm>
            <a:off x="532800" y="2776287"/>
            <a:ext cx="4262400" cy="2007425"/>
            <a:chOff x="0" y="0"/>
            <a:chExt cx="2066146" cy="973075"/>
          </a:xfrm>
        </p:grpSpPr>
        <p:sp>
          <p:nvSpPr>
            <p:cNvPr id="18" name="Freeform 18"/>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p:cNvGrpSpPr/>
          <p:nvPr/>
        </p:nvGrpSpPr>
        <p:grpSpPr>
          <a:xfrm>
            <a:off x="4131346" y="4342698"/>
            <a:ext cx="663854" cy="243007"/>
            <a:chOff x="0" y="0"/>
            <a:chExt cx="627028" cy="229527"/>
          </a:xfrm>
        </p:grpSpPr>
        <p:sp>
          <p:nvSpPr>
            <p:cNvPr id="23" name="Freeform 23"/>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2</a:t>
            </a:r>
          </a:p>
        </p:txBody>
      </p:sp>
      <p:sp>
        <p:nvSpPr>
          <p:cNvPr id="26" name="AutoShape 26"/>
          <p:cNvSpPr/>
          <p:nvPr/>
        </p:nvSpPr>
        <p:spPr>
          <a:xfrm flipH="1">
            <a:off x="2466120" y="2940051"/>
            <a:ext cx="0" cy="1402648"/>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p:cNvGrpSpPr/>
          <p:nvPr/>
        </p:nvGrpSpPr>
        <p:grpSpPr>
          <a:xfrm>
            <a:off x="532800" y="5019775"/>
            <a:ext cx="4262400" cy="2007425"/>
            <a:chOff x="0" y="0"/>
            <a:chExt cx="2066146" cy="973075"/>
          </a:xfrm>
        </p:grpSpPr>
        <p:sp>
          <p:nvSpPr>
            <p:cNvPr id="30" name="Freeform 30"/>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p:cNvGrpSpPr/>
          <p:nvPr/>
        </p:nvGrpSpPr>
        <p:grpSpPr>
          <a:xfrm>
            <a:off x="4131346" y="6586185"/>
            <a:ext cx="663854" cy="243007"/>
            <a:chOff x="0" y="0"/>
            <a:chExt cx="627028" cy="229527"/>
          </a:xfrm>
        </p:grpSpPr>
        <p:sp>
          <p:nvSpPr>
            <p:cNvPr id="35" name="Freeform 35"/>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3</a:t>
            </a:r>
          </a:p>
        </p:txBody>
      </p:sp>
      <p:sp>
        <p:nvSpPr>
          <p:cNvPr id="38" name="AutoShape 38"/>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0E90944E-3457-5F90-E38A-C9C0A3CAB2F9}"/>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47" name="TextBox 15">
            <a:extLst>
              <a:ext uri="{FF2B5EF4-FFF2-40B4-BE49-F238E27FC236}">
                <a16:creationId xmlns:a16="http://schemas.microsoft.com/office/drawing/2014/main" id="{71025E71-0674-5F86-A921-B71910A374C7}"/>
              </a:ext>
            </a:extLst>
          </p:cNvPr>
          <p:cNvSpPr txBox="1"/>
          <p:nvPr/>
        </p:nvSpPr>
        <p:spPr>
          <a:xfrm>
            <a:off x="2626341" y="2940050"/>
            <a:ext cx="1958361" cy="218137"/>
          </a:xfrm>
          <a:prstGeom prst="rect">
            <a:avLst/>
          </a:prstGeom>
        </p:spPr>
        <p:txBody>
          <a:bodyPr lIns="0" tIns="0" rIns="0" bIns="0" rtlCol="0" anchor="t">
            <a:spAutoFit/>
          </a:bodyPr>
          <a:lstStyle/>
          <a:p>
            <a:pPr algn="l">
              <a:lnSpc>
                <a:spcPts val="1882"/>
              </a:lnSpc>
              <a:spcBef>
                <a:spcPct val="0"/>
              </a:spcBef>
            </a:pPr>
            <a:r>
              <a:rPr lang="ar-SA"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a:t>
            </a: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temperature sensor</a:t>
            </a:r>
          </a:p>
        </p:txBody>
      </p:sp>
      <p:sp>
        <p:nvSpPr>
          <p:cNvPr id="48" name="TextBox 16">
            <a:extLst>
              <a:ext uri="{FF2B5EF4-FFF2-40B4-BE49-F238E27FC236}">
                <a16:creationId xmlns:a16="http://schemas.microsoft.com/office/drawing/2014/main" id="{6DD65D47-73CB-ED3C-660C-4671464A2167}"/>
              </a:ext>
            </a:extLst>
          </p:cNvPr>
          <p:cNvSpPr txBox="1"/>
          <p:nvPr/>
        </p:nvSpPr>
        <p:spPr>
          <a:xfrm>
            <a:off x="2759689" y="3235786"/>
            <a:ext cx="1958361" cy="769441"/>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The temperature sensor measures the surrounding temperature or the temperature of a specific object</a:t>
            </a:r>
          </a:p>
        </p:txBody>
      </p:sp>
      <p:sp>
        <p:nvSpPr>
          <p:cNvPr id="49" name="TextBox 15">
            <a:extLst>
              <a:ext uri="{FF2B5EF4-FFF2-40B4-BE49-F238E27FC236}">
                <a16:creationId xmlns:a16="http://schemas.microsoft.com/office/drawing/2014/main" id="{B20FF1DB-DAF1-D997-3E3D-51475A06A3AF}"/>
              </a:ext>
            </a:extLst>
          </p:cNvPr>
          <p:cNvSpPr txBox="1"/>
          <p:nvPr/>
        </p:nvSpPr>
        <p:spPr>
          <a:xfrm>
            <a:off x="2644976" y="5215335"/>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a:t>
            </a:r>
            <a:r>
              <a:rPr lang="ar-SA"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fan</a:t>
            </a:r>
            <a:endPar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50" name="TextBox 16">
            <a:extLst>
              <a:ext uri="{FF2B5EF4-FFF2-40B4-BE49-F238E27FC236}">
                <a16:creationId xmlns:a16="http://schemas.microsoft.com/office/drawing/2014/main" id="{1C8ACB03-E755-B0C1-1657-9891A809A924}"/>
              </a:ext>
            </a:extLst>
          </p:cNvPr>
          <p:cNvSpPr txBox="1"/>
          <p:nvPr/>
        </p:nvSpPr>
        <p:spPr>
          <a:xfrm>
            <a:off x="2759689" y="5530850"/>
            <a:ext cx="1958361" cy="577081"/>
          </a:xfrm>
          <a:prstGeom prst="rect">
            <a:avLst/>
          </a:prstGeom>
        </p:spPr>
        <p:txBody>
          <a:bodyPr wrap="square"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Its function is cooling or moving air to reduce temperature or improve ventilation</a:t>
            </a:r>
          </a:p>
        </p:txBody>
      </p:sp>
      <p:sp>
        <p:nvSpPr>
          <p:cNvPr id="51" name="TextBox 11">
            <a:extLst>
              <a:ext uri="{FF2B5EF4-FFF2-40B4-BE49-F238E27FC236}">
                <a16:creationId xmlns:a16="http://schemas.microsoft.com/office/drawing/2014/main" id="{71326D8E-748D-EBA3-A3AD-CE35506F3940}"/>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pic>
        <p:nvPicPr>
          <p:cNvPr id="2050" name="Picture 2" descr="Arduino Nano: Over 33 Royalty-Free Licensable Stock Illustrations &amp;  Drawings | Shutterstock">
            <a:extLst>
              <a:ext uri="{FF2B5EF4-FFF2-40B4-BE49-F238E27FC236}">
                <a16:creationId xmlns:a16="http://schemas.microsoft.com/office/drawing/2014/main" id="{B787B4E1-B628-8FDD-5850-EB210344C22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325" r="9733" b="10684"/>
          <a:stretch/>
        </p:blipFill>
        <p:spPr bwMode="auto">
          <a:xfrm>
            <a:off x="551617" y="730807"/>
            <a:ext cx="1814324" cy="14001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91EBABC-15C8-B086-DBAE-9D789FE7B5E6}"/>
              </a:ext>
            </a:extLst>
          </p:cNvPr>
          <p:cNvPicPr>
            <a:picLocks noChangeAspect="1" noChangeArrowheads="1"/>
          </p:cNvPicPr>
          <p:nvPr/>
        </p:nvPicPr>
        <p:blipFill rotWithShape="1">
          <a:blip r:embed="rId3"/>
          <a:srcRect l="502" r="502"/>
          <a:stretch/>
        </p:blipFill>
        <p:spPr bwMode="auto">
          <a:xfrm>
            <a:off x="683793" y="2869337"/>
            <a:ext cx="1748257" cy="157831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1022DAE1-4620-AC4A-F9EA-A8E2BA98D263}"/>
              </a:ext>
            </a:extLst>
          </p:cNvPr>
          <p:cNvPicPr>
            <a:picLocks noChangeAspect="1"/>
          </p:cNvPicPr>
          <p:nvPr/>
        </p:nvPicPr>
        <p:blipFill>
          <a:blip r:embed="rId4"/>
          <a:srcRect/>
          <a:stretch/>
        </p:blipFill>
        <p:spPr>
          <a:xfrm>
            <a:off x="677123" y="5215335"/>
            <a:ext cx="1563311" cy="156331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C257B-C1B6-12F6-A20B-E1F01A455D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EE3D9-EB81-DAB4-4412-3633AF5E31BF}"/>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CDFAD5F5-5629-BBF2-5FDF-57D88BD88A86}"/>
              </a:ext>
            </a:extLst>
          </p:cNvPr>
          <p:cNvGrpSpPr/>
          <p:nvPr/>
        </p:nvGrpSpPr>
        <p:grpSpPr>
          <a:xfrm>
            <a:off x="2074479" y="4036538"/>
            <a:ext cx="3050764" cy="3129388"/>
            <a:chOff x="0" y="0"/>
            <a:chExt cx="1473112" cy="1515081"/>
          </a:xfrm>
        </p:grpSpPr>
        <p:sp>
          <p:nvSpPr>
            <p:cNvPr id="4" name="Freeform 4">
              <a:extLst>
                <a:ext uri="{FF2B5EF4-FFF2-40B4-BE49-F238E27FC236}">
                  <a16:creationId xmlns:a16="http://schemas.microsoft.com/office/drawing/2014/main" id="{8E972912-0760-0AFC-BA3E-AD6A321A593C}"/>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pPr algn="justLow"/>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8DC0FAD1-604A-2F12-0BCF-0615BE4E7DF6}"/>
                </a:ext>
              </a:extLst>
            </p:cNvPr>
            <p:cNvSpPr txBox="1"/>
            <p:nvPr/>
          </p:nvSpPr>
          <p:spPr>
            <a:xfrm>
              <a:off x="0" y="-38100"/>
              <a:ext cx="1473112" cy="1553181"/>
            </a:xfrm>
            <a:prstGeom prst="rect">
              <a:avLst/>
            </a:prstGeom>
          </p:spPr>
          <p:txBody>
            <a:bodyPr lIns="50800" tIns="50800" rIns="50800" bIns="50800" rtlCol="0" anchor="ctr"/>
            <a:lstStyle/>
            <a:p>
              <a:pPr algn="justLow">
                <a:lnSpc>
                  <a:spcPts val="1863"/>
                </a:lnSpc>
              </a:pPr>
              <a:endParaRPr dirty="0">
                <a:latin typeface="Tahoma" panose="020B0604030504040204" pitchFamily="34" charset="0"/>
              </a:endParaRPr>
            </a:p>
          </p:txBody>
        </p:sp>
      </p:grpSp>
      <p:sp>
        <p:nvSpPr>
          <p:cNvPr id="10" name="Freeform 10">
            <a:extLst>
              <a:ext uri="{FF2B5EF4-FFF2-40B4-BE49-F238E27FC236}">
                <a16:creationId xmlns:a16="http://schemas.microsoft.com/office/drawing/2014/main" id="{B8B1B3C3-BA6D-80AB-8726-7417C83D54F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0AA89CFD-30F6-8CAE-66CE-623FFC5ACBEE}"/>
              </a:ext>
            </a:extLst>
          </p:cNvPr>
          <p:cNvSpPr txBox="1"/>
          <p:nvPr/>
        </p:nvSpPr>
        <p:spPr>
          <a:xfrm>
            <a:off x="279521" y="916363"/>
            <a:ext cx="2889250" cy="6960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5</a:t>
            </a:r>
          </a:p>
          <a:p>
            <a:pPr>
              <a:lnSpc>
                <a:spcPts val="2940"/>
              </a:lnSpc>
              <a:spcBef>
                <a:spcPct val="0"/>
              </a:spcBef>
            </a:pPr>
            <a:r>
              <a:rPr lang="en-US" sz="1400" b="1" dirty="0">
                <a:solidFill>
                  <a:srgbClr val="002060"/>
                </a:solidFill>
                <a:latin typeface="Tahoma" panose="020B0604030504040204" pitchFamily="34" charset="0"/>
              </a:rPr>
              <a:t>Test the System</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5A7E48BC-8747-FE83-4186-9B9C97998A8A}"/>
              </a:ext>
            </a:extLst>
          </p:cNvPr>
          <p:cNvSpPr txBox="1"/>
          <p:nvPr/>
        </p:nvSpPr>
        <p:spPr>
          <a:xfrm>
            <a:off x="279521" y="1743048"/>
            <a:ext cx="2746375" cy="1713290"/>
          </a:xfrm>
          <a:prstGeom prst="rect">
            <a:avLst/>
          </a:prstGeom>
        </p:spPr>
        <p:txBody>
          <a:bodyPr wrap="square" lIns="0" tIns="0" rIns="0" bIns="0" rtlCol="0" anchor="t">
            <a:spAutoFit/>
          </a:bodyPr>
          <a:lstStyle/>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1. Power the circuit through USB or an external power supply.</a:t>
            </a:r>
          </a:p>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2. Verify that the OLED displays real-time sensor data.</a:t>
            </a:r>
          </a:p>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3. Ensure the LoRa modules can transmit and receive data correctly.</a:t>
            </a:r>
          </a:p>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4. Check that LEDs respond to events and buttons trigger desired actions.</a:t>
            </a:r>
          </a:p>
        </p:txBody>
      </p:sp>
      <p:grpSp>
        <p:nvGrpSpPr>
          <p:cNvPr id="14" name="Group 14">
            <a:extLst>
              <a:ext uri="{FF2B5EF4-FFF2-40B4-BE49-F238E27FC236}">
                <a16:creationId xmlns:a16="http://schemas.microsoft.com/office/drawing/2014/main" id="{23B33A8D-E9B1-9943-E67C-31D0C5E16407}"/>
              </a:ext>
            </a:extLst>
          </p:cNvPr>
          <p:cNvGrpSpPr/>
          <p:nvPr/>
        </p:nvGrpSpPr>
        <p:grpSpPr>
          <a:xfrm>
            <a:off x="2159793" y="4071545"/>
            <a:ext cx="2965450" cy="2370951"/>
            <a:chOff x="-396731" y="-580373"/>
            <a:chExt cx="3738581" cy="3161266"/>
          </a:xfrm>
        </p:grpSpPr>
        <p:sp>
          <p:nvSpPr>
            <p:cNvPr id="15" name="TextBox 15">
              <a:extLst>
                <a:ext uri="{FF2B5EF4-FFF2-40B4-BE49-F238E27FC236}">
                  <a16:creationId xmlns:a16="http://schemas.microsoft.com/office/drawing/2014/main" id="{387B8116-5B37-F6B9-7A9A-A9098A0036CF}"/>
                </a:ext>
              </a:extLst>
            </p:cNvPr>
            <p:cNvSpPr txBox="1"/>
            <p:nvPr/>
          </p:nvSpPr>
          <p:spPr>
            <a:xfrm>
              <a:off x="-301300" y="-580373"/>
              <a:ext cx="3643150" cy="933589"/>
            </a:xfrm>
            <a:prstGeom prst="rect">
              <a:avLst/>
            </a:prstGeom>
          </p:spPr>
          <p:txBody>
            <a:bodyPr wrap="square" lIns="0" tIns="0" rIns="0" bIns="0" rtlCol="0" anchor="t">
              <a:spAutoFit/>
            </a:bodyPr>
            <a:lstStyle/>
            <a:p>
              <a:pPr algn="justLow">
                <a:lnSpc>
                  <a:spcPct val="150000"/>
                </a:lnSpc>
                <a:spcBef>
                  <a:spcPct val="0"/>
                </a:spcBef>
              </a:pPr>
              <a:r>
                <a:rPr lang="en-US" sz="21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Step 6 </a:t>
              </a:r>
            </a:p>
            <a:p>
              <a:pPr algn="justLow">
                <a:spcBef>
                  <a:spcPct val="0"/>
                </a:spcBef>
              </a:pPr>
              <a:r>
                <a:rPr lang="en-US" sz="14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Troubleshooting</a:t>
              </a:r>
            </a:p>
          </p:txBody>
        </p:sp>
        <p:sp>
          <p:nvSpPr>
            <p:cNvPr id="16" name="TextBox 16">
              <a:extLst>
                <a:ext uri="{FF2B5EF4-FFF2-40B4-BE49-F238E27FC236}">
                  <a16:creationId xmlns:a16="http://schemas.microsoft.com/office/drawing/2014/main" id="{A74CFB9B-0DA4-4E97-03FD-6A51B3D739F3}"/>
                </a:ext>
              </a:extLst>
            </p:cNvPr>
            <p:cNvSpPr txBox="1"/>
            <p:nvPr/>
          </p:nvSpPr>
          <p:spPr>
            <a:xfrm>
              <a:off x="-396731" y="425604"/>
              <a:ext cx="3532367" cy="2155289"/>
            </a:xfrm>
            <a:prstGeom prst="rect">
              <a:avLst/>
            </a:prstGeom>
          </p:spPr>
          <p:txBody>
            <a:bodyPr wrap="square" lIns="0" tIns="0" rIns="0" bIns="0" rtlCol="0" anchor="t">
              <a:spAutoFit/>
            </a:bodyPr>
            <a:lstStyle/>
            <a:p>
              <a:pPr algn="justLow">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If the system does not work as expected:</a:t>
              </a:r>
            </a:p>
            <a:p>
              <a:pPr algn="justLow">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1. Recheck all circuit connections.</a:t>
              </a:r>
            </a:p>
            <a:p>
              <a:pPr algn="justLow">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2. Ensure the LoRa module frequency settings match.</a:t>
              </a:r>
            </a:p>
            <a:p>
              <a:pPr algn="justLow">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3. Verify the code logic and re-upload if necessary.</a:t>
              </a:r>
            </a:p>
            <a:p>
              <a:pPr algn="justLow">
                <a:lnSpc>
                  <a:spcPct val="200000"/>
                </a:lnSpc>
                <a:spcBef>
                  <a:spcPct val="0"/>
                </a:spcBef>
              </a:pPr>
              <a:r>
                <a:rPr lang="en-US" sz="9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4. Test the power supply to confirm sufficient voltage and current.</a:t>
              </a:r>
            </a:p>
          </p:txBody>
        </p:sp>
      </p:grpSp>
      <p:sp>
        <p:nvSpPr>
          <p:cNvPr id="18" name="Slide Number Placeholder 17">
            <a:extLst>
              <a:ext uri="{FF2B5EF4-FFF2-40B4-BE49-F238E27FC236}">
                <a16:creationId xmlns:a16="http://schemas.microsoft.com/office/drawing/2014/main" id="{4E4AB7E3-CE82-B90F-7A04-79BBD42785CC}"/>
              </a:ext>
            </a:extLst>
          </p:cNvPr>
          <p:cNvSpPr>
            <a:spLocks noGrp="1"/>
          </p:cNvSpPr>
          <p:nvPr>
            <p:ph type="sldNum" sz="quarter" idx="12"/>
          </p:nvPr>
        </p:nvSpPr>
        <p:spPr>
          <a:xfrm>
            <a:off x="3185631" y="7165926"/>
            <a:ext cx="2133600" cy="365125"/>
          </a:xfrm>
        </p:spPr>
        <p:txBody>
          <a:bodyPr/>
          <a:lstStyle/>
          <a:p>
            <a:fld id="{B6F15528-21DE-4FAA-801E-634DDDAF4B2B}" type="slidenum">
              <a:rPr lang="en-US" smtClean="0"/>
              <a:pPr/>
              <a:t>80</a:t>
            </a:fld>
            <a:endParaRPr lang="en-US" dirty="0"/>
          </a:p>
        </p:txBody>
      </p:sp>
      <p:sp>
        <p:nvSpPr>
          <p:cNvPr id="19" name="TextBox 9">
            <a:extLst>
              <a:ext uri="{FF2B5EF4-FFF2-40B4-BE49-F238E27FC236}">
                <a16:creationId xmlns:a16="http://schemas.microsoft.com/office/drawing/2014/main" id="{084AA8F0-F866-E750-7747-FAB59DA075A9}"/>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spTree>
    <p:extLst>
      <p:ext uri="{BB962C8B-B14F-4D97-AF65-F5344CB8AC3E}">
        <p14:creationId xmlns:p14="http://schemas.microsoft.com/office/powerpoint/2010/main" val="23390998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34EB4-B8D7-0839-24B0-BD8738749D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FFFBAE-DD16-AFE8-FAA8-97246CD6865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10" name="Freeform 10">
            <a:extLst>
              <a:ext uri="{FF2B5EF4-FFF2-40B4-BE49-F238E27FC236}">
                <a16:creationId xmlns:a16="http://schemas.microsoft.com/office/drawing/2014/main" id="{F48A600F-0ABC-AC1F-05E0-A46E2D64E06D}"/>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46DA91DB-0BE5-E693-D18A-4607D6730D6E}"/>
              </a:ext>
            </a:extLst>
          </p:cNvPr>
          <p:cNvSpPr txBox="1"/>
          <p:nvPr/>
        </p:nvSpPr>
        <p:spPr>
          <a:xfrm>
            <a:off x="217270" y="488775"/>
            <a:ext cx="2889250" cy="6960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Tahoma" panose="020B0604030504040204" pitchFamily="34" charset="0"/>
                <a:ea typeface="Tahoma" panose="020B0604030504040204" pitchFamily="34" charset="0"/>
                <a:cs typeface="Tahoma" panose="020B0604030504040204" pitchFamily="34" charset="0"/>
                <a:sym typeface="Poppins Medium"/>
              </a:rPr>
              <a:t>Step</a:t>
            </a:r>
            <a:r>
              <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7</a:t>
            </a:r>
          </a:p>
          <a:p>
            <a:pPr>
              <a:lnSpc>
                <a:spcPts val="2940"/>
              </a:lnSpc>
              <a:spcBef>
                <a:spcPct val="0"/>
              </a:spcBef>
            </a:pPr>
            <a:r>
              <a:rPr lang="en-US" sz="1400" b="1" dirty="0">
                <a:solidFill>
                  <a:srgbClr val="002060"/>
                </a:solidFill>
                <a:latin typeface="Tahoma" panose="020B0604030504040204" pitchFamily="34" charset="0"/>
              </a:rPr>
              <a:t>Finalize the Project</a:t>
            </a:r>
            <a:endParaRPr lang="en-US" sz="2100"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3" name="TextBox 13">
            <a:extLst>
              <a:ext uri="{FF2B5EF4-FFF2-40B4-BE49-F238E27FC236}">
                <a16:creationId xmlns:a16="http://schemas.microsoft.com/office/drawing/2014/main" id="{BD861E1E-45B6-EA8F-4B97-150CFD280BC9}"/>
              </a:ext>
            </a:extLst>
          </p:cNvPr>
          <p:cNvSpPr txBox="1"/>
          <p:nvPr/>
        </p:nvSpPr>
        <p:spPr>
          <a:xfrm>
            <a:off x="203548" y="1273208"/>
            <a:ext cx="4743101" cy="841256"/>
          </a:xfrm>
          <a:prstGeom prst="rect">
            <a:avLst/>
          </a:prstGeom>
        </p:spPr>
        <p:txBody>
          <a:bodyPr wrap="square" lIns="0" tIns="0" rIns="0" bIns="0" rtlCol="0" anchor="t">
            <a:spAutoFit/>
          </a:bodyPr>
          <a:lstStyle/>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1. Once testing is successful, solder the components onto a PCB for a permanent setup.</a:t>
            </a:r>
          </a:p>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2. Secure the system in an enclosure to protect the hardware.</a:t>
            </a:r>
          </a:p>
          <a:p>
            <a:pPr algn="just">
              <a:lnSpc>
                <a:spcPts val="1679"/>
              </a:lnSpc>
              <a:spcBef>
                <a:spcPct val="0"/>
              </a:spcBef>
            </a:pPr>
            <a:r>
              <a:rPr lang="en-US" sz="900"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a:rPr>
              <a:t>3. Deploy the project in your desired location, ensuring the LoRa modules are within    communication range for effective data transmission.</a:t>
            </a:r>
          </a:p>
        </p:txBody>
      </p:sp>
      <p:sp>
        <p:nvSpPr>
          <p:cNvPr id="18" name="Slide Number Placeholder 17">
            <a:extLst>
              <a:ext uri="{FF2B5EF4-FFF2-40B4-BE49-F238E27FC236}">
                <a16:creationId xmlns:a16="http://schemas.microsoft.com/office/drawing/2014/main" id="{CC9C4C8C-CFE2-C86F-F2DA-A3768C22BF5D}"/>
              </a:ext>
            </a:extLst>
          </p:cNvPr>
          <p:cNvSpPr>
            <a:spLocks noGrp="1"/>
          </p:cNvSpPr>
          <p:nvPr>
            <p:ph type="sldNum" sz="quarter" idx="12"/>
          </p:nvPr>
        </p:nvSpPr>
        <p:spPr>
          <a:xfrm>
            <a:off x="3187700" y="7105963"/>
            <a:ext cx="2133600" cy="365125"/>
          </a:xfrm>
        </p:spPr>
        <p:txBody>
          <a:bodyPr/>
          <a:lstStyle/>
          <a:p>
            <a:fld id="{B6F15528-21DE-4FAA-801E-634DDDAF4B2B}" type="slidenum">
              <a:rPr lang="en-US" smtClean="0"/>
              <a:pPr/>
              <a:t>81</a:t>
            </a:fld>
            <a:endParaRPr lang="en-US" dirty="0"/>
          </a:p>
        </p:txBody>
      </p:sp>
      <p:sp>
        <p:nvSpPr>
          <p:cNvPr id="19" name="TextBox 9">
            <a:extLst>
              <a:ext uri="{FF2B5EF4-FFF2-40B4-BE49-F238E27FC236}">
                <a16:creationId xmlns:a16="http://schemas.microsoft.com/office/drawing/2014/main" id="{09FFA7F0-FBB9-F6E4-BCF9-A13D749037D3}"/>
              </a:ext>
            </a:extLst>
          </p:cNvPr>
          <p:cNvSpPr txBox="1"/>
          <p:nvPr/>
        </p:nvSpPr>
        <p:spPr>
          <a:xfrm>
            <a:off x="1974850" y="196850"/>
            <a:ext cx="1828800" cy="218008"/>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III. Experiment </a:t>
            </a:r>
          </a:p>
        </p:txBody>
      </p:sp>
      <p:pic>
        <p:nvPicPr>
          <p:cNvPr id="8" name="Picture 7">
            <a:extLst>
              <a:ext uri="{FF2B5EF4-FFF2-40B4-BE49-F238E27FC236}">
                <a16:creationId xmlns:a16="http://schemas.microsoft.com/office/drawing/2014/main" id="{42B5B421-D0A6-7D24-3FCB-FBE88AB3ABE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94238" y="2093224"/>
            <a:ext cx="4132823" cy="5335974"/>
          </a:xfrm>
          <a:prstGeom prst="rect">
            <a:avLst/>
          </a:prstGeom>
        </p:spPr>
      </p:pic>
    </p:spTree>
    <p:extLst>
      <p:ext uri="{BB962C8B-B14F-4D97-AF65-F5344CB8AC3E}">
        <p14:creationId xmlns:p14="http://schemas.microsoft.com/office/powerpoint/2010/main" val="1610873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82C2530E-62FE-DDFE-F1FB-92A603FA395A}"/>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82</a:t>
            </a:fld>
            <a:endParaRPr lang="en-US" dirty="0"/>
          </a:p>
        </p:txBody>
      </p:sp>
      <p:sp>
        <p:nvSpPr>
          <p:cNvPr id="14" name="TextBox 9">
            <a:extLst>
              <a:ext uri="{FF2B5EF4-FFF2-40B4-BE49-F238E27FC236}">
                <a16:creationId xmlns:a16="http://schemas.microsoft.com/office/drawing/2014/main" id="{A63FB518-2350-49BF-22C0-DA4D7B4D73B0}"/>
              </a:ext>
            </a:extLst>
          </p:cNvPr>
          <p:cNvSpPr txBox="1"/>
          <p:nvPr/>
        </p:nvSpPr>
        <p:spPr>
          <a:xfrm>
            <a:off x="1974850" y="196850"/>
            <a:ext cx="1295400" cy="436017"/>
          </a:xfrm>
          <a:prstGeom prst="rect">
            <a:avLst/>
          </a:prstGeom>
        </p:spPr>
        <p:txBody>
          <a:bodyPr wrap="square" lIns="0" tIns="0" rIns="0" bIns="0" rtlCol="0" anchor="t">
            <a:spAutoFit/>
          </a:bodyPr>
          <a:lstStyle/>
          <a:p>
            <a:pPr algn="ctr">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a:t>
            </a:r>
            <a:endParaRPr lang="ar-EG" b="1" dirty="0">
              <a:solidFill>
                <a:srgbClr val="002060"/>
              </a:solidFill>
              <a:latin typeface="Tahoma" panose="020B0604030504040204" pitchFamily="34" charset="0"/>
              <a:cs typeface="Tahoma" panose="020B0604030504040204" pitchFamily="34" charset="0"/>
              <a:sym typeface="Poppins Medium"/>
            </a:endParaRPr>
          </a:p>
          <a:p>
            <a:pPr algn="ctr">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Receiver </a:t>
            </a:r>
          </a:p>
        </p:txBody>
      </p:sp>
      <p:pic>
        <p:nvPicPr>
          <p:cNvPr id="16" name="Picture 15">
            <a:extLst>
              <a:ext uri="{FF2B5EF4-FFF2-40B4-BE49-F238E27FC236}">
                <a16:creationId xmlns:a16="http://schemas.microsoft.com/office/drawing/2014/main" id="{A2964FEE-BAB7-9C1D-5376-07BC2643C07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6730" y="378440"/>
            <a:ext cx="5167839" cy="681523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EBE6F-3905-C3CE-1433-B763F7EB69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B1AE25-7435-3A6C-E0C7-1A6608C0D859}"/>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sp>
        <p:nvSpPr>
          <p:cNvPr id="6" name="Freeform 6">
            <a:extLst>
              <a:ext uri="{FF2B5EF4-FFF2-40B4-BE49-F238E27FC236}">
                <a16:creationId xmlns:a16="http://schemas.microsoft.com/office/drawing/2014/main" id="{5CF2467D-CED9-8D42-F746-7F2DB838DF24}"/>
              </a:ext>
            </a:extLst>
          </p:cNvPr>
          <p:cNvSpPr/>
          <p:nvPr/>
        </p:nvSpPr>
        <p:spPr>
          <a:xfrm>
            <a:off x="4347207" y="-1332376"/>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Tahoma" panose="020B0604030504040204" pitchFamily="34" charset="0"/>
            </a:endParaRPr>
          </a:p>
        </p:txBody>
      </p:sp>
      <p:sp>
        <p:nvSpPr>
          <p:cNvPr id="7" name="Freeform 7">
            <a:extLst>
              <a:ext uri="{FF2B5EF4-FFF2-40B4-BE49-F238E27FC236}">
                <a16:creationId xmlns:a16="http://schemas.microsoft.com/office/drawing/2014/main" id="{669C1CFE-8357-D159-950C-DB963E3BDE71}"/>
              </a:ext>
            </a:extLst>
          </p:cNvPr>
          <p:cNvSpPr/>
          <p:nvPr/>
        </p:nvSpPr>
        <p:spPr>
          <a:xfrm>
            <a:off x="-1333170" y="6235836"/>
            <a:ext cx="2648328" cy="2648328"/>
          </a:xfrm>
          <a:custGeom>
            <a:avLst/>
            <a:gdLst/>
            <a:ahLst/>
            <a:cxnLst/>
            <a:rect l="l" t="t" r="r" b="b"/>
            <a:pathLst>
              <a:path w="2648328" h="2648328">
                <a:moveTo>
                  <a:pt x="0" y="0"/>
                </a:moveTo>
                <a:lnTo>
                  <a:pt x="2648329" y="0"/>
                </a:lnTo>
                <a:lnTo>
                  <a:pt x="2648329" y="2648328"/>
                </a:lnTo>
                <a:lnTo>
                  <a:pt x="0" y="2648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EEA7491A-FBAF-E65C-7FC6-7F59BB9CEFFC}"/>
              </a:ext>
            </a:extLst>
          </p:cNvPr>
          <p:cNvSpPr>
            <a:spLocks noGrp="1"/>
          </p:cNvSpPr>
          <p:nvPr>
            <p:ph type="sldNum" sz="quarter" idx="12"/>
          </p:nvPr>
        </p:nvSpPr>
        <p:spPr>
          <a:xfrm>
            <a:off x="3187700" y="7099883"/>
            <a:ext cx="2133600" cy="365125"/>
          </a:xfrm>
        </p:spPr>
        <p:txBody>
          <a:bodyPr/>
          <a:lstStyle/>
          <a:p>
            <a:fld id="{B6F15528-21DE-4FAA-801E-634DDDAF4B2B}" type="slidenum">
              <a:rPr lang="en-US" smtClean="0"/>
              <a:pPr/>
              <a:t>83</a:t>
            </a:fld>
            <a:endParaRPr lang="en-US" dirty="0"/>
          </a:p>
        </p:txBody>
      </p:sp>
      <p:sp>
        <p:nvSpPr>
          <p:cNvPr id="14" name="TextBox 9">
            <a:extLst>
              <a:ext uri="{FF2B5EF4-FFF2-40B4-BE49-F238E27FC236}">
                <a16:creationId xmlns:a16="http://schemas.microsoft.com/office/drawing/2014/main" id="{021E0D3A-E8BF-6989-5288-1082E80D7401}"/>
              </a:ext>
            </a:extLst>
          </p:cNvPr>
          <p:cNvSpPr txBox="1"/>
          <p:nvPr/>
        </p:nvSpPr>
        <p:spPr>
          <a:xfrm>
            <a:off x="1974850" y="196850"/>
            <a:ext cx="1371600" cy="436017"/>
          </a:xfrm>
          <a:prstGeom prst="rect">
            <a:avLst/>
          </a:prstGeom>
        </p:spPr>
        <p:txBody>
          <a:bodyPr wrap="square" lIns="0" tIns="0" rIns="0" bIns="0" rtlCol="0" anchor="t">
            <a:spAutoFit/>
          </a:bodyPr>
          <a:lstStyle/>
          <a:p>
            <a:pPr algn="ctr">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IV. Code</a:t>
            </a:r>
            <a:endParaRPr lang="ar-EG" b="1" dirty="0">
              <a:solidFill>
                <a:srgbClr val="002060"/>
              </a:solidFill>
              <a:latin typeface="Tahoma" panose="020B0604030504040204" pitchFamily="34" charset="0"/>
              <a:cs typeface="Tahoma" panose="020B0604030504040204" pitchFamily="34" charset="0"/>
              <a:sym typeface="Poppins Medium"/>
            </a:endParaRPr>
          </a:p>
          <a:p>
            <a:pPr algn="ctr">
              <a:lnSpc>
                <a:spcPts val="1679"/>
              </a:lnSpc>
              <a:spcBef>
                <a:spcPct val="0"/>
              </a:spcBef>
            </a:pPr>
            <a:r>
              <a:rPr lang="en-US" b="1" dirty="0">
                <a:solidFill>
                  <a:srgbClr val="002060"/>
                </a:solidFill>
                <a:latin typeface="Tahoma" panose="020B0604030504040204" pitchFamily="34" charset="0"/>
                <a:cs typeface="Tahoma" panose="020B0604030504040204" pitchFamily="34" charset="0"/>
                <a:sym typeface="Poppins Medium"/>
              </a:rPr>
              <a:t>Transmitter </a:t>
            </a:r>
          </a:p>
        </p:txBody>
      </p:sp>
      <p:pic>
        <p:nvPicPr>
          <p:cNvPr id="16" name="Picture 15">
            <a:extLst>
              <a:ext uri="{FF2B5EF4-FFF2-40B4-BE49-F238E27FC236}">
                <a16:creationId xmlns:a16="http://schemas.microsoft.com/office/drawing/2014/main" id="{8616D415-7268-9B18-D195-DC0332DEF91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6730" y="449903"/>
            <a:ext cx="5167839" cy="6672304"/>
          </a:xfrm>
          <a:prstGeom prst="rect">
            <a:avLst/>
          </a:prstGeom>
        </p:spPr>
      </p:pic>
    </p:spTree>
    <p:extLst>
      <p:ext uri="{BB962C8B-B14F-4D97-AF65-F5344CB8AC3E}">
        <p14:creationId xmlns:p14="http://schemas.microsoft.com/office/powerpoint/2010/main" val="4103917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a:p>
        </p:txBody>
      </p:sp>
      <p:sp>
        <p:nvSpPr>
          <p:cNvPr id="9" name="Freeform 9"/>
          <p:cNvSpPr/>
          <p:nvPr/>
        </p:nvSpPr>
        <p:spPr>
          <a:xfrm>
            <a:off x="-11628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359674" y="-1233397"/>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529450" y="5768805"/>
            <a:ext cx="4262400" cy="1514645"/>
          </a:xfrm>
          <a:prstGeom prst="rect">
            <a:avLst/>
          </a:prstGeom>
        </p:spPr>
        <p:txBody>
          <a:bodyPr lIns="0" tIns="0" rIns="0" bIns="0" rtlCol="0" anchor="t">
            <a:spAutoFit/>
          </a:bodyPr>
          <a:lstStyle/>
          <a:p>
            <a:pPr algn="just">
              <a:lnSpc>
                <a:spcPts val="1679"/>
              </a:lnSpc>
              <a:spcBef>
                <a:spcPct val="0"/>
              </a:spcBef>
            </a:pPr>
            <a:r>
              <a:rPr lang="en-US" sz="1200" dirty="0">
                <a:solidFill>
                  <a:srgbClr val="262260"/>
                </a:solidFill>
                <a:latin typeface="Poppins"/>
                <a:ea typeface="Poppins"/>
                <a:cs typeface="Poppins"/>
                <a:sym typeface="Poppins"/>
              </a:rPr>
              <a:t>The car is designed to be controlled remotely via a controller, allowing for navigation and operation. The ESP32-CAM streams live video to a web application, enabling users to see what the camera captures in real-time. This integration of components facilitates an interactive and engaging experience, combining mobility with visual feedback.</a:t>
            </a:r>
          </a:p>
        </p:txBody>
      </p:sp>
      <p:sp>
        <p:nvSpPr>
          <p:cNvPr id="14" name="Slide Number Placeholder 13">
            <a:extLst>
              <a:ext uri="{FF2B5EF4-FFF2-40B4-BE49-F238E27FC236}">
                <a16:creationId xmlns:a16="http://schemas.microsoft.com/office/drawing/2014/main" id="{B516ACFF-9888-3FAF-79CF-936CE1ACDF79}"/>
              </a:ext>
            </a:extLst>
          </p:cNvPr>
          <p:cNvSpPr>
            <a:spLocks noGrp="1"/>
          </p:cNvSpPr>
          <p:nvPr>
            <p:ph type="sldNum" sz="quarter" idx="12"/>
          </p:nvPr>
        </p:nvSpPr>
        <p:spPr/>
        <p:txBody>
          <a:bodyPr/>
          <a:lstStyle/>
          <a:p>
            <a:fld id="{B6F15528-21DE-4FAA-801E-634DDDAF4B2B}" type="slidenum">
              <a:rPr lang="en-US" smtClean="0"/>
              <a:pPr/>
              <a:t>84</a:t>
            </a:fld>
            <a:endParaRPr lang="en-US"/>
          </a:p>
        </p:txBody>
      </p:sp>
      <p:pic>
        <p:nvPicPr>
          <p:cNvPr id="17" name="Picture 16">
            <a:extLst>
              <a:ext uri="{FF2B5EF4-FFF2-40B4-BE49-F238E27FC236}">
                <a16:creationId xmlns:a16="http://schemas.microsoft.com/office/drawing/2014/main" id="{BD3C42C1-A78B-A5AB-2FB0-C67EA7C95607}"/>
              </a:ext>
            </a:extLst>
          </p:cNvPr>
          <p:cNvPicPr>
            <a:picLocks noChangeAspect="1"/>
          </p:cNvPicPr>
          <p:nvPr/>
        </p:nvPicPr>
        <p:blipFill>
          <a:blip r:embed="rId5">
            <a:extLst>
              <a:ext uri="{28A0092B-C50C-407E-A947-70E740481C1C}">
                <a14:useLocalDpi xmlns:a14="http://schemas.microsoft.com/office/drawing/2010/main" val="0"/>
              </a:ext>
            </a:extLst>
          </a:blip>
          <a:srcRect t="12009" b="12009"/>
          <a:stretch/>
        </p:blipFill>
        <p:spPr>
          <a:xfrm>
            <a:off x="383195" y="1109216"/>
            <a:ext cx="4561609" cy="3465959"/>
          </a:xfrm>
          <a:prstGeom prst="round2DiagRect">
            <a:avLst>
              <a:gd name="adj1" fmla="val 16667"/>
              <a:gd name="adj2" fmla="val 0"/>
            </a:avLst>
          </a:prstGeom>
          <a:ln w="88900" cap="sq">
            <a:solidFill>
              <a:schemeClr val="accent6"/>
            </a:solidFill>
            <a:miter lim="800000"/>
          </a:ln>
          <a:effectLst>
            <a:outerShdw blurRad="254000" algn="tl" rotWithShape="0">
              <a:srgbClr val="000000">
                <a:alpha val="43000"/>
              </a:srgbClr>
            </a:outerShdw>
          </a:effectLst>
        </p:spPr>
      </p:pic>
      <p:grpSp>
        <p:nvGrpSpPr>
          <p:cNvPr id="6" name="Group 6"/>
          <p:cNvGrpSpPr/>
          <p:nvPr/>
        </p:nvGrpSpPr>
        <p:grpSpPr>
          <a:xfrm>
            <a:off x="383195" y="4845050"/>
            <a:ext cx="4561609" cy="799200"/>
            <a:chOff x="0" y="0"/>
            <a:chExt cx="2319617" cy="406400"/>
          </a:xfrm>
        </p:grpSpPr>
        <p:sp>
          <p:nvSpPr>
            <p:cNvPr id="7" name="Freeform 7"/>
            <p:cNvSpPr/>
            <p:nvPr/>
          </p:nvSpPr>
          <p:spPr>
            <a:xfrm>
              <a:off x="0" y="0"/>
              <a:ext cx="2319617" cy="406400"/>
            </a:xfrm>
            <a:custGeom>
              <a:avLst/>
              <a:gdLst/>
              <a:ahLst/>
              <a:cxnLst/>
              <a:rect l="l" t="t" r="r" b="b"/>
              <a:pathLst>
                <a:path w="2319617" h="406400">
                  <a:moveTo>
                    <a:pt x="0" y="0"/>
                  </a:moveTo>
                  <a:lnTo>
                    <a:pt x="2319617" y="0"/>
                  </a:lnTo>
                  <a:lnTo>
                    <a:pt x="2319617" y="406400"/>
                  </a:lnTo>
                  <a:lnTo>
                    <a:pt x="0" y="406400"/>
                  </a:lnTo>
                  <a:close/>
                </a:path>
              </a:pathLst>
            </a:custGeom>
            <a:solidFill>
              <a:srgbClr val="FAAF40"/>
            </a:solidFill>
          </p:spPr>
          <p:txBody>
            <a:bodyPr/>
            <a:lstStyle/>
            <a:p>
              <a:endParaRPr lang="en-US"/>
            </a:p>
          </p:txBody>
        </p:sp>
        <p:sp>
          <p:nvSpPr>
            <p:cNvPr id="8" name="TextBox 8"/>
            <p:cNvSpPr txBox="1"/>
            <p:nvPr/>
          </p:nvSpPr>
          <p:spPr>
            <a:xfrm>
              <a:off x="0" y="-38100"/>
              <a:ext cx="2319617" cy="444500"/>
            </a:xfrm>
            <a:prstGeom prst="rect">
              <a:avLst/>
            </a:prstGeom>
          </p:spPr>
          <p:txBody>
            <a:bodyPr lIns="50800" tIns="50800" rIns="50800" bIns="50800" rtlCol="0" anchor="ctr"/>
            <a:lstStyle/>
            <a:p>
              <a:pPr algn="ctr">
                <a:lnSpc>
                  <a:spcPts val="1863"/>
                </a:lnSpc>
              </a:pPr>
              <a:endParaRPr/>
            </a:p>
          </p:txBody>
        </p:sp>
      </p:grpSp>
      <p:sp>
        <p:nvSpPr>
          <p:cNvPr id="12" name="TextBox 12"/>
          <p:cNvSpPr txBox="1"/>
          <p:nvPr/>
        </p:nvSpPr>
        <p:spPr>
          <a:xfrm>
            <a:off x="450850" y="4880826"/>
            <a:ext cx="4493954" cy="726224"/>
          </a:xfrm>
          <a:prstGeom prst="rect">
            <a:avLst/>
          </a:prstGeom>
        </p:spPr>
        <p:txBody>
          <a:bodyPr wrap="square" lIns="0" tIns="0" rIns="0" bIns="0" rtlCol="0" anchor="t">
            <a:spAutoFit/>
          </a:bodyPr>
          <a:lstStyle/>
          <a:p>
            <a:pPr algn="ctr">
              <a:lnSpc>
                <a:spcPts val="2940"/>
              </a:lnSpc>
              <a:spcBef>
                <a:spcPct val="0"/>
              </a:spcBef>
            </a:pPr>
            <a:r>
              <a:rPr lang="en-US" sz="2100" b="1" dirty="0">
                <a:solidFill>
                  <a:srgbClr val="262260"/>
                </a:solidFill>
                <a:latin typeface="Poppins Medium"/>
                <a:ea typeface="Poppins Medium"/>
                <a:cs typeface="Poppins Medium"/>
                <a:sym typeface="Poppins Medium"/>
              </a:rPr>
              <a:t>ESP32-CAM Streaming and Remote Control</a:t>
            </a:r>
          </a:p>
        </p:txBody>
      </p:sp>
      <p:sp>
        <p:nvSpPr>
          <p:cNvPr id="5" name="TextBox 9">
            <a:extLst>
              <a:ext uri="{FF2B5EF4-FFF2-40B4-BE49-F238E27FC236}">
                <a16:creationId xmlns:a16="http://schemas.microsoft.com/office/drawing/2014/main" id="{69F4720E-4164-86F8-CCF4-D94D573B194B}"/>
              </a:ext>
            </a:extLst>
          </p:cNvPr>
          <p:cNvSpPr txBox="1"/>
          <p:nvPr/>
        </p:nvSpPr>
        <p:spPr>
          <a:xfrm>
            <a:off x="1766747" y="402955"/>
            <a:ext cx="2023836" cy="218008"/>
          </a:xfrm>
          <a:prstGeom prst="rect">
            <a:avLst/>
          </a:prstGeom>
        </p:spPr>
        <p:txBody>
          <a:bodyPr wrap="square" lIns="0" tIns="0" rIns="0" bIns="0" rtlCol="0" anchor="t">
            <a:spAutoFit/>
          </a:bodyPr>
          <a:lstStyle/>
          <a:p>
            <a:pPr algn="l">
              <a:lnSpc>
                <a:spcPts val="1679"/>
              </a:lnSpc>
              <a:spcBef>
                <a:spcPct val="0"/>
              </a:spcBef>
            </a:pPr>
            <a:r>
              <a:rPr lang="ar-SA" b="1" dirty="0">
                <a:solidFill>
                  <a:srgbClr val="002060"/>
                </a:solidFill>
                <a:latin typeface="Tahoma" panose="020B0604030504040204" pitchFamily="34" charset="0"/>
                <a:cs typeface="Tahoma" panose="020B0604030504040204" pitchFamily="34" charset="0"/>
                <a:sym typeface="Poppins Medium"/>
              </a:rPr>
              <a:t> Experiment </a:t>
            </a:r>
            <a:r>
              <a:rPr lang="en-US" b="1" dirty="0">
                <a:solidFill>
                  <a:srgbClr val="002060"/>
                </a:solidFill>
                <a:latin typeface="Tahoma" panose="020B0604030504040204" pitchFamily="34" charset="0"/>
                <a:cs typeface="Tahoma" panose="020B0604030504040204" pitchFamily="34" charset="0"/>
                <a:sym typeface="Poppins Medium"/>
              </a:rPr>
              <a:t> 7</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959" y="-178460"/>
            <a:ext cx="2836082" cy="7916920"/>
            <a:chOff x="0" y="0"/>
            <a:chExt cx="1442172" cy="4025821"/>
          </a:xfrm>
        </p:grpSpPr>
        <p:sp>
          <p:nvSpPr>
            <p:cNvPr id="3" name="Freeform 3"/>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a:p>
          </p:txBody>
        </p:sp>
        <p:sp>
          <p:nvSpPr>
            <p:cNvPr id="4" name="TextBox 4"/>
            <p:cNvSpPr txBox="1"/>
            <p:nvPr/>
          </p:nvSpPr>
          <p:spPr>
            <a:xfrm>
              <a:off x="0" y="-38100"/>
              <a:ext cx="1442172" cy="4063921"/>
            </a:xfrm>
            <a:prstGeom prst="rect">
              <a:avLst/>
            </a:prstGeom>
          </p:spPr>
          <p:txBody>
            <a:bodyPr lIns="50800" tIns="50800" rIns="50800" bIns="50800" rtlCol="0" anchor="ctr"/>
            <a:lstStyle/>
            <a:p>
              <a:pPr algn="ctr">
                <a:lnSpc>
                  <a:spcPts val="1863"/>
                </a:lnSpc>
              </a:pPr>
              <a:endParaRPr/>
            </a:p>
          </p:txBody>
        </p:sp>
      </p:grpSp>
      <p:grpSp>
        <p:nvGrpSpPr>
          <p:cNvPr id="5" name="Group 5"/>
          <p:cNvGrpSpPr/>
          <p:nvPr/>
        </p:nvGrpSpPr>
        <p:grpSpPr>
          <a:xfrm>
            <a:off x="532800" y="532800"/>
            <a:ext cx="4262400" cy="2007425"/>
            <a:chOff x="0" y="0"/>
            <a:chExt cx="2066146" cy="973075"/>
          </a:xfrm>
        </p:grpSpPr>
        <p:sp>
          <p:nvSpPr>
            <p:cNvPr id="6" name="Freeform 6"/>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a:p>
          </p:txBody>
        </p:sp>
        <p:sp>
          <p:nvSpPr>
            <p:cNvPr id="7" name="TextBox 7"/>
            <p:cNvSpPr txBox="1"/>
            <p:nvPr/>
          </p:nvSpPr>
          <p:spPr>
            <a:xfrm>
              <a:off x="0" y="-38100"/>
              <a:ext cx="2066146" cy="1011175"/>
            </a:xfrm>
            <a:prstGeom prst="rect">
              <a:avLst/>
            </a:prstGeom>
          </p:spPr>
          <p:txBody>
            <a:bodyPr lIns="50800" tIns="50800" rIns="50800" bIns="50800" rtlCol="0" anchor="ctr"/>
            <a:lstStyle/>
            <a:p>
              <a:pPr algn="ctr">
                <a:lnSpc>
                  <a:spcPts val="1863"/>
                </a:lnSpc>
              </a:pPr>
              <a:endParaRPr/>
            </a:p>
          </p:txBody>
        </p:sp>
      </p:grpSp>
      <p:grpSp>
        <p:nvGrpSpPr>
          <p:cNvPr id="10" name="Group 10"/>
          <p:cNvGrpSpPr/>
          <p:nvPr/>
        </p:nvGrpSpPr>
        <p:grpSpPr>
          <a:xfrm>
            <a:off x="4131346" y="2099210"/>
            <a:ext cx="663854" cy="243007"/>
            <a:chOff x="0" y="0"/>
            <a:chExt cx="627028" cy="229527"/>
          </a:xfrm>
        </p:grpSpPr>
        <p:sp>
          <p:nvSpPr>
            <p:cNvPr id="11" name="Freeform 11"/>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a:p>
          </p:txBody>
        </p:sp>
        <p:sp>
          <p:nvSpPr>
            <p:cNvPr id="12" name="TextBox 12"/>
            <p:cNvSpPr txBox="1"/>
            <p:nvPr/>
          </p:nvSpPr>
          <p:spPr>
            <a:xfrm>
              <a:off x="0" y="-38100"/>
              <a:ext cx="627028" cy="267627"/>
            </a:xfrm>
            <a:prstGeom prst="rect">
              <a:avLst/>
            </a:prstGeom>
          </p:spPr>
          <p:txBody>
            <a:bodyPr lIns="50800" tIns="50800" rIns="50800" bIns="50800" rtlCol="0" anchor="ctr"/>
            <a:lstStyle/>
            <a:p>
              <a:pPr algn="ctr">
                <a:lnSpc>
                  <a:spcPts val="1863"/>
                </a:lnSpc>
              </a:pPr>
              <a:endParaRPr/>
            </a:p>
          </p:txBody>
        </p:sp>
      </p:grpSp>
      <p:sp>
        <p:nvSpPr>
          <p:cNvPr id="13" name="TextBox 13"/>
          <p:cNvSpPr txBox="1"/>
          <p:nvPr/>
        </p:nvSpPr>
        <p:spPr>
          <a:xfrm>
            <a:off x="4265964" y="2130992"/>
            <a:ext cx="394618" cy="150870"/>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Poppins Medium"/>
                <a:ea typeface="Poppins Medium"/>
                <a:cs typeface="Poppins Medium"/>
                <a:sym typeface="Poppins Medium"/>
              </a:rPr>
              <a:t>1</a:t>
            </a:r>
          </a:p>
        </p:txBody>
      </p:sp>
      <p:sp>
        <p:nvSpPr>
          <p:cNvPr id="14" name="AutoShape 14"/>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a:p>
        </p:txBody>
      </p:sp>
      <p:sp>
        <p:nvSpPr>
          <p:cNvPr id="15" name="TextBox 15"/>
          <p:cNvSpPr txBox="1"/>
          <p:nvPr/>
        </p:nvSpPr>
        <p:spPr>
          <a:xfrm>
            <a:off x="2626341" y="704268"/>
            <a:ext cx="1958361" cy="231025"/>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Poppins Medium"/>
                <a:ea typeface="Poppins Medium"/>
                <a:cs typeface="Poppins Medium"/>
                <a:sym typeface="Poppins Medium"/>
              </a:rPr>
              <a:t>2x dc motor </a:t>
            </a:r>
          </a:p>
        </p:txBody>
      </p:sp>
      <p:sp>
        <p:nvSpPr>
          <p:cNvPr id="16" name="TextBox 16"/>
          <p:cNvSpPr txBox="1"/>
          <p:nvPr/>
        </p:nvSpPr>
        <p:spPr>
          <a:xfrm>
            <a:off x="2552351" y="958588"/>
            <a:ext cx="2157966" cy="1335622"/>
          </a:xfrm>
          <a:prstGeom prst="rect">
            <a:avLst/>
          </a:prstGeom>
        </p:spPr>
        <p:txBody>
          <a:bodyPr wrap="square" lIns="0" tIns="0" rIns="0" bIns="0" rtlCol="0" anchor="t">
            <a:spAutoFit/>
          </a:bodyPr>
          <a:lstStyle/>
          <a:p>
            <a:pPr algn="l">
              <a:lnSpc>
                <a:spcPts val="1464"/>
              </a:lnSpc>
            </a:pPr>
            <a:r>
              <a:rPr lang="en-US" sz="900" dirty="0">
                <a:solidFill>
                  <a:srgbClr val="5B5792"/>
                </a:solidFill>
                <a:latin typeface="Poppins"/>
                <a:cs typeface="Poppins"/>
              </a:rPr>
              <a:t>A DC motor is an electrical device that converts direct current (DC) electrical energy into mechanical energy through magnetic forces. They are commonly used in various applications due to their simplicity and ease of control</a:t>
            </a:r>
            <a:r>
              <a:rPr lang="en-US" sz="1050" b="0" i="0" dirty="0">
                <a:solidFill>
                  <a:srgbClr val="374151"/>
                </a:solidFill>
                <a:effectLst/>
                <a:latin typeface="__Inter_d65c78"/>
              </a:rPr>
              <a:t>.</a:t>
            </a:r>
            <a:endParaRPr lang="en-US" sz="1045" dirty="0">
              <a:solidFill>
                <a:srgbClr val="5B5792"/>
              </a:solidFill>
              <a:latin typeface="Poppins"/>
              <a:ea typeface="Poppins"/>
              <a:cs typeface="Poppins"/>
              <a:sym typeface="Poppins"/>
            </a:endParaRPr>
          </a:p>
        </p:txBody>
      </p:sp>
      <p:grpSp>
        <p:nvGrpSpPr>
          <p:cNvPr id="17" name="Group 17"/>
          <p:cNvGrpSpPr/>
          <p:nvPr/>
        </p:nvGrpSpPr>
        <p:grpSpPr>
          <a:xfrm>
            <a:off x="532800" y="2776287"/>
            <a:ext cx="4262400" cy="2007425"/>
            <a:chOff x="0" y="0"/>
            <a:chExt cx="2066146" cy="973075"/>
          </a:xfrm>
        </p:grpSpPr>
        <p:sp>
          <p:nvSpPr>
            <p:cNvPr id="18" name="Freeform 18"/>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a:p>
          </p:txBody>
        </p:sp>
        <p:sp>
          <p:nvSpPr>
            <p:cNvPr id="19" name="TextBox 19"/>
            <p:cNvSpPr txBox="1"/>
            <p:nvPr/>
          </p:nvSpPr>
          <p:spPr>
            <a:xfrm>
              <a:off x="0" y="-38100"/>
              <a:ext cx="2066146" cy="1011175"/>
            </a:xfrm>
            <a:prstGeom prst="rect">
              <a:avLst/>
            </a:prstGeom>
          </p:spPr>
          <p:txBody>
            <a:bodyPr lIns="50800" tIns="50800" rIns="50800" bIns="50800" rtlCol="0" anchor="ctr"/>
            <a:lstStyle/>
            <a:p>
              <a:pPr algn="ctr">
                <a:lnSpc>
                  <a:spcPts val="1863"/>
                </a:lnSpc>
              </a:pPr>
              <a:endParaRPr/>
            </a:p>
          </p:txBody>
        </p:sp>
      </p:grpSp>
      <p:grpSp>
        <p:nvGrpSpPr>
          <p:cNvPr id="22" name="Group 22"/>
          <p:cNvGrpSpPr/>
          <p:nvPr/>
        </p:nvGrpSpPr>
        <p:grpSpPr>
          <a:xfrm>
            <a:off x="4131346" y="4342698"/>
            <a:ext cx="663854" cy="243007"/>
            <a:chOff x="0" y="0"/>
            <a:chExt cx="627028" cy="229527"/>
          </a:xfrm>
        </p:grpSpPr>
        <p:sp>
          <p:nvSpPr>
            <p:cNvPr id="23" name="Freeform 23"/>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a:p>
          </p:txBody>
        </p:sp>
        <p:sp>
          <p:nvSpPr>
            <p:cNvPr id="24" name="TextBox 24"/>
            <p:cNvSpPr txBox="1"/>
            <p:nvPr/>
          </p:nvSpPr>
          <p:spPr>
            <a:xfrm>
              <a:off x="0" y="-38100"/>
              <a:ext cx="627028" cy="267627"/>
            </a:xfrm>
            <a:prstGeom prst="rect">
              <a:avLst/>
            </a:prstGeom>
          </p:spPr>
          <p:txBody>
            <a:bodyPr lIns="50800" tIns="50800" rIns="50800" bIns="50800" rtlCol="0" anchor="ctr"/>
            <a:lstStyle/>
            <a:p>
              <a:pPr algn="ctr">
                <a:lnSpc>
                  <a:spcPts val="1863"/>
                </a:lnSpc>
              </a:pPr>
              <a:endParaRPr/>
            </a:p>
          </p:txBody>
        </p:sp>
      </p:grpSp>
      <p:sp>
        <p:nvSpPr>
          <p:cNvPr id="25" name="TextBox 25"/>
          <p:cNvSpPr txBox="1"/>
          <p:nvPr/>
        </p:nvSpPr>
        <p:spPr>
          <a:xfrm>
            <a:off x="4265964" y="4374479"/>
            <a:ext cx="394618" cy="150870"/>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Poppins Medium"/>
                <a:ea typeface="Poppins Medium"/>
                <a:cs typeface="Poppins Medium"/>
                <a:sym typeface="Poppins Medium"/>
              </a:rPr>
              <a:t>2</a:t>
            </a:r>
          </a:p>
        </p:txBody>
      </p:sp>
      <p:sp>
        <p:nvSpPr>
          <p:cNvPr id="26" name="AutoShape 26"/>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a:p>
        </p:txBody>
      </p:sp>
      <p:grpSp>
        <p:nvGrpSpPr>
          <p:cNvPr id="29" name="Group 29"/>
          <p:cNvGrpSpPr/>
          <p:nvPr/>
        </p:nvGrpSpPr>
        <p:grpSpPr>
          <a:xfrm>
            <a:off x="532800" y="5019775"/>
            <a:ext cx="4262400" cy="2007425"/>
            <a:chOff x="0" y="0"/>
            <a:chExt cx="2066146" cy="973075"/>
          </a:xfrm>
        </p:grpSpPr>
        <p:sp>
          <p:nvSpPr>
            <p:cNvPr id="30" name="Freeform 30"/>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a:p>
          </p:txBody>
        </p:sp>
        <p:sp>
          <p:nvSpPr>
            <p:cNvPr id="31" name="TextBox 31"/>
            <p:cNvSpPr txBox="1"/>
            <p:nvPr/>
          </p:nvSpPr>
          <p:spPr>
            <a:xfrm>
              <a:off x="0" y="-38100"/>
              <a:ext cx="2066146" cy="1011175"/>
            </a:xfrm>
            <a:prstGeom prst="rect">
              <a:avLst/>
            </a:prstGeom>
          </p:spPr>
          <p:txBody>
            <a:bodyPr lIns="50800" tIns="50800" rIns="50800" bIns="50800" rtlCol="0" anchor="ctr"/>
            <a:lstStyle/>
            <a:p>
              <a:pPr algn="ctr">
                <a:lnSpc>
                  <a:spcPts val="1863"/>
                </a:lnSpc>
              </a:pPr>
              <a:endParaRPr/>
            </a:p>
          </p:txBody>
        </p:sp>
      </p:grpSp>
      <p:grpSp>
        <p:nvGrpSpPr>
          <p:cNvPr id="34" name="Group 34"/>
          <p:cNvGrpSpPr/>
          <p:nvPr/>
        </p:nvGrpSpPr>
        <p:grpSpPr>
          <a:xfrm>
            <a:off x="4131346" y="6586185"/>
            <a:ext cx="663854" cy="243007"/>
            <a:chOff x="0" y="0"/>
            <a:chExt cx="627028" cy="229527"/>
          </a:xfrm>
        </p:grpSpPr>
        <p:sp>
          <p:nvSpPr>
            <p:cNvPr id="35" name="Freeform 35"/>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a:p>
          </p:txBody>
        </p:sp>
        <p:sp>
          <p:nvSpPr>
            <p:cNvPr id="36" name="TextBox 36"/>
            <p:cNvSpPr txBox="1"/>
            <p:nvPr/>
          </p:nvSpPr>
          <p:spPr>
            <a:xfrm>
              <a:off x="0" y="-38100"/>
              <a:ext cx="627028" cy="267627"/>
            </a:xfrm>
            <a:prstGeom prst="rect">
              <a:avLst/>
            </a:prstGeom>
          </p:spPr>
          <p:txBody>
            <a:bodyPr lIns="50800" tIns="50800" rIns="50800" bIns="50800" rtlCol="0" anchor="ctr"/>
            <a:lstStyle/>
            <a:p>
              <a:pPr algn="ctr">
                <a:lnSpc>
                  <a:spcPts val="1863"/>
                </a:lnSpc>
              </a:pPr>
              <a:endParaRPr/>
            </a:p>
          </p:txBody>
        </p:sp>
      </p:grpSp>
      <p:sp>
        <p:nvSpPr>
          <p:cNvPr id="37" name="TextBox 37"/>
          <p:cNvSpPr txBox="1"/>
          <p:nvPr/>
        </p:nvSpPr>
        <p:spPr>
          <a:xfrm>
            <a:off x="4265964" y="6617967"/>
            <a:ext cx="394618" cy="150870"/>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Poppins Medium"/>
                <a:ea typeface="Poppins Medium"/>
                <a:cs typeface="Poppins Medium"/>
                <a:sym typeface="Poppins Medium"/>
              </a:rPr>
              <a:t>3</a:t>
            </a:r>
          </a:p>
        </p:txBody>
      </p:sp>
      <p:sp>
        <p:nvSpPr>
          <p:cNvPr id="38" name="AutoShape 38"/>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a:p>
        </p:txBody>
      </p:sp>
      <p:sp>
        <p:nvSpPr>
          <p:cNvPr id="41" name="Slide Number Placeholder 40">
            <a:extLst>
              <a:ext uri="{FF2B5EF4-FFF2-40B4-BE49-F238E27FC236}">
                <a16:creationId xmlns:a16="http://schemas.microsoft.com/office/drawing/2014/main" id="{0E90944E-3457-5F90-E38A-C9C0A3CAB2F9}"/>
              </a:ext>
            </a:extLst>
          </p:cNvPr>
          <p:cNvSpPr>
            <a:spLocks noGrp="1"/>
          </p:cNvSpPr>
          <p:nvPr>
            <p:ph type="sldNum" sz="quarter" idx="12"/>
          </p:nvPr>
        </p:nvSpPr>
        <p:spPr/>
        <p:txBody>
          <a:bodyPr/>
          <a:lstStyle/>
          <a:p>
            <a:fld id="{B6F15528-21DE-4FAA-801E-634DDDAF4B2B}" type="slidenum">
              <a:rPr lang="en-US" smtClean="0"/>
              <a:pPr/>
              <a:t>85</a:t>
            </a:fld>
            <a:endParaRPr lang="en-US"/>
          </a:p>
        </p:txBody>
      </p:sp>
      <p:sp>
        <p:nvSpPr>
          <p:cNvPr id="47" name="TextBox 15">
            <a:extLst>
              <a:ext uri="{FF2B5EF4-FFF2-40B4-BE49-F238E27FC236}">
                <a16:creationId xmlns:a16="http://schemas.microsoft.com/office/drawing/2014/main" id="{71025E71-0674-5F86-A921-B71910A374C7}"/>
              </a:ext>
            </a:extLst>
          </p:cNvPr>
          <p:cNvSpPr txBox="1"/>
          <p:nvPr/>
        </p:nvSpPr>
        <p:spPr>
          <a:xfrm>
            <a:off x="2626341" y="2978168"/>
            <a:ext cx="1958361" cy="231025"/>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Poppins Medium"/>
                <a:ea typeface="Poppins Medium"/>
                <a:cs typeface="Poppins Medium"/>
                <a:sym typeface="Poppins Medium"/>
              </a:rPr>
              <a:t>1x Chassis</a:t>
            </a:r>
          </a:p>
        </p:txBody>
      </p:sp>
      <p:sp>
        <p:nvSpPr>
          <p:cNvPr id="48" name="TextBox 16">
            <a:extLst>
              <a:ext uri="{FF2B5EF4-FFF2-40B4-BE49-F238E27FC236}">
                <a16:creationId xmlns:a16="http://schemas.microsoft.com/office/drawing/2014/main" id="{6DD65D47-73CB-ED3C-660C-4671464A2167}"/>
              </a:ext>
            </a:extLst>
          </p:cNvPr>
          <p:cNvSpPr txBox="1"/>
          <p:nvPr/>
        </p:nvSpPr>
        <p:spPr>
          <a:xfrm>
            <a:off x="2626341" y="3235786"/>
            <a:ext cx="1958361" cy="951222"/>
          </a:xfrm>
          <a:prstGeom prst="rect">
            <a:avLst/>
          </a:prstGeom>
        </p:spPr>
        <p:txBody>
          <a:bodyPr lIns="0" tIns="0" rIns="0" bIns="0" rtlCol="0" anchor="t">
            <a:spAutoFit/>
          </a:bodyPr>
          <a:lstStyle/>
          <a:p>
            <a:pPr algn="l">
              <a:lnSpc>
                <a:spcPts val="1464"/>
              </a:lnSpc>
            </a:pPr>
            <a:r>
              <a:rPr lang="en-US" sz="1045" dirty="0">
                <a:solidFill>
                  <a:srgbClr val="5B5792"/>
                </a:solidFill>
                <a:latin typeface="Poppins"/>
                <a:ea typeface="Poppins"/>
                <a:cs typeface="Poppins"/>
                <a:sym typeface="Poppins"/>
              </a:rPr>
              <a:t>A gas-detecting component that identifies smoke or specific gases and sends corresponding data to the Arduino.</a:t>
            </a:r>
          </a:p>
        </p:txBody>
      </p:sp>
      <p:sp>
        <p:nvSpPr>
          <p:cNvPr id="49" name="TextBox 15">
            <a:extLst>
              <a:ext uri="{FF2B5EF4-FFF2-40B4-BE49-F238E27FC236}">
                <a16:creationId xmlns:a16="http://schemas.microsoft.com/office/drawing/2014/main" id="{B20FF1DB-DAF1-D997-3E3D-51475A06A3AF}"/>
              </a:ext>
            </a:extLst>
          </p:cNvPr>
          <p:cNvSpPr txBox="1"/>
          <p:nvPr/>
        </p:nvSpPr>
        <p:spPr>
          <a:xfrm>
            <a:off x="2584450" y="5147425"/>
            <a:ext cx="1958361" cy="231025"/>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Poppins Medium"/>
                <a:ea typeface="Poppins Medium"/>
                <a:cs typeface="Poppins Medium"/>
                <a:sym typeface="Poppins Medium"/>
              </a:rPr>
              <a:t>1x Esp32 cam</a:t>
            </a:r>
          </a:p>
        </p:txBody>
      </p:sp>
      <p:sp>
        <p:nvSpPr>
          <p:cNvPr id="50" name="TextBox 16">
            <a:extLst>
              <a:ext uri="{FF2B5EF4-FFF2-40B4-BE49-F238E27FC236}">
                <a16:creationId xmlns:a16="http://schemas.microsoft.com/office/drawing/2014/main" id="{1C8ACB03-E755-B0C1-1657-9891A809A924}"/>
              </a:ext>
            </a:extLst>
          </p:cNvPr>
          <p:cNvSpPr txBox="1"/>
          <p:nvPr/>
        </p:nvSpPr>
        <p:spPr>
          <a:xfrm>
            <a:off x="2562162" y="5387441"/>
            <a:ext cx="2233038" cy="1138389"/>
          </a:xfrm>
          <a:prstGeom prst="rect">
            <a:avLst/>
          </a:prstGeom>
        </p:spPr>
        <p:txBody>
          <a:bodyPr wrap="square" lIns="0" tIns="0" rIns="0" bIns="0" rtlCol="0" anchor="t">
            <a:spAutoFit/>
          </a:bodyPr>
          <a:lstStyle/>
          <a:p>
            <a:pPr algn="l">
              <a:lnSpc>
                <a:spcPts val="1464"/>
              </a:lnSpc>
            </a:pPr>
            <a:r>
              <a:rPr lang="en-US" sz="900" dirty="0">
                <a:solidFill>
                  <a:srgbClr val="5B5792"/>
                </a:solidFill>
                <a:latin typeface="Poppins"/>
                <a:cs typeface="Poppins"/>
              </a:rPr>
              <a:t>The ESP32-CAM is a compact and cost-effective development board that combines the capabilities of the ESP32 microcontroller with a camera module, making it ideal for various IoT and embedded applications. </a:t>
            </a:r>
            <a:endParaRPr lang="en-US" sz="900" dirty="0">
              <a:solidFill>
                <a:srgbClr val="5B5792"/>
              </a:solidFill>
              <a:latin typeface="Poppins"/>
              <a:cs typeface="Poppins"/>
              <a:sym typeface="Poppins"/>
            </a:endParaRPr>
          </a:p>
        </p:txBody>
      </p:sp>
      <p:sp>
        <p:nvSpPr>
          <p:cNvPr id="51" name="TextBox 11">
            <a:extLst>
              <a:ext uri="{FF2B5EF4-FFF2-40B4-BE49-F238E27FC236}">
                <a16:creationId xmlns:a16="http://schemas.microsoft.com/office/drawing/2014/main" id="{71326D8E-748D-EBA3-A3AD-CE35506F3940}"/>
              </a:ext>
            </a:extLst>
          </p:cNvPr>
          <p:cNvSpPr txBox="1"/>
          <p:nvPr/>
        </p:nvSpPr>
        <p:spPr>
          <a:xfrm>
            <a:off x="1741825" y="195838"/>
            <a:ext cx="1814324" cy="228139"/>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Poppins Medium"/>
                <a:ea typeface="Poppins Medium"/>
                <a:cs typeface="Poppins Medium"/>
                <a:sym typeface="Poppins Medium"/>
              </a:rPr>
              <a:t>I. Components </a:t>
            </a:r>
          </a:p>
        </p:txBody>
      </p:sp>
      <p:pic>
        <p:nvPicPr>
          <p:cNvPr id="1026" name="Picture 2" descr="DC 3V-6V TT Motor | 3D CAD Model Library | GrabCAD">
            <a:extLst>
              <a:ext uri="{FF2B5EF4-FFF2-40B4-BE49-F238E27FC236}">
                <a16:creationId xmlns:a16="http://schemas.microsoft.com/office/drawing/2014/main" id="{4406D587-3B32-40AE-B722-CCAD2676EE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510" y="907590"/>
            <a:ext cx="1788381" cy="11409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P32 CAM / Data sheets | Modélisme ferroviaire par NitraThor‬‏">
            <a:extLst>
              <a:ext uri="{FF2B5EF4-FFF2-40B4-BE49-F238E27FC236}">
                <a16:creationId xmlns:a16="http://schemas.microsoft.com/office/drawing/2014/main" id="{B23379BF-A631-43A3-BAEF-781B899DBC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7652" y="5174949"/>
            <a:ext cx="1479783" cy="14797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437A750-4600-44F7-9FF2-949717604A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805025" y="2927933"/>
            <a:ext cx="1474928" cy="1474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92B5D-307C-5BDD-FCAA-5C06C61C35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3EBD3F-3A95-2837-2DC0-B730FC6DA9AC}"/>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436C8646-1315-57D7-3C81-BAA109CB33E7}"/>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a:p>
          </p:txBody>
        </p:sp>
        <p:sp>
          <p:nvSpPr>
            <p:cNvPr id="4" name="TextBox 4">
              <a:extLst>
                <a:ext uri="{FF2B5EF4-FFF2-40B4-BE49-F238E27FC236}">
                  <a16:creationId xmlns:a16="http://schemas.microsoft.com/office/drawing/2014/main" id="{8F4E8982-23BA-F3FC-76D0-549D644A1957}"/>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a:p>
          </p:txBody>
        </p:sp>
      </p:grpSp>
      <p:grpSp>
        <p:nvGrpSpPr>
          <p:cNvPr id="5" name="Group 5">
            <a:extLst>
              <a:ext uri="{FF2B5EF4-FFF2-40B4-BE49-F238E27FC236}">
                <a16:creationId xmlns:a16="http://schemas.microsoft.com/office/drawing/2014/main" id="{EFF5FA07-CBDC-2888-6336-DD73A216C62C}"/>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D4EE3E2D-5F4B-C690-61EE-B28C74AE65A1}"/>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a:p>
          </p:txBody>
        </p:sp>
        <p:sp>
          <p:nvSpPr>
            <p:cNvPr id="7" name="TextBox 7">
              <a:extLst>
                <a:ext uri="{FF2B5EF4-FFF2-40B4-BE49-F238E27FC236}">
                  <a16:creationId xmlns:a16="http://schemas.microsoft.com/office/drawing/2014/main" id="{70560321-C937-32E7-252A-16244CA01E8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a:p>
          </p:txBody>
        </p:sp>
      </p:grpSp>
      <p:grpSp>
        <p:nvGrpSpPr>
          <p:cNvPr id="10" name="Group 10">
            <a:extLst>
              <a:ext uri="{FF2B5EF4-FFF2-40B4-BE49-F238E27FC236}">
                <a16:creationId xmlns:a16="http://schemas.microsoft.com/office/drawing/2014/main" id="{D17FF07E-8EA0-EE3F-F554-B4E602C24F37}"/>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328ABD5D-290D-2451-228E-ED1E94263463}"/>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p>
          </p:txBody>
        </p:sp>
        <p:sp>
          <p:nvSpPr>
            <p:cNvPr id="12" name="TextBox 12">
              <a:extLst>
                <a:ext uri="{FF2B5EF4-FFF2-40B4-BE49-F238E27FC236}">
                  <a16:creationId xmlns:a16="http://schemas.microsoft.com/office/drawing/2014/main" id="{31746377-1EB0-C404-549E-3A6DEEB18004}"/>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a:p>
          </p:txBody>
        </p:sp>
      </p:grpSp>
      <p:sp>
        <p:nvSpPr>
          <p:cNvPr id="13" name="TextBox 13">
            <a:extLst>
              <a:ext uri="{FF2B5EF4-FFF2-40B4-BE49-F238E27FC236}">
                <a16:creationId xmlns:a16="http://schemas.microsoft.com/office/drawing/2014/main" id="{2A0D0005-A250-64F6-EA3A-9613BAE0AE73}"/>
              </a:ext>
            </a:extLst>
          </p:cNvPr>
          <p:cNvSpPr txBox="1"/>
          <p:nvPr/>
        </p:nvSpPr>
        <p:spPr>
          <a:xfrm>
            <a:off x="4265964" y="2130992"/>
            <a:ext cx="394618" cy="150870"/>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Poppins Medium"/>
                <a:ea typeface="Poppins Medium"/>
                <a:cs typeface="Poppins Medium"/>
                <a:sym typeface="Poppins Medium"/>
              </a:rPr>
              <a:t>4</a:t>
            </a:r>
          </a:p>
        </p:txBody>
      </p:sp>
      <p:sp>
        <p:nvSpPr>
          <p:cNvPr id="14" name="AutoShape 14">
            <a:extLst>
              <a:ext uri="{FF2B5EF4-FFF2-40B4-BE49-F238E27FC236}">
                <a16:creationId xmlns:a16="http://schemas.microsoft.com/office/drawing/2014/main" id="{9C5556E4-A5D2-A589-368F-4BD61E55A788}"/>
              </a:ext>
            </a:extLst>
          </p:cNvPr>
          <p:cNvSpPr/>
          <p:nvPr/>
        </p:nvSpPr>
        <p:spPr>
          <a:xfrm flipH="1">
            <a:off x="2355850" y="740089"/>
            <a:ext cx="0" cy="1368403"/>
          </a:xfrm>
          <a:prstGeom prst="line">
            <a:avLst/>
          </a:prstGeom>
          <a:ln w="28575" cap="flat">
            <a:solidFill>
              <a:srgbClr val="EE4036"/>
            </a:solidFill>
            <a:prstDash val="solid"/>
            <a:headEnd type="none" w="sm" len="sm"/>
            <a:tailEnd type="none" w="sm" len="sm"/>
          </a:ln>
        </p:spPr>
        <p:txBody>
          <a:bodyPr/>
          <a:lstStyle/>
          <a:p>
            <a:endParaRPr lang="en-US"/>
          </a:p>
        </p:txBody>
      </p:sp>
      <p:sp>
        <p:nvSpPr>
          <p:cNvPr id="15" name="TextBox 15">
            <a:extLst>
              <a:ext uri="{FF2B5EF4-FFF2-40B4-BE49-F238E27FC236}">
                <a16:creationId xmlns:a16="http://schemas.microsoft.com/office/drawing/2014/main" id="{3603D68F-404F-5E4E-8A82-2C7918791CD2}"/>
              </a:ext>
            </a:extLst>
          </p:cNvPr>
          <p:cNvSpPr txBox="1"/>
          <p:nvPr/>
        </p:nvSpPr>
        <p:spPr>
          <a:xfrm>
            <a:off x="2480259" y="742695"/>
            <a:ext cx="1958361" cy="231025"/>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Poppins Medium"/>
                <a:ea typeface="Poppins Medium"/>
                <a:cs typeface="Poppins Medium"/>
                <a:sym typeface="Poppins Medium"/>
              </a:rPr>
              <a:t>1x Driver l298n</a:t>
            </a:r>
          </a:p>
        </p:txBody>
      </p:sp>
      <p:sp>
        <p:nvSpPr>
          <p:cNvPr id="16" name="TextBox 16">
            <a:extLst>
              <a:ext uri="{FF2B5EF4-FFF2-40B4-BE49-F238E27FC236}">
                <a16:creationId xmlns:a16="http://schemas.microsoft.com/office/drawing/2014/main" id="{A8A59253-F093-8971-6A44-AF73B249156C}"/>
              </a:ext>
            </a:extLst>
          </p:cNvPr>
          <p:cNvSpPr txBox="1"/>
          <p:nvPr/>
        </p:nvSpPr>
        <p:spPr>
          <a:xfrm>
            <a:off x="2415015" y="1033809"/>
            <a:ext cx="2006569" cy="949619"/>
          </a:xfrm>
          <a:prstGeom prst="rect">
            <a:avLst/>
          </a:prstGeom>
        </p:spPr>
        <p:txBody>
          <a:bodyPr wrap="square" lIns="0" tIns="0" rIns="0" bIns="0" rtlCol="0" anchor="t">
            <a:spAutoFit/>
          </a:bodyPr>
          <a:lstStyle/>
          <a:p>
            <a:pPr algn="l">
              <a:lnSpc>
                <a:spcPts val="1464"/>
              </a:lnSpc>
            </a:pPr>
            <a:r>
              <a:rPr lang="en-US" sz="1050" dirty="0">
                <a:solidFill>
                  <a:srgbClr val="5B5792"/>
                </a:solidFill>
                <a:latin typeface="Poppins"/>
                <a:cs typeface="Poppins"/>
              </a:rPr>
              <a:t>The L298N is a popular dual H-bridge motor driver IC that allows you to control the direction and speed of DC motors and stepper motors. </a:t>
            </a:r>
            <a:endParaRPr lang="en-US" sz="1050" dirty="0">
              <a:solidFill>
                <a:srgbClr val="5B5792"/>
              </a:solidFill>
              <a:latin typeface="Poppins"/>
              <a:cs typeface="Poppins"/>
              <a:sym typeface="Poppins"/>
            </a:endParaRPr>
          </a:p>
        </p:txBody>
      </p:sp>
      <p:grpSp>
        <p:nvGrpSpPr>
          <p:cNvPr id="17" name="Group 17">
            <a:extLst>
              <a:ext uri="{FF2B5EF4-FFF2-40B4-BE49-F238E27FC236}">
                <a16:creationId xmlns:a16="http://schemas.microsoft.com/office/drawing/2014/main" id="{C0D7D7CA-35A2-5360-8CD4-7E41FF1AF77E}"/>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319803F9-AECE-DBB6-0349-4BA87FFB5C1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a:p>
          </p:txBody>
        </p:sp>
        <p:sp>
          <p:nvSpPr>
            <p:cNvPr id="19" name="TextBox 19">
              <a:extLst>
                <a:ext uri="{FF2B5EF4-FFF2-40B4-BE49-F238E27FC236}">
                  <a16:creationId xmlns:a16="http://schemas.microsoft.com/office/drawing/2014/main" id="{E6D8449D-4B16-235C-33E4-71BACCC4CA87}"/>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a:p>
          </p:txBody>
        </p:sp>
      </p:grpSp>
      <p:grpSp>
        <p:nvGrpSpPr>
          <p:cNvPr id="22" name="Group 22">
            <a:extLst>
              <a:ext uri="{FF2B5EF4-FFF2-40B4-BE49-F238E27FC236}">
                <a16:creationId xmlns:a16="http://schemas.microsoft.com/office/drawing/2014/main" id="{C8385C8E-AC39-C42C-A6E9-5427D41627E9}"/>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3BC272CC-0204-9EE8-56D5-2CD8687849F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a:p>
          </p:txBody>
        </p:sp>
        <p:sp>
          <p:nvSpPr>
            <p:cNvPr id="24" name="TextBox 24">
              <a:extLst>
                <a:ext uri="{FF2B5EF4-FFF2-40B4-BE49-F238E27FC236}">
                  <a16:creationId xmlns:a16="http://schemas.microsoft.com/office/drawing/2014/main" id="{4B2267CB-D736-153D-9AE0-5317760D7853}"/>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a:p>
          </p:txBody>
        </p:sp>
      </p:grpSp>
      <p:sp>
        <p:nvSpPr>
          <p:cNvPr id="25" name="TextBox 25">
            <a:extLst>
              <a:ext uri="{FF2B5EF4-FFF2-40B4-BE49-F238E27FC236}">
                <a16:creationId xmlns:a16="http://schemas.microsoft.com/office/drawing/2014/main" id="{91EBA78B-0D81-BDEF-DC0B-2799E606EA96}"/>
              </a:ext>
            </a:extLst>
          </p:cNvPr>
          <p:cNvSpPr txBox="1"/>
          <p:nvPr/>
        </p:nvSpPr>
        <p:spPr>
          <a:xfrm>
            <a:off x="4265964" y="4374479"/>
            <a:ext cx="394618" cy="150870"/>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Poppins Medium"/>
                <a:ea typeface="Poppins Medium"/>
                <a:cs typeface="Poppins Medium"/>
                <a:sym typeface="Poppins Medium"/>
              </a:rPr>
              <a:t>5</a:t>
            </a:r>
          </a:p>
        </p:txBody>
      </p:sp>
      <p:sp>
        <p:nvSpPr>
          <p:cNvPr id="26" name="AutoShape 26">
            <a:extLst>
              <a:ext uri="{FF2B5EF4-FFF2-40B4-BE49-F238E27FC236}">
                <a16:creationId xmlns:a16="http://schemas.microsoft.com/office/drawing/2014/main" id="{DF7A1ACC-57BF-6BF4-FF4E-A599D0F06405}"/>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a:p>
        </p:txBody>
      </p:sp>
      <p:grpSp>
        <p:nvGrpSpPr>
          <p:cNvPr id="29" name="Group 29">
            <a:extLst>
              <a:ext uri="{FF2B5EF4-FFF2-40B4-BE49-F238E27FC236}">
                <a16:creationId xmlns:a16="http://schemas.microsoft.com/office/drawing/2014/main" id="{12E1A920-4864-DCDC-44FD-7EA6CFEF1CC4}"/>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24CA3A8B-70C0-2364-BBA0-C1ADB05B785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a:p>
          </p:txBody>
        </p:sp>
        <p:sp>
          <p:nvSpPr>
            <p:cNvPr id="31" name="TextBox 31">
              <a:extLst>
                <a:ext uri="{FF2B5EF4-FFF2-40B4-BE49-F238E27FC236}">
                  <a16:creationId xmlns:a16="http://schemas.microsoft.com/office/drawing/2014/main" id="{6812CBE1-204F-4D17-8154-91650E7AB9C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a:p>
          </p:txBody>
        </p:sp>
      </p:grpSp>
      <p:grpSp>
        <p:nvGrpSpPr>
          <p:cNvPr id="34" name="Group 34">
            <a:extLst>
              <a:ext uri="{FF2B5EF4-FFF2-40B4-BE49-F238E27FC236}">
                <a16:creationId xmlns:a16="http://schemas.microsoft.com/office/drawing/2014/main" id="{F19BB39C-6EFC-9E87-09E3-03C642A3F6EE}"/>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59ECBC04-84FA-A19D-9DC8-A800824E44D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a:p>
          </p:txBody>
        </p:sp>
        <p:sp>
          <p:nvSpPr>
            <p:cNvPr id="36" name="TextBox 36">
              <a:extLst>
                <a:ext uri="{FF2B5EF4-FFF2-40B4-BE49-F238E27FC236}">
                  <a16:creationId xmlns:a16="http://schemas.microsoft.com/office/drawing/2014/main" id="{D063E98A-5E82-09FF-9898-7E77D5184312}"/>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a:p>
          </p:txBody>
        </p:sp>
      </p:grpSp>
      <p:sp>
        <p:nvSpPr>
          <p:cNvPr id="37" name="TextBox 37">
            <a:extLst>
              <a:ext uri="{FF2B5EF4-FFF2-40B4-BE49-F238E27FC236}">
                <a16:creationId xmlns:a16="http://schemas.microsoft.com/office/drawing/2014/main" id="{4EE9AC0C-2268-913D-FD7F-326CB622C35B}"/>
              </a:ext>
            </a:extLst>
          </p:cNvPr>
          <p:cNvSpPr txBox="1"/>
          <p:nvPr/>
        </p:nvSpPr>
        <p:spPr>
          <a:xfrm>
            <a:off x="4265964" y="6617967"/>
            <a:ext cx="394618" cy="150870"/>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Poppins Medium"/>
                <a:ea typeface="Poppins Medium"/>
                <a:cs typeface="Poppins Medium"/>
                <a:sym typeface="Poppins Medium"/>
              </a:rPr>
              <a:t>6</a:t>
            </a:r>
          </a:p>
        </p:txBody>
      </p:sp>
      <p:sp>
        <p:nvSpPr>
          <p:cNvPr id="38" name="AutoShape 38">
            <a:extLst>
              <a:ext uri="{FF2B5EF4-FFF2-40B4-BE49-F238E27FC236}">
                <a16:creationId xmlns:a16="http://schemas.microsoft.com/office/drawing/2014/main" id="{D1B0907A-38BF-5DCA-2A58-71764A247736}"/>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a:p>
        </p:txBody>
      </p:sp>
      <p:sp>
        <p:nvSpPr>
          <p:cNvPr id="41" name="Slide Number Placeholder 40">
            <a:extLst>
              <a:ext uri="{FF2B5EF4-FFF2-40B4-BE49-F238E27FC236}">
                <a16:creationId xmlns:a16="http://schemas.microsoft.com/office/drawing/2014/main" id="{7CF472F7-B012-D01E-4985-9AACACE6DA21}"/>
              </a:ext>
            </a:extLst>
          </p:cNvPr>
          <p:cNvSpPr>
            <a:spLocks noGrp="1"/>
          </p:cNvSpPr>
          <p:nvPr>
            <p:ph type="sldNum" sz="quarter" idx="12"/>
          </p:nvPr>
        </p:nvSpPr>
        <p:spPr/>
        <p:txBody>
          <a:bodyPr/>
          <a:lstStyle/>
          <a:p>
            <a:fld id="{B6F15528-21DE-4FAA-801E-634DDDAF4B2B}" type="slidenum">
              <a:rPr lang="en-US" smtClean="0"/>
              <a:pPr/>
              <a:t>86</a:t>
            </a:fld>
            <a:endParaRPr lang="en-US"/>
          </a:p>
        </p:txBody>
      </p:sp>
      <p:sp>
        <p:nvSpPr>
          <p:cNvPr id="47" name="TextBox 15">
            <a:extLst>
              <a:ext uri="{FF2B5EF4-FFF2-40B4-BE49-F238E27FC236}">
                <a16:creationId xmlns:a16="http://schemas.microsoft.com/office/drawing/2014/main" id="{AA8E7535-82F6-EC83-5EDF-9BF23D9A4C78}"/>
              </a:ext>
            </a:extLst>
          </p:cNvPr>
          <p:cNvSpPr txBox="1"/>
          <p:nvPr/>
        </p:nvSpPr>
        <p:spPr>
          <a:xfrm>
            <a:off x="2626341" y="2978168"/>
            <a:ext cx="1958361" cy="231025"/>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Poppins Medium"/>
                <a:ea typeface="Poppins Medium"/>
                <a:cs typeface="Poppins Medium"/>
                <a:sym typeface="Poppins Medium"/>
              </a:rPr>
              <a:t>1x Regulator 5 volt</a:t>
            </a:r>
          </a:p>
        </p:txBody>
      </p:sp>
      <p:sp>
        <p:nvSpPr>
          <p:cNvPr id="48" name="TextBox 16">
            <a:extLst>
              <a:ext uri="{FF2B5EF4-FFF2-40B4-BE49-F238E27FC236}">
                <a16:creationId xmlns:a16="http://schemas.microsoft.com/office/drawing/2014/main" id="{12CD0C96-ED0B-BC05-148A-8E36271BC2A0}"/>
              </a:ext>
            </a:extLst>
          </p:cNvPr>
          <p:cNvSpPr txBox="1"/>
          <p:nvPr/>
        </p:nvSpPr>
        <p:spPr>
          <a:xfrm>
            <a:off x="2541359" y="3284232"/>
            <a:ext cx="2219769" cy="1143583"/>
          </a:xfrm>
          <a:prstGeom prst="rect">
            <a:avLst/>
          </a:prstGeom>
        </p:spPr>
        <p:txBody>
          <a:bodyPr wrap="square" lIns="0" tIns="0" rIns="0" bIns="0" rtlCol="0" anchor="t">
            <a:spAutoFit/>
          </a:bodyPr>
          <a:lstStyle/>
          <a:p>
            <a:pPr algn="l">
              <a:lnSpc>
                <a:spcPts val="1464"/>
              </a:lnSpc>
            </a:pPr>
            <a:r>
              <a:rPr lang="en-US" sz="1045" dirty="0">
                <a:solidFill>
                  <a:srgbClr val="5B5792"/>
                </a:solidFill>
                <a:latin typeface="Poppins"/>
                <a:ea typeface="Poppins"/>
                <a:cs typeface="Poppins"/>
                <a:sym typeface="Poppins"/>
              </a:rPr>
              <a:t>A 5V voltage regulator is an electronic component that provides a stable output voltage of 5 volts, regardless of variations in the input voltage or load conditions..</a:t>
            </a:r>
          </a:p>
        </p:txBody>
      </p:sp>
      <p:sp>
        <p:nvSpPr>
          <p:cNvPr id="49" name="TextBox 15">
            <a:extLst>
              <a:ext uri="{FF2B5EF4-FFF2-40B4-BE49-F238E27FC236}">
                <a16:creationId xmlns:a16="http://schemas.microsoft.com/office/drawing/2014/main" id="{16771F85-186E-D8EB-7C9B-4C1BF7AD7FC9}"/>
              </a:ext>
            </a:extLst>
          </p:cNvPr>
          <p:cNvSpPr txBox="1"/>
          <p:nvPr/>
        </p:nvSpPr>
        <p:spPr>
          <a:xfrm>
            <a:off x="2651987" y="5215335"/>
            <a:ext cx="1958361" cy="231025"/>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Poppins Medium"/>
                <a:ea typeface="Poppins Medium"/>
                <a:cs typeface="Poppins Medium"/>
                <a:sym typeface="Poppins Medium"/>
              </a:rPr>
              <a:t>Battery holder</a:t>
            </a:r>
          </a:p>
        </p:txBody>
      </p:sp>
      <p:sp>
        <p:nvSpPr>
          <p:cNvPr id="50" name="TextBox 16">
            <a:extLst>
              <a:ext uri="{FF2B5EF4-FFF2-40B4-BE49-F238E27FC236}">
                <a16:creationId xmlns:a16="http://schemas.microsoft.com/office/drawing/2014/main" id="{D748D309-79EB-279E-2988-53C421BD9917}"/>
              </a:ext>
            </a:extLst>
          </p:cNvPr>
          <p:cNvSpPr txBox="1"/>
          <p:nvPr/>
        </p:nvSpPr>
        <p:spPr>
          <a:xfrm>
            <a:off x="2651986" y="5513732"/>
            <a:ext cx="1958361" cy="1143583"/>
          </a:xfrm>
          <a:prstGeom prst="rect">
            <a:avLst/>
          </a:prstGeom>
        </p:spPr>
        <p:txBody>
          <a:bodyPr lIns="0" tIns="0" rIns="0" bIns="0" rtlCol="0" anchor="t">
            <a:spAutoFit/>
          </a:bodyPr>
          <a:lstStyle/>
          <a:p>
            <a:pPr algn="l">
              <a:lnSpc>
                <a:spcPts val="1464"/>
              </a:lnSpc>
            </a:pPr>
            <a:r>
              <a:rPr lang="en-US" sz="1045" dirty="0">
                <a:solidFill>
                  <a:srgbClr val="5B5792"/>
                </a:solidFill>
                <a:latin typeface="Poppins"/>
                <a:ea typeface="Poppins"/>
                <a:cs typeface="Poppins"/>
                <a:sym typeface="Poppins"/>
              </a:rPr>
              <a:t>A battery holder is a device designed to securely hold one or more batteries in place while providing electrical connections to the battery terminals. </a:t>
            </a:r>
          </a:p>
        </p:txBody>
      </p:sp>
      <p:sp>
        <p:nvSpPr>
          <p:cNvPr id="27" name="TextBox 11">
            <a:extLst>
              <a:ext uri="{FF2B5EF4-FFF2-40B4-BE49-F238E27FC236}">
                <a16:creationId xmlns:a16="http://schemas.microsoft.com/office/drawing/2014/main" id="{9FB63BB0-DDB1-8089-49B1-C14A8896762C}"/>
              </a:ext>
            </a:extLst>
          </p:cNvPr>
          <p:cNvSpPr txBox="1"/>
          <p:nvPr/>
        </p:nvSpPr>
        <p:spPr>
          <a:xfrm>
            <a:off x="1741825" y="195838"/>
            <a:ext cx="1814324" cy="228139"/>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Poppins Medium"/>
                <a:ea typeface="Poppins Medium"/>
                <a:cs typeface="Poppins Medium"/>
                <a:sym typeface="Poppins Medium"/>
              </a:rPr>
              <a:t>I. Components </a:t>
            </a:r>
          </a:p>
        </p:txBody>
      </p:sp>
      <p:pic>
        <p:nvPicPr>
          <p:cNvPr id="2050" name="Picture 2" descr="L298N 2A Dual Motor Driver Module For Arduino at best price in Belgaum">
            <a:extLst>
              <a:ext uri="{FF2B5EF4-FFF2-40B4-BE49-F238E27FC236}">
                <a16:creationId xmlns:a16="http://schemas.microsoft.com/office/drawing/2014/main" id="{20ECA4D4-F9C2-419C-AC55-A56013EF764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915" t="5304" r="9982" b="5359"/>
          <a:stretch/>
        </p:blipFill>
        <p:spPr bwMode="auto">
          <a:xfrm>
            <a:off x="627751" y="643359"/>
            <a:ext cx="1371520" cy="16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M7805 Voltage Regulator 5V - إلكترينو">
            <a:extLst>
              <a:ext uri="{FF2B5EF4-FFF2-40B4-BE49-F238E27FC236}">
                <a16:creationId xmlns:a16="http://schemas.microsoft.com/office/drawing/2014/main" id="{90213E75-7A44-4E20-8A74-4C784F5DF3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29" t="6556" r="9272" b="5499"/>
          <a:stretch/>
        </p:blipFill>
        <p:spPr bwMode="auto">
          <a:xfrm>
            <a:off x="787174" y="2957498"/>
            <a:ext cx="1295400" cy="13808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uy 18650 Battery Case Holder 4 cells Black Plastic Storage Box Case Holder  for Battery 4 x 18650 Cell Box, without Cover in Egypt @">
            <a:extLst>
              <a:ext uri="{FF2B5EF4-FFF2-40B4-BE49-F238E27FC236}">
                <a16:creationId xmlns:a16="http://schemas.microsoft.com/office/drawing/2014/main" id="{20A5F8C8-A2C4-4C8A-A968-A8F770AEC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02" y="5131881"/>
            <a:ext cx="1546225" cy="154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687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E833F-2793-8900-693C-A937A5A40A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C998F4-803B-F443-5F63-5510E8AA977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a:p>
        </p:txBody>
      </p:sp>
      <p:grpSp>
        <p:nvGrpSpPr>
          <p:cNvPr id="3" name="Group 3">
            <a:extLst>
              <a:ext uri="{FF2B5EF4-FFF2-40B4-BE49-F238E27FC236}">
                <a16:creationId xmlns:a16="http://schemas.microsoft.com/office/drawing/2014/main" id="{E8C7F25F-EC08-4DB1-AD64-AF8CB78985F3}"/>
              </a:ext>
            </a:extLst>
          </p:cNvPr>
          <p:cNvGrpSpPr/>
          <p:nvPr/>
        </p:nvGrpSpPr>
        <p:grpSpPr>
          <a:xfrm>
            <a:off x="0" y="7027200"/>
            <a:ext cx="5328000" cy="532800"/>
            <a:chOff x="0" y="0"/>
            <a:chExt cx="2709333" cy="270933"/>
          </a:xfrm>
        </p:grpSpPr>
        <p:sp>
          <p:nvSpPr>
            <p:cNvPr id="4" name="Freeform 4">
              <a:extLst>
                <a:ext uri="{FF2B5EF4-FFF2-40B4-BE49-F238E27FC236}">
                  <a16:creationId xmlns:a16="http://schemas.microsoft.com/office/drawing/2014/main" id="{1E24C7B0-F845-B273-17C5-00EC7B4ADD7A}"/>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a:p>
          </p:txBody>
        </p:sp>
        <p:sp>
          <p:nvSpPr>
            <p:cNvPr id="5" name="TextBox 5">
              <a:extLst>
                <a:ext uri="{FF2B5EF4-FFF2-40B4-BE49-F238E27FC236}">
                  <a16:creationId xmlns:a16="http://schemas.microsoft.com/office/drawing/2014/main" id="{E2200D2E-C089-301F-556A-541CC5AC643D}"/>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a:p>
          </p:txBody>
        </p:sp>
      </p:grpSp>
      <p:sp>
        <p:nvSpPr>
          <p:cNvPr id="9" name="TextBox 9">
            <a:extLst>
              <a:ext uri="{FF2B5EF4-FFF2-40B4-BE49-F238E27FC236}">
                <a16:creationId xmlns:a16="http://schemas.microsoft.com/office/drawing/2014/main" id="{61B6F663-9608-83C5-5D5D-8F0120A2444F}"/>
              </a:ext>
            </a:extLst>
          </p:cNvPr>
          <p:cNvSpPr txBox="1"/>
          <p:nvPr/>
        </p:nvSpPr>
        <p:spPr>
          <a:xfrm>
            <a:off x="1974850" y="196850"/>
            <a:ext cx="1828800" cy="228139"/>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Poppins Medium"/>
                <a:cs typeface="Poppins Medium"/>
                <a:sym typeface="Poppins Medium"/>
              </a:rPr>
              <a:t>II. Diagram</a:t>
            </a:r>
          </a:p>
        </p:txBody>
      </p:sp>
      <p:sp>
        <p:nvSpPr>
          <p:cNvPr id="10" name="TextBox 10">
            <a:extLst>
              <a:ext uri="{FF2B5EF4-FFF2-40B4-BE49-F238E27FC236}">
                <a16:creationId xmlns:a16="http://schemas.microsoft.com/office/drawing/2014/main" id="{25583762-B613-3E97-FB70-D86C07F06B68}"/>
              </a:ext>
            </a:extLst>
          </p:cNvPr>
          <p:cNvSpPr txBox="1"/>
          <p:nvPr/>
        </p:nvSpPr>
        <p:spPr>
          <a:xfrm>
            <a:off x="458575" y="502437"/>
            <a:ext cx="4404150" cy="722634"/>
          </a:xfrm>
          <a:prstGeom prst="rect">
            <a:avLst/>
          </a:prstGeom>
        </p:spPr>
        <p:txBody>
          <a:bodyPr lIns="0" tIns="0" rIns="0" bIns="0" rtlCol="0" anchor="t">
            <a:spAutoFit/>
          </a:bodyPr>
          <a:lstStyle/>
          <a:p>
            <a:pPr algn="ctr">
              <a:lnSpc>
                <a:spcPts val="2940"/>
              </a:lnSpc>
              <a:spcBef>
                <a:spcPct val="0"/>
              </a:spcBef>
            </a:pPr>
            <a:r>
              <a:rPr lang="en-US" sz="2000" b="1" dirty="0">
                <a:solidFill>
                  <a:srgbClr val="262260"/>
                </a:solidFill>
                <a:latin typeface="Poppins Medium"/>
                <a:ea typeface="Poppins Medium"/>
                <a:cs typeface="Poppins Medium"/>
                <a:sym typeface="Poppins Medium"/>
              </a:rPr>
              <a:t>ESP32-CAM Streaming and Remote Control</a:t>
            </a:r>
          </a:p>
        </p:txBody>
      </p:sp>
      <p:grpSp>
        <p:nvGrpSpPr>
          <p:cNvPr id="12" name="Group 12">
            <a:extLst>
              <a:ext uri="{FF2B5EF4-FFF2-40B4-BE49-F238E27FC236}">
                <a16:creationId xmlns:a16="http://schemas.microsoft.com/office/drawing/2014/main" id="{A0E8C753-0041-49AB-E2AA-E5CCEA27DE1A}"/>
              </a:ext>
            </a:extLst>
          </p:cNvPr>
          <p:cNvGrpSpPr/>
          <p:nvPr/>
        </p:nvGrpSpPr>
        <p:grpSpPr>
          <a:xfrm>
            <a:off x="5108456" y="3551990"/>
            <a:ext cx="752594" cy="3102088"/>
            <a:chOff x="0" y="0"/>
            <a:chExt cx="382700" cy="1577438"/>
          </a:xfrm>
        </p:grpSpPr>
        <p:sp>
          <p:nvSpPr>
            <p:cNvPr id="13" name="Freeform 13">
              <a:extLst>
                <a:ext uri="{FF2B5EF4-FFF2-40B4-BE49-F238E27FC236}">
                  <a16:creationId xmlns:a16="http://schemas.microsoft.com/office/drawing/2014/main" id="{326D7DED-8C8C-A732-6C80-6B1882C42AC1}"/>
                </a:ext>
              </a:extLst>
            </p:cNvPr>
            <p:cNvSpPr/>
            <p:nvPr/>
          </p:nvSpPr>
          <p:spPr>
            <a:xfrm>
              <a:off x="0" y="0"/>
              <a:ext cx="382700" cy="1577438"/>
            </a:xfrm>
            <a:custGeom>
              <a:avLst/>
              <a:gdLst/>
              <a:ahLst/>
              <a:cxnLst/>
              <a:rect l="l" t="t" r="r" b="b"/>
              <a:pathLst>
                <a:path w="382700" h="1577438">
                  <a:moveTo>
                    <a:pt x="0" y="0"/>
                  </a:moveTo>
                  <a:lnTo>
                    <a:pt x="382700" y="0"/>
                  </a:lnTo>
                  <a:lnTo>
                    <a:pt x="382700" y="1577438"/>
                  </a:lnTo>
                  <a:lnTo>
                    <a:pt x="0" y="1577438"/>
                  </a:lnTo>
                  <a:close/>
                </a:path>
              </a:pathLst>
            </a:custGeom>
            <a:solidFill>
              <a:srgbClr val="262260"/>
            </a:solidFill>
          </p:spPr>
          <p:txBody>
            <a:bodyPr/>
            <a:lstStyle/>
            <a:p>
              <a:endParaRPr lang="en-US"/>
            </a:p>
          </p:txBody>
        </p:sp>
        <p:sp>
          <p:nvSpPr>
            <p:cNvPr id="14" name="TextBox 14">
              <a:extLst>
                <a:ext uri="{FF2B5EF4-FFF2-40B4-BE49-F238E27FC236}">
                  <a16:creationId xmlns:a16="http://schemas.microsoft.com/office/drawing/2014/main" id="{D85FB19E-F656-FF41-BBD8-C7A1D185DCE0}"/>
                </a:ext>
              </a:extLst>
            </p:cNvPr>
            <p:cNvSpPr txBox="1"/>
            <p:nvPr/>
          </p:nvSpPr>
          <p:spPr>
            <a:xfrm>
              <a:off x="0" y="-38100"/>
              <a:ext cx="382700" cy="1615538"/>
            </a:xfrm>
            <a:prstGeom prst="rect">
              <a:avLst/>
            </a:prstGeom>
          </p:spPr>
          <p:txBody>
            <a:bodyPr lIns="50800" tIns="50800" rIns="50800" bIns="50800" rtlCol="0" anchor="ctr"/>
            <a:lstStyle/>
            <a:p>
              <a:pPr algn="ctr">
                <a:lnSpc>
                  <a:spcPts val="1863"/>
                </a:lnSpc>
              </a:pPr>
              <a:endParaRPr/>
            </a:p>
          </p:txBody>
        </p:sp>
      </p:grpSp>
      <p:sp>
        <p:nvSpPr>
          <p:cNvPr id="15" name="Slide Number Placeholder 14">
            <a:extLst>
              <a:ext uri="{FF2B5EF4-FFF2-40B4-BE49-F238E27FC236}">
                <a16:creationId xmlns:a16="http://schemas.microsoft.com/office/drawing/2014/main" id="{96F0A08B-72C3-6D0B-95FC-955B8E56C846}"/>
              </a:ext>
            </a:extLst>
          </p:cNvPr>
          <p:cNvSpPr>
            <a:spLocks noGrp="1"/>
          </p:cNvSpPr>
          <p:nvPr>
            <p:ph type="sldNum" sz="quarter" idx="12"/>
          </p:nvPr>
        </p:nvSpPr>
        <p:spPr/>
        <p:txBody>
          <a:bodyPr/>
          <a:lstStyle/>
          <a:p>
            <a:fld id="{B6F15528-21DE-4FAA-801E-634DDDAF4B2B}" type="slidenum">
              <a:rPr lang="en-US" smtClean="0"/>
              <a:pPr/>
              <a:t>87</a:t>
            </a:fld>
            <a:endParaRPr lang="en-US"/>
          </a:p>
        </p:txBody>
      </p:sp>
      <p:graphicFrame>
        <p:nvGraphicFramePr>
          <p:cNvPr id="21" name="Table 20">
            <a:extLst>
              <a:ext uri="{FF2B5EF4-FFF2-40B4-BE49-F238E27FC236}">
                <a16:creationId xmlns:a16="http://schemas.microsoft.com/office/drawing/2014/main" id="{EE1293C9-27B6-C212-C63A-003AF5E590DA}"/>
              </a:ext>
            </a:extLst>
          </p:cNvPr>
          <p:cNvGraphicFramePr>
            <a:graphicFrameLocks noGrp="1"/>
          </p:cNvGraphicFramePr>
          <p:nvPr/>
        </p:nvGraphicFramePr>
        <p:xfrm>
          <a:off x="199390" y="1273292"/>
          <a:ext cx="4737560" cy="2164080"/>
        </p:xfrm>
        <a:graphic>
          <a:graphicData uri="http://schemas.openxmlformats.org/drawingml/2006/table">
            <a:tbl>
              <a:tblPr firstRow="1" bandRow="1">
                <a:tableStyleId>{93296810-A885-4BE3-A3E7-6D5BEEA58F35}</a:tableStyleId>
              </a:tblPr>
              <a:tblGrid>
                <a:gridCol w="1927860">
                  <a:extLst>
                    <a:ext uri="{9D8B030D-6E8A-4147-A177-3AD203B41FA5}">
                      <a16:colId xmlns:a16="http://schemas.microsoft.com/office/drawing/2014/main" val="3885202739"/>
                    </a:ext>
                  </a:extLst>
                </a:gridCol>
                <a:gridCol w="1617312">
                  <a:extLst>
                    <a:ext uri="{9D8B030D-6E8A-4147-A177-3AD203B41FA5}">
                      <a16:colId xmlns:a16="http://schemas.microsoft.com/office/drawing/2014/main" val="2063750498"/>
                    </a:ext>
                  </a:extLst>
                </a:gridCol>
                <a:gridCol w="1192388">
                  <a:extLst>
                    <a:ext uri="{9D8B030D-6E8A-4147-A177-3AD203B41FA5}">
                      <a16:colId xmlns:a16="http://schemas.microsoft.com/office/drawing/2014/main" val="2179326715"/>
                    </a:ext>
                  </a:extLst>
                </a:gridCol>
              </a:tblGrid>
              <a:tr h="300446">
                <a:tc>
                  <a:txBody>
                    <a:bodyPr/>
                    <a:lstStyle/>
                    <a:p>
                      <a:r>
                        <a:rPr lang="en-US" sz="1600" dirty="0"/>
                        <a:t>Component </a:t>
                      </a:r>
                    </a:p>
                  </a:txBody>
                  <a:tcPr/>
                </a:tc>
                <a:tc>
                  <a:txBody>
                    <a:bodyPr/>
                    <a:lstStyle/>
                    <a:p>
                      <a:r>
                        <a:rPr lang="en-US" sz="1600" dirty="0"/>
                        <a:t>Value </a:t>
                      </a:r>
                    </a:p>
                  </a:txBody>
                  <a:tcPr/>
                </a:tc>
                <a:tc>
                  <a:txBody>
                    <a:bodyPr/>
                    <a:lstStyle/>
                    <a:p>
                      <a:r>
                        <a:rPr lang="en-US" sz="1600" dirty="0"/>
                        <a:t>Quantity </a:t>
                      </a:r>
                    </a:p>
                  </a:txBody>
                  <a:tcPr/>
                </a:tc>
                <a:extLst>
                  <a:ext uri="{0D108BD9-81ED-4DB2-BD59-A6C34878D82A}">
                    <a16:rowId xmlns:a16="http://schemas.microsoft.com/office/drawing/2014/main" val="3632362409"/>
                  </a:ext>
                </a:extLst>
              </a:tr>
              <a:tr h="300446">
                <a:tc>
                  <a:txBody>
                    <a:bodyPr/>
                    <a:lstStyle/>
                    <a:p>
                      <a:pPr marL="0" algn="l" defTabSz="914400" rtl="0" eaLnBrk="1" latinLnBrk="0" hangingPunct="1"/>
                      <a:r>
                        <a:rPr lang="en-US" sz="1400" b="0" kern="1200" dirty="0">
                          <a:solidFill>
                            <a:schemeClr val="tx1"/>
                          </a:solidFill>
                        </a:rPr>
                        <a:t>dc motor</a:t>
                      </a:r>
                      <a:endParaRPr lang="en-US" sz="1400" b="0" kern="1200" dirty="0">
                        <a:solidFill>
                          <a:schemeClr val="tx1"/>
                        </a:solidFill>
                        <a:latin typeface="+mn-lt"/>
                        <a:ea typeface="+mn-ea"/>
                        <a:cs typeface="+mn-cs"/>
                      </a:endParaRPr>
                    </a:p>
                  </a:txBody>
                  <a:tcPr/>
                </a:tc>
                <a:tc>
                  <a:txBody>
                    <a:bodyPr/>
                    <a:lstStyle/>
                    <a:p>
                      <a:pPr marL="0" algn="l" defTabSz="914400" rtl="0" eaLnBrk="1" latinLnBrk="0" hangingPunct="1"/>
                      <a:r>
                        <a:rPr lang="en-US" sz="1400" b="0" kern="1200" dirty="0">
                          <a:solidFill>
                            <a:schemeClr val="tx1"/>
                          </a:solidFill>
                        </a:rPr>
                        <a:t>640 rpm</a:t>
                      </a:r>
                      <a:endParaRPr lang="en-US" sz="1400" b="0" kern="1200" dirty="0">
                        <a:solidFill>
                          <a:schemeClr val="tx1"/>
                        </a:solidFill>
                        <a:latin typeface="+mn-lt"/>
                        <a:ea typeface="+mn-ea"/>
                        <a:cs typeface="+mn-cs"/>
                      </a:endParaRPr>
                    </a:p>
                  </a:txBody>
                  <a:tcPr/>
                </a:tc>
                <a:tc>
                  <a:txBody>
                    <a:bodyPr/>
                    <a:lstStyle/>
                    <a:p>
                      <a:pPr marL="0" algn="ctr" defTabSz="914400" rtl="0" eaLnBrk="1" latinLnBrk="0" hangingPunct="1"/>
                      <a:r>
                        <a:rPr lang="en-US" sz="1400" b="0" kern="1200" dirty="0">
                          <a:solidFill>
                            <a:schemeClr val="tx1"/>
                          </a:solidFill>
                        </a:rPr>
                        <a:t>2</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3213324152"/>
                  </a:ext>
                </a:extLst>
              </a:tr>
              <a:tr h="300446">
                <a:tc>
                  <a:txBody>
                    <a:bodyPr/>
                    <a:lstStyle/>
                    <a:p>
                      <a:pPr marL="0" algn="l" defTabSz="914400" rtl="0" eaLnBrk="1" latinLnBrk="0" hangingPunct="1"/>
                      <a:r>
                        <a:rPr lang="en-US" sz="1400" b="0" kern="1200" dirty="0">
                          <a:solidFill>
                            <a:schemeClr val="tx1"/>
                          </a:solidFill>
                        </a:rPr>
                        <a:t>Chassis</a:t>
                      </a:r>
                      <a:endParaRPr lang="en-US" sz="1400" b="0" kern="1200" dirty="0">
                        <a:solidFill>
                          <a:schemeClr val="tx1"/>
                        </a:solidFill>
                        <a:latin typeface="+mn-lt"/>
                        <a:ea typeface="+mn-ea"/>
                        <a:cs typeface="+mn-cs"/>
                      </a:endParaRPr>
                    </a:p>
                  </a:txBody>
                  <a:tcPr/>
                </a:tc>
                <a:tc>
                  <a:txBody>
                    <a:bodyPr/>
                    <a:lstStyle/>
                    <a:p>
                      <a:pPr marL="0" algn="l" defTabSz="914400" rtl="0" eaLnBrk="1" latinLnBrk="0" hangingPunct="1"/>
                      <a:r>
                        <a:rPr lang="en-US" sz="1400" b="0" kern="1200" dirty="0">
                          <a:solidFill>
                            <a:schemeClr val="tx1"/>
                          </a:solidFill>
                        </a:rPr>
                        <a:t>--</a:t>
                      </a:r>
                      <a:endParaRPr lang="en-US" sz="1400" b="0" kern="1200" dirty="0">
                        <a:solidFill>
                          <a:schemeClr val="tx1"/>
                        </a:solidFill>
                        <a:latin typeface="+mn-lt"/>
                        <a:ea typeface="+mn-ea"/>
                        <a:cs typeface="+mn-cs"/>
                      </a:endParaRPr>
                    </a:p>
                  </a:txBody>
                  <a:tcPr/>
                </a:tc>
                <a:tc>
                  <a:txBody>
                    <a:bodyPr/>
                    <a:lstStyle/>
                    <a:p>
                      <a:pPr marL="0" algn="ctr" defTabSz="914400" rtl="0" eaLnBrk="1" latinLnBrk="0" hangingPunct="1"/>
                      <a:r>
                        <a:rPr lang="en-US" sz="1400" b="0" kern="1200" dirty="0">
                          <a:solidFill>
                            <a:schemeClr val="tx1"/>
                          </a:solidFill>
                        </a:rPr>
                        <a:t>1</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3525474470"/>
                  </a:ext>
                </a:extLst>
              </a:tr>
              <a:tr h="300446">
                <a:tc>
                  <a:txBody>
                    <a:bodyPr/>
                    <a:lstStyle/>
                    <a:p>
                      <a:pPr marL="0" algn="l" defTabSz="914400" rtl="0" eaLnBrk="1" latinLnBrk="0" hangingPunct="1"/>
                      <a:r>
                        <a:rPr lang="en-US" sz="1400" b="0" kern="1200" dirty="0">
                          <a:solidFill>
                            <a:schemeClr val="tx1"/>
                          </a:solidFill>
                        </a:rPr>
                        <a:t>Esp32 cam</a:t>
                      </a:r>
                      <a:endParaRPr lang="en-US" sz="1400" b="0" kern="1200" dirty="0">
                        <a:solidFill>
                          <a:schemeClr val="tx1"/>
                        </a:solidFill>
                        <a:latin typeface="+mn-lt"/>
                        <a:ea typeface="+mn-ea"/>
                        <a:cs typeface="+mn-cs"/>
                      </a:endParaRPr>
                    </a:p>
                  </a:txBody>
                  <a:tcPr/>
                </a:tc>
                <a:tc>
                  <a:txBody>
                    <a:bodyPr/>
                    <a:lstStyle/>
                    <a:p>
                      <a:pPr marL="0" algn="l" defTabSz="914400" rtl="0" eaLnBrk="1" latinLnBrk="0" hangingPunct="1"/>
                      <a:r>
                        <a:rPr lang="en-US" sz="1400" b="0" kern="1200" dirty="0">
                          <a:solidFill>
                            <a:schemeClr val="tx1"/>
                          </a:solidFill>
                        </a:rPr>
                        <a:t>--</a:t>
                      </a:r>
                      <a:endParaRPr lang="en-US" sz="1400" b="0" kern="1200" dirty="0">
                        <a:solidFill>
                          <a:schemeClr val="tx1"/>
                        </a:solidFill>
                        <a:latin typeface="+mn-lt"/>
                        <a:ea typeface="+mn-ea"/>
                        <a:cs typeface="+mn-cs"/>
                      </a:endParaRPr>
                    </a:p>
                  </a:txBody>
                  <a:tcPr anchor="ctr"/>
                </a:tc>
                <a:tc>
                  <a:txBody>
                    <a:bodyPr/>
                    <a:lstStyle/>
                    <a:p>
                      <a:pPr marL="0" algn="ctr" defTabSz="914400" rtl="0" eaLnBrk="1" latinLnBrk="0" hangingPunct="1"/>
                      <a:r>
                        <a:rPr lang="en-US" sz="1400" b="0" kern="1200" dirty="0">
                          <a:solidFill>
                            <a:schemeClr val="tx1"/>
                          </a:solidFill>
                        </a:rPr>
                        <a:t>1</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1491771521"/>
                  </a:ext>
                </a:extLst>
              </a:tr>
              <a:tr h="300446">
                <a:tc>
                  <a:txBody>
                    <a:bodyPr/>
                    <a:lstStyle/>
                    <a:p>
                      <a:pPr marL="0" algn="l" defTabSz="914400" rtl="0" eaLnBrk="1" latinLnBrk="0" hangingPunct="1"/>
                      <a:r>
                        <a:rPr lang="en-US" sz="1400" b="0" kern="1200" dirty="0">
                          <a:solidFill>
                            <a:schemeClr val="tx1"/>
                          </a:solidFill>
                        </a:rPr>
                        <a:t>Driver l298n</a:t>
                      </a:r>
                      <a:endParaRPr lang="en-US" sz="1400" b="0" kern="1200" dirty="0">
                        <a:solidFill>
                          <a:schemeClr val="tx1"/>
                        </a:solidFill>
                        <a:latin typeface="+mn-lt"/>
                        <a:ea typeface="+mn-ea"/>
                        <a:cs typeface="+mn-cs"/>
                      </a:endParaRPr>
                    </a:p>
                  </a:txBody>
                  <a:tcPr anchor="ctr"/>
                </a:tc>
                <a:tc>
                  <a:txBody>
                    <a:bodyPr/>
                    <a:lstStyle/>
                    <a:p>
                      <a:pPr marL="0" algn="l" defTabSz="914400" rtl="0" eaLnBrk="1" latinLnBrk="0" hangingPunct="1"/>
                      <a:r>
                        <a:rPr lang="en-US" sz="1400" b="0" kern="1200" dirty="0">
                          <a:solidFill>
                            <a:schemeClr val="tx1"/>
                          </a:solidFill>
                        </a:rPr>
                        <a:t>--</a:t>
                      </a:r>
                      <a:endParaRPr lang="en-US" sz="1400" b="0" kern="1200" dirty="0">
                        <a:solidFill>
                          <a:schemeClr val="tx1"/>
                        </a:solidFill>
                        <a:latin typeface="+mn-lt"/>
                        <a:ea typeface="+mn-ea"/>
                        <a:cs typeface="+mn-cs"/>
                      </a:endParaRPr>
                    </a:p>
                  </a:txBody>
                  <a:tcPr/>
                </a:tc>
                <a:tc>
                  <a:txBody>
                    <a:bodyPr/>
                    <a:lstStyle/>
                    <a:p>
                      <a:pPr marL="0" algn="ctr" defTabSz="914400" rtl="0" eaLnBrk="1" latinLnBrk="0" hangingPunct="1"/>
                      <a:r>
                        <a:rPr lang="en-US" sz="1400" b="0" kern="1200" dirty="0">
                          <a:solidFill>
                            <a:schemeClr val="tx1"/>
                          </a:solidFill>
                        </a:rPr>
                        <a:t>1</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3619535099"/>
                  </a:ext>
                </a:extLst>
              </a:tr>
              <a:tr h="300446">
                <a:tc>
                  <a:txBody>
                    <a:bodyPr/>
                    <a:lstStyle/>
                    <a:p>
                      <a:pPr marL="0" algn="l" defTabSz="914400" rtl="0" eaLnBrk="1" latinLnBrk="0" hangingPunct="1"/>
                      <a:r>
                        <a:rPr lang="en-US" sz="1400" b="0" kern="1200" dirty="0">
                          <a:solidFill>
                            <a:schemeClr val="tx1"/>
                          </a:solidFill>
                        </a:rPr>
                        <a:t>Regulator</a:t>
                      </a:r>
                      <a:endParaRPr lang="en-US" sz="1400" b="0" kern="1200" dirty="0">
                        <a:solidFill>
                          <a:schemeClr val="tx1"/>
                        </a:solidFill>
                        <a:latin typeface="+mn-lt"/>
                        <a:ea typeface="+mn-ea"/>
                        <a:cs typeface="+mn-cs"/>
                      </a:endParaRPr>
                    </a:p>
                  </a:txBody>
                  <a:tcPr/>
                </a:tc>
                <a:tc>
                  <a:txBody>
                    <a:bodyPr/>
                    <a:lstStyle/>
                    <a:p>
                      <a:pPr marL="0" algn="l" defTabSz="914400" rtl="0" eaLnBrk="1" latinLnBrk="0" hangingPunct="1"/>
                      <a:r>
                        <a:rPr lang="en-US" sz="1400" b="0" kern="1200" dirty="0">
                          <a:solidFill>
                            <a:schemeClr val="tx1"/>
                          </a:solidFill>
                        </a:rPr>
                        <a:t>5V</a:t>
                      </a:r>
                      <a:endParaRPr lang="en-US" sz="1400" b="0" kern="1200" dirty="0">
                        <a:solidFill>
                          <a:schemeClr val="tx1"/>
                        </a:solidFill>
                        <a:latin typeface="+mn-lt"/>
                        <a:ea typeface="+mn-ea"/>
                        <a:cs typeface="+mn-cs"/>
                      </a:endParaRPr>
                    </a:p>
                  </a:txBody>
                  <a:tcPr/>
                </a:tc>
                <a:tc>
                  <a:txBody>
                    <a:bodyPr/>
                    <a:lstStyle/>
                    <a:p>
                      <a:pPr marL="0" algn="ctr" defTabSz="914400" rtl="0" eaLnBrk="1" latinLnBrk="0" hangingPunct="1"/>
                      <a:r>
                        <a:rPr lang="en-US" sz="1400" b="0" kern="1200" dirty="0">
                          <a:solidFill>
                            <a:schemeClr val="tx1"/>
                          </a:solidFill>
                        </a:rPr>
                        <a:t>1</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3538738851"/>
                  </a:ext>
                </a:extLst>
              </a:tr>
              <a:tr h="300446">
                <a:tc>
                  <a:txBody>
                    <a:bodyPr/>
                    <a:lstStyle/>
                    <a:p>
                      <a:pPr marL="0" algn="l" defTabSz="914400" rtl="0" eaLnBrk="1" latinLnBrk="0" hangingPunct="1"/>
                      <a:r>
                        <a:rPr lang="en-US" sz="1400" b="0" kern="1200" dirty="0">
                          <a:solidFill>
                            <a:schemeClr val="tx1"/>
                          </a:solidFill>
                        </a:rPr>
                        <a:t>Battery holder</a:t>
                      </a:r>
                      <a:endParaRPr lang="en-US" sz="1400" b="0" kern="1200" dirty="0">
                        <a:solidFill>
                          <a:schemeClr val="tx1"/>
                        </a:solidFill>
                        <a:latin typeface="+mn-lt"/>
                        <a:ea typeface="+mn-ea"/>
                        <a:cs typeface="+mn-cs"/>
                      </a:endParaRPr>
                    </a:p>
                  </a:txBody>
                  <a:tcPr anchor="ctr"/>
                </a:tc>
                <a:tc>
                  <a:txBody>
                    <a:bodyPr/>
                    <a:lstStyle/>
                    <a:p>
                      <a:pPr marL="0" algn="l" defTabSz="914400" rtl="0" eaLnBrk="1" latinLnBrk="0" hangingPunct="1"/>
                      <a:r>
                        <a:rPr lang="en-US" sz="1400" b="0" kern="1200" dirty="0">
                          <a:solidFill>
                            <a:schemeClr val="tx1"/>
                          </a:solidFill>
                        </a:rPr>
                        <a:t>4 slots</a:t>
                      </a:r>
                      <a:endParaRPr lang="en-US" sz="1400" b="0" kern="1200" dirty="0">
                        <a:solidFill>
                          <a:schemeClr val="tx1"/>
                        </a:solidFill>
                        <a:latin typeface="+mn-lt"/>
                        <a:ea typeface="+mn-ea"/>
                        <a:cs typeface="+mn-cs"/>
                      </a:endParaRPr>
                    </a:p>
                  </a:txBody>
                  <a:tcPr/>
                </a:tc>
                <a:tc>
                  <a:txBody>
                    <a:bodyPr/>
                    <a:lstStyle/>
                    <a:p>
                      <a:pPr marL="0" algn="ctr" defTabSz="914400" rtl="0" eaLnBrk="1" latinLnBrk="0" hangingPunct="1"/>
                      <a:r>
                        <a:rPr lang="en-US" sz="1400" b="0" kern="1200" dirty="0">
                          <a:solidFill>
                            <a:schemeClr val="tx1"/>
                          </a:solidFill>
                        </a:rPr>
                        <a:t>1</a:t>
                      </a:r>
                      <a:endParaRPr lang="en-US" sz="1400" b="0" kern="1200" dirty="0">
                        <a:solidFill>
                          <a:schemeClr val="tx1"/>
                        </a:solidFill>
                        <a:latin typeface="+mn-lt"/>
                        <a:ea typeface="+mn-ea"/>
                        <a:cs typeface="+mn-cs"/>
                      </a:endParaRPr>
                    </a:p>
                  </a:txBody>
                  <a:tcPr/>
                </a:tc>
                <a:extLst>
                  <a:ext uri="{0D108BD9-81ED-4DB2-BD59-A6C34878D82A}">
                    <a16:rowId xmlns:a16="http://schemas.microsoft.com/office/drawing/2014/main" val="4281537810"/>
                  </a:ext>
                </a:extLst>
              </a:tr>
            </a:tbl>
          </a:graphicData>
        </a:graphic>
      </p:graphicFrame>
      <p:pic>
        <p:nvPicPr>
          <p:cNvPr id="23" name="Picture 22">
            <a:extLst>
              <a:ext uri="{FF2B5EF4-FFF2-40B4-BE49-F238E27FC236}">
                <a16:creationId xmlns:a16="http://schemas.microsoft.com/office/drawing/2014/main" id="{BE26EFCE-395F-3D97-4335-D36704462F2D}"/>
              </a:ext>
            </a:extLst>
          </p:cNvPr>
          <p:cNvPicPr>
            <a:picLocks noChangeAspect="1"/>
          </p:cNvPicPr>
          <p:nvPr/>
        </p:nvPicPr>
        <p:blipFill>
          <a:blip r:embed="rId3" cstate="print">
            <a:extLst>
              <a:ext uri="{28A0092B-C50C-407E-A947-70E740481C1C}">
                <a14:useLocalDpi xmlns:a14="http://schemas.microsoft.com/office/drawing/2010/main" val="0"/>
              </a:ext>
            </a:extLst>
          </a:blip>
          <a:srcRect t="379" b="-577"/>
          <a:stretch/>
        </p:blipFill>
        <p:spPr>
          <a:xfrm>
            <a:off x="299748" y="3610592"/>
            <a:ext cx="4508960" cy="3416608"/>
          </a:xfrm>
          <a:prstGeom prst="rect">
            <a:avLst/>
          </a:prstGeom>
          <a:ln>
            <a:solidFill>
              <a:schemeClr val="tx1"/>
            </a:solidFill>
          </a:ln>
        </p:spPr>
      </p:pic>
    </p:spTree>
    <p:extLst>
      <p:ext uri="{BB962C8B-B14F-4D97-AF65-F5344CB8AC3E}">
        <p14:creationId xmlns:p14="http://schemas.microsoft.com/office/powerpoint/2010/main" val="27164800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a:p>
        </p:txBody>
      </p:sp>
      <p:grpSp>
        <p:nvGrpSpPr>
          <p:cNvPr id="3" name="Group 3"/>
          <p:cNvGrpSpPr/>
          <p:nvPr/>
        </p:nvGrpSpPr>
        <p:grpSpPr>
          <a:xfrm>
            <a:off x="0" y="4047740"/>
            <a:ext cx="3041650" cy="3129388"/>
            <a:chOff x="0" y="0"/>
            <a:chExt cx="1473112" cy="1515081"/>
          </a:xfrm>
        </p:grpSpPr>
        <p:sp>
          <p:nvSpPr>
            <p:cNvPr id="4" name="Freeform 4"/>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a:p>
          </p:txBody>
        </p:sp>
        <p:sp>
          <p:nvSpPr>
            <p:cNvPr id="5" name="TextBox 5"/>
            <p:cNvSpPr txBox="1"/>
            <p:nvPr/>
          </p:nvSpPr>
          <p:spPr>
            <a:xfrm>
              <a:off x="0" y="-38100"/>
              <a:ext cx="1473112" cy="1553181"/>
            </a:xfrm>
            <a:prstGeom prst="rect">
              <a:avLst/>
            </a:prstGeom>
          </p:spPr>
          <p:txBody>
            <a:bodyPr lIns="50800" tIns="50800" rIns="50800" bIns="50800" rtlCol="0" anchor="ctr"/>
            <a:lstStyle/>
            <a:p>
              <a:pPr algn="ctr">
                <a:lnSpc>
                  <a:spcPts val="1863"/>
                </a:lnSpc>
              </a:pPr>
              <a:endParaRPr/>
            </a:p>
          </p:txBody>
        </p:sp>
      </p:grpSp>
      <p:sp>
        <p:nvSpPr>
          <p:cNvPr id="10" name="Freeform 10"/>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2432050" y="1446164"/>
            <a:ext cx="2889250" cy="1098121"/>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Poppins Medium"/>
                <a:ea typeface="Poppins Medium"/>
                <a:cs typeface="Poppins Medium"/>
                <a:sym typeface="Poppins Medium"/>
              </a:rPr>
              <a:t>Step</a:t>
            </a:r>
            <a:r>
              <a:rPr lang="en-US" sz="2100" b="1" dirty="0">
                <a:solidFill>
                  <a:srgbClr val="262260"/>
                </a:solidFill>
                <a:latin typeface="Poppins Medium"/>
                <a:ea typeface="Poppins Medium"/>
                <a:cs typeface="Poppins Medium"/>
                <a:sym typeface="Poppins Medium"/>
              </a:rPr>
              <a:t> 1</a:t>
            </a:r>
          </a:p>
          <a:p>
            <a:pPr>
              <a:lnSpc>
                <a:spcPts val="2940"/>
              </a:lnSpc>
              <a:spcBef>
                <a:spcPct val="0"/>
              </a:spcBef>
            </a:pPr>
            <a:r>
              <a:rPr lang="en-US" sz="1400" b="1" dirty="0">
                <a:solidFill>
                  <a:srgbClr val="002060"/>
                </a:solidFill>
              </a:rPr>
              <a:t>Connect the Esp8266 &amp; </a:t>
            </a:r>
            <a:r>
              <a:rPr lang="en-US" sz="1400" b="1" dirty="0" err="1">
                <a:solidFill>
                  <a:srgbClr val="002060"/>
                </a:solidFill>
              </a:rPr>
              <a:t>esp_cam</a:t>
            </a:r>
            <a:endParaRPr lang="en-US" sz="1400" dirty="0">
              <a:solidFill>
                <a:srgbClr val="002060"/>
              </a:solidFill>
            </a:endParaRPr>
          </a:p>
          <a:p>
            <a:pPr algn="l">
              <a:lnSpc>
                <a:spcPts val="2940"/>
              </a:lnSpc>
              <a:spcBef>
                <a:spcPct val="0"/>
              </a:spcBef>
            </a:pPr>
            <a:r>
              <a:rPr lang="en-US" sz="2100" b="1" dirty="0">
                <a:solidFill>
                  <a:srgbClr val="262260"/>
                </a:solidFill>
                <a:latin typeface="Poppins Medium"/>
                <a:ea typeface="Poppins Medium"/>
                <a:cs typeface="Poppins Medium"/>
                <a:sym typeface="Poppins Medium"/>
              </a:rPr>
              <a:t> </a:t>
            </a:r>
          </a:p>
        </p:txBody>
      </p:sp>
      <p:sp>
        <p:nvSpPr>
          <p:cNvPr id="13" name="TextBox 13"/>
          <p:cNvSpPr txBox="1"/>
          <p:nvPr/>
        </p:nvSpPr>
        <p:spPr>
          <a:xfrm>
            <a:off x="2428874" y="2313248"/>
            <a:ext cx="2746375" cy="846257"/>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Plug the Esp8266 &amp; </a:t>
            </a:r>
            <a:r>
              <a:rPr lang="en-US" sz="800" dirty="0" err="1">
                <a:solidFill>
                  <a:srgbClr val="262260"/>
                </a:solidFill>
                <a:latin typeface="Poppins"/>
                <a:ea typeface="Poppins"/>
                <a:cs typeface="Poppins"/>
                <a:sym typeface="Poppins"/>
              </a:rPr>
              <a:t>esp</a:t>
            </a:r>
            <a:r>
              <a:rPr lang="en-US" sz="800" dirty="0">
                <a:solidFill>
                  <a:srgbClr val="262260"/>
                </a:solidFill>
                <a:latin typeface="Poppins"/>
                <a:ea typeface="Poppins"/>
                <a:cs typeface="Poppins"/>
                <a:sym typeface="Poppins"/>
              </a:rPr>
              <a:t>-cam into your computer using a USB cable.</a:t>
            </a:r>
          </a:p>
          <a:p>
            <a:pPr marL="171450" indent="-1714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Open the Arduino IDE on your computer to begin writing the code.</a:t>
            </a:r>
          </a:p>
        </p:txBody>
      </p:sp>
      <p:grpSp>
        <p:nvGrpSpPr>
          <p:cNvPr id="14" name="Group 14"/>
          <p:cNvGrpSpPr/>
          <p:nvPr/>
        </p:nvGrpSpPr>
        <p:grpSpPr>
          <a:xfrm>
            <a:off x="74874" y="4006850"/>
            <a:ext cx="2814375" cy="2766734"/>
            <a:chOff x="-410651" y="-681569"/>
            <a:chExt cx="3752500" cy="3688976"/>
          </a:xfrm>
        </p:grpSpPr>
        <p:sp>
          <p:nvSpPr>
            <p:cNvPr id="15" name="TextBox 15"/>
            <p:cNvSpPr txBox="1"/>
            <p:nvPr/>
          </p:nvSpPr>
          <p:spPr>
            <a:xfrm>
              <a:off x="-410651" y="-681569"/>
              <a:ext cx="3643150" cy="1220846"/>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Poppins Medium"/>
                  <a:ea typeface="Poppins Medium"/>
                  <a:cs typeface="Poppins Medium"/>
                  <a:sym typeface="Poppins Medium"/>
                </a:rPr>
                <a:t>Step 2 </a:t>
              </a:r>
            </a:p>
            <a:p>
              <a:pPr algn="l">
                <a:spcBef>
                  <a:spcPct val="0"/>
                </a:spcBef>
              </a:pPr>
              <a:r>
                <a:rPr lang="en-US" sz="1400" b="1" dirty="0">
                  <a:solidFill>
                    <a:srgbClr val="FEFCFC"/>
                  </a:solidFill>
                  <a:latin typeface="Poppins Medium"/>
                  <a:ea typeface="Poppins Medium"/>
                  <a:cs typeface="Poppins Medium"/>
                  <a:sym typeface="Poppins Medium"/>
                </a:rPr>
                <a:t>Understand the Connections from the diagram</a:t>
              </a:r>
            </a:p>
          </p:txBody>
        </p:sp>
        <p:sp>
          <p:nvSpPr>
            <p:cNvPr id="16" name="TextBox 16"/>
            <p:cNvSpPr txBox="1"/>
            <p:nvPr/>
          </p:nvSpPr>
          <p:spPr>
            <a:xfrm>
              <a:off x="-393718" y="814671"/>
              <a:ext cx="3735567" cy="2192736"/>
            </a:xfrm>
            <a:prstGeom prst="rect">
              <a:avLst/>
            </a:prstGeom>
          </p:spPr>
          <p:txBody>
            <a:bodyPr wrap="square" lIns="0" tIns="0" rIns="0" bIns="0" rtlCol="0" anchor="t">
              <a:spAutoFit/>
            </a:bodyPr>
            <a:lstStyle/>
            <a:p>
              <a:pPr marL="171450" indent="-171450" algn="just">
                <a:lnSpc>
                  <a:spcPct val="15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Refer to the schematic diagram to identify how the components are connected:</a:t>
              </a:r>
            </a:p>
            <a:p>
              <a:pPr marL="628650" lvl="1" indent="-171450" algn="just">
                <a:lnSpc>
                  <a:spcPct val="15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MQ Gas Sensor:</a:t>
              </a:r>
            </a:p>
            <a:p>
              <a:pPr marL="1085850" lvl="2" indent="-171450" algn="just">
                <a:lnSpc>
                  <a:spcPct val="15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A0 (sensor) → A0 (Arduino Nano)</a:t>
              </a:r>
            </a:p>
            <a:p>
              <a:pPr marL="1085850" lvl="2" indent="-171450" algn="just">
                <a:lnSpc>
                  <a:spcPct val="15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D0 (sensor) → D3 (Arduino Nano)</a:t>
              </a:r>
            </a:p>
            <a:p>
              <a:pPr marL="628650" lvl="2" indent="-171450" algn="just">
                <a:lnSpc>
                  <a:spcPct val="15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Buzzer: D4 (Arduino Nano) → Positive terminal of buzzer</a:t>
              </a:r>
            </a:p>
            <a:p>
              <a:pPr marL="628650" lvl="2" indent="-171450" algn="just">
                <a:lnSpc>
                  <a:spcPct val="15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R2 (Power Indicator): Connected to indicate power to the PCB.</a:t>
              </a:r>
            </a:p>
          </p:txBody>
        </p:sp>
      </p:grpSp>
      <p:sp>
        <p:nvSpPr>
          <p:cNvPr id="18" name="Slide Number Placeholder 17">
            <a:extLst>
              <a:ext uri="{FF2B5EF4-FFF2-40B4-BE49-F238E27FC236}">
                <a16:creationId xmlns:a16="http://schemas.microsoft.com/office/drawing/2014/main" id="{21FE870C-E37F-306A-002A-37DC4576B4F8}"/>
              </a:ext>
            </a:extLst>
          </p:cNvPr>
          <p:cNvSpPr>
            <a:spLocks noGrp="1"/>
          </p:cNvSpPr>
          <p:nvPr>
            <p:ph type="sldNum" sz="quarter" idx="12"/>
          </p:nvPr>
        </p:nvSpPr>
        <p:spPr/>
        <p:txBody>
          <a:bodyPr/>
          <a:lstStyle/>
          <a:p>
            <a:fld id="{B6F15528-21DE-4FAA-801E-634DDDAF4B2B}" type="slidenum">
              <a:rPr lang="en-US" smtClean="0"/>
              <a:pPr/>
              <a:t>88</a:t>
            </a:fld>
            <a:endParaRPr lang="en-US"/>
          </a:p>
        </p:txBody>
      </p:sp>
      <p:sp>
        <p:nvSpPr>
          <p:cNvPr id="19" name="TextBox 9">
            <a:extLst>
              <a:ext uri="{FF2B5EF4-FFF2-40B4-BE49-F238E27FC236}">
                <a16:creationId xmlns:a16="http://schemas.microsoft.com/office/drawing/2014/main" id="{9902CBFC-8931-2F6B-AA3A-604219C36B36}"/>
              </a:ext>
            </a:extLst>
          </p:cNvPr>
          <p:cNvSpPr txBox="1"/>
          <p:nvPr/>
        </p:nvSpPr>
        <p:spPr>
          <a:xfrm>
            <a:off x="1974850" y="196850"/>
            <a:ext cx="1828800" cy="228139"/>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Poppins Medium"/>
                <a:cs typeface="Poppins Medium"/>
                <a:sym typeface="Poppins Medium"/>
              </a:rPr>
              <a:t>III. Experiment </a:t>
            </a:r>
          </a:p>
        </p:txBody>
      </p:sp>
      <p:pic>
        <p:nvPicPr>
          <p:cNvPr id="22" name="Picture 21">
            <a:extLst>
              <a:ext uri="{FF2B5EF4-FFF2-40B4-BE49-F238E27FC236}">
                <a16:creationId xmlns:a16="http://schemas.microsoft.com/office/drawing/2014/main" id="{9C8FAD06-4E77-106F-8467-3C6DA24C18B8}"/>
              </a:ext>
            </a:extLst>
          </p:cNvPr>
          <p:cNvPicPr>
            <a:picLocks noChangeAspect="1"/>
          </p:cNvPicPr>
          <p:nvPr/>
        </p:nvPicPr>
        <p:blipFill>
          <a:blip r:embed="rId5"/>
          <a:srcRect r="2229" b="13140"/>
          <a:stretch/>
        </p:blipFill>
        <p:spPr>
          <a:xfrm>
            <a:off x="262731" y="3301277"/>
            <a:ext cx="1963736" cy="324573"/>
          </a:xfrm>
          <a:prstGeom prst="rect">
            <a:avLst/>
          </a:prstGeom>
        </p:spPr>
      </p:pic>
      <p:pic>
        <p:nvPicPr>
          <p:cNvPr id="8" name="Picture 7">
            <a:extLst>
              <a:ext uri="{FF2B5EF4-FFF2-40B4-BE49-F238E27FC236}">
                <a16:creationId xmlns:a16="http://schemas.microsoft.com/office/drawing/2014/main" id="{700541E2-4082-DF41-7BBC-F4A64E8F486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74" b="89850" l="9916" r="98312">
                        <a14:foregroundMark x1="69198" y1="50752" x2="69198" y2="50752"/>
                        <a14:foregroundMark x1="69409" y1="70301" x2="98523" y2="78947"/>
                        <a14:foregroundMark x1="98523" y1="78947" x2="74051" y2="62782"/>
                        <a14:foregroundMark x1="74051" y1="62782" x2="98312" y2="65414"/>
                        <a14:foregroundMark x1="98312" y1="65414" x2="58650" y2="62406"/>
                        <a14:foregroundMark x1="58650" y1="62406" x2="98312" y2="78571"/>
                        <a14:foregroundMark x1="46624" y1="20301" x2="46624" y2="20301"/>
                        <a14:foregroundMark x1="40717" y1="18045" x2="40717" y2="18045"/>
                        <a14:foregroundMark x1="45359" y1="18797" x2="45359" y2="18797"/>
                        <a14:foregroundMark x1="42616" y1="19549" x2="41350" y2="19173"/>
                        <a14:foregroundMark x1="36920" y1="18045" x2="36920" y2="18045"/>
                        <a14:foregroundMark x1="35865" y1="16917" x2="35865" y2="16917"/>
                        <a14:foregroundMark x1="38819" y1="16541" x2="38819" y2="16541"/>
                        <a14:foregroundMark x1="44093" y1="19173" x2="44093" y2="19173"/>
                        <a14:foregroundMark x1="47257" y1="18421" x2="47257" y2="18421"/>
                        <a14:foregroundMark x1="48734" y1="20677" x2="48734" y2="20677"/>
                        <a14:foregroundMark x1="51688" y1="20301" x2="51688" y2="20301"/>
                        <a14:foregroundMark x1="52743" y1="20301" x2="52743" y2="20301"/>
                        <a14:foregroundMark x1="55696" y1="20301" x2="55696" y2="20301"/>
                        <a14:foregroundMark x1="56540" y1="20301" x2="57384" y2="20301"/>
                        <a14:foregroundMark x1="47046" y1="18421" x2="47046" y2="18421"/>
                        <a14:foregroundMark x1="50422" y1="19173" x2="50422" y2="19173"/>
                        <a14:foregroundMark x1="48734" y1="18797" x2="47046" y2="18421"/>
                        <a14:foregroundMark x1="43671" y1="18421" x2="46203" y2="18797"/>
                      </a14:backgroundRemoval>
                    </a14:imgEffect>
                  </a14:imgLayer>
                </a14:imgProps>
              </a:ext>
              <a:ext uri="{28A0092B-C50C-407E-A947-70E740481C1C}">
                <a14:useLocalDpi xmlns:a14="http://schemas.microsoft.com/office/drawing/2010/main" val="0"/>
              </a:ext>
            </a:extLst>
          </a:blip>
          <a:srcRect/>
          <a:stretch/>
        </p:blipFill>
        <p:spPr>
          <a:xfrm>
            <a:off x="82462" y="1786247"/>
            <a:ext cx="2061788" cy="1157037"/>
          </a:xfrm>
          <a:prstGeom prst="rect">
            <a:avLst/>
          </a:prstGeom>
        </p:spPr>
      </p:pic>
      <p:pic>
        <p:nvPicPr>
          <p:cNvPr id="23" name="Picture 22">
            <a:extLst>
              <a:ext uri="{FF2B5EF4-FFF2-40B4-BE49-F238E27FC236}">
                <a16:creationId xmlns:a16="http://schemas.microsoft.com/office/drawing/2014/main" id="{BE26EFCE-395F-3D97-4335-D36704462F2D}"/>
              </a:ext>
            </a:extLst>
          </p:cNvPr>
          <p:cNvPicPr>
            <a:picLocks noChangeAspect="1"/>
          </p:cNvPicPr>
          <p:nvPr/>
        </p:nvPicPr>
        <p:blipFill>
          <a:blip r:embed="rId8" cstate="print">
            <a:extLst>
              <a:ext uri="{28A0092B-C50C-407E-A947-70E740481C1C}">
                <a14:useLocalDpi xmlns:a14="http://schemas.microsoft.com/office/drawing/2010/main" val="0"/>
              </a:ext>
            </a:extLst>
          </a:blip>
          <a:srcRect t="-2867" b="-577"/>
          <a:stretch/>
        </p:blipFill>
        <p:spPr>
          <a:xfrm>
            <a:off x="3086546" y="4692650"/>
            <a:ext cx="2164904" cy="2057399"/>
          </a:xfrm>
          <a:prstGeom prst="rect">
            <a:avLst/>
          </a:prstGeom>
          <a:ln>
            <a:solidFill>
              <a:schemeClr val="tx1"/>
            </a:solid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3D4F-A453-F270-1E34-53270682A0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AD649F-31E6-B9A0-B1CA-6BE9560283B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a:p>
        </p:txBody>
      </p:sp>
      <p:grpSp>
        <p:nvGrpSpPr>
          <p:cNvPr id="3" name="Group 3">
            <a:extLst>
              <a:ext uri="{FF2B5EF4-FFF2-40B4-BE49-F238E27FC236}">
                <a16:creationId xmlns:a16="http://schemas.microsoft.com/office/drawing/2014/main" id="{6B84BAC7-7612-4FA0-31BE-17D6424E4C66}"/>
              </a:ext>
            </a:extLst>
          </p:cNvPr>
          <p:cNvGrpSpPr/>
          <p:nvPr/>
        </p:nvGrpSpPr>
        <p:grpSpPr>
          <a:xfrm>
            <a:off x="0" y="4047740"/>
            <a:ext cx="3041650" cy="3129388"/>
            <a:chOff x="0" y="0"/>
            <a:chExt cx="1473112" cy="1515081"/>
          </a:xfrm>
        </p:grpSpPr>
        <p:sp>
          <p:nvSpPr>
            <p:cNvPr id="4" name="Freeform 4">
              <a:extLst>
                <a:ext uri="{FF2B5EF4-FFF2-40B4-BE49-F238E27FC236}">
                  <a16:creationId xmlns:a16="http://schemas.microsoft.com/office/drawing/2014/main" id="{32A35ADD-FADB-EE57-783A-6CF7F36246C1}"/>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dirty="0"/>
            </a:p>
          </p:txBody>
        </p:sp>
        <p:sp>
          <p:nvSpPr>
            <p:cNvPr id="5" name="TextBox 5">
              <a:extLst>
                <a:ext uri="{FF2B5EF4-FFF2-40B4-BE49-F238E27FC236}">
                  <a16:creationId xmlns:a16="http://schemas.microsoft.com/office/drawing/2014/main" id="{0093B088-DB68-6ACF-8E32-EBD08A111F91}"/>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a:p>
          </p:txBody>
        </p:sp>
      </p:grpSp>
      <p:sp>
        <p:nvSpPr>
          <p:cNvPr id="10" name="Freeform 10">
            <a:extLst>
              <a:ext uri="{FF2B5EF4-FFF2-40B4-BE49-F238E27FC236}">
                <a16:creationId xmlns:a16="http://schemas.microsoft.com/office/drawing/2014/main" id="{29CDA281-964F-43E8-F3B2-9C03499B5F8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7A1D0547-CC93-1B1E-5E40-575D0F1F4045}"/>
              </a:ext>
            </a:extLst>
          </p:cNvPr>
          <p:cNvSpPr txBox="1"/>
          <p:nvPr/>
        </p:nvSpPr>
        <p:spPr>
          <a:xfrm>
            <a:off x="2432050" y="1106083"/>
            <a:ext cx="2889250" cy="7262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Poppins Medium"/>
                <a:ea typeface="Poppins Medium"/>
                <a:cs typeface="Poppins Medium"/>
                <a:sym typeface="Poppins Medium"/>
              </a:rPr>
              <a:t>Step</a:t>
            </a:r>
            <a:r>
              <a:rPr lang="en-US" sz="2100" b="1" dirty="0">
                <a:solidFill>
                  <a:srgbClr val="262260"/>
                </a:solidFill>
                <a:latin typeface="Poppins Medium"/>
                <a:ea typeface="Poppins Medium"/>
                <a:cs typeface="Poppins Medium"/>
                <a:sym typeface="Poppins Medium"/>
              </a:rPr>
              <a:t> 3</a:t>
            </a:r>
          </a:p>
          <a:p>
            <a:pPr>
              <a:lnSpc>
                <a:spcPts val="2940"/>
              </a:lnSpc>
              <a:spcBef>
                <a:spcPct val="0"/>
              </a:spcBef>
            </a:pPr>
            <a:r>
              <a:rPr lang="en-US" sz="1400" b="1" dirty="0">
                <a:solidFill>
                  <a:srgbClr val="002060"/>
                </a:solidFill>
              </a:rPr>
              <a:t>Write the Code for </a:t>
            </a:r>
            <a:r>
              <a:rPr lang="en-US" sz="1400" b="1" dirty="0" err="1">
                <a:solidFill>
                  <a:srgbClr val="002060"/>
                </a:solidFill>
              </a:rPr>
              <a:t>esp</a:t>
            </a:r>
            <a:r>
              <a:rPr lang="en-US" sz="1400" b="1" dirty="0">
                <a:solidFill>
                  <a:srgbClr val="002060"/>
                </a:solidFill>
              </a:rPr>
              <a:t> cam</a:t>
            </a:r>
            <a:r>
              <a:rPr lang="en-US" sz="2100" b="1" dirty="0">
                <a:solidFill>
                  <a:srgbClr val="262260"/>
                </a:solidFill>
                <a:latin typeface="Poppins Medium"/>
                <a:ea typeface="Poppins Medium"/>
                <a:cs typeface="Poppins Medium"/>
                <a:sym typeface="Poppins Medium"/>
              </a:rPr>
              <a:t> </a:t>
            </a:r>
          </a:p>
        </p:txBody>
      </p:sp>
      <p:sp>
        <p:nvSpPr>
          <p:cNvPr id="13" name="TextBox 13">
            <a:extLst>
              <a:ext uri="{FF2B5EF4-FFF2-40B4-BE49-F238E27FC236}">
                <a16:creationId xmlns:a16="http://schemas.microsoft.com/office/drawing/2014/main" id="{32AB86F3-60FB-1210-A82D-33DB7E692A5B}"/>
              </a:ext>
            </a:extLst>
          </p:cNvPr>
          <p:cNvSpPr txBox="1"/>
          <p:nvPr/>
        </p:nvSpPr>
        <p:spPr>
          <a:xfrm>
            <a:off x="2359025" y="1973767"/>
            <a:ext cx="2889250" cy="1718291"/>
          </a:xfrm>
          <a:prstGeom prst="rect">
            <a:avLst/>
          </a:prstGeom>
        </p:spPr>
        <p:txBody>
          <a:bodyPr wrap="square" lIns="0" tIns="0" rIns="0" bIns="0" rtlCol="0" anchor="t">
            <a:spAutoFit/>
          </a:bodyPr>
          <a:lstStyle/>
          <a:p>
            <a:pPr marL="171450" indent="-571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In the Arduino IDE, write the program to:</a:t>
            </a:r>
          </a:p>
          <a:p>
            <a:pPr marL="628650" lvl="1" indent="-1714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Write the </a:t>
            </a:r>
            <a:r>
              <a:rPr lang="en-US" sz="800" dirty="0" err="1">
                <a:solidFill>
                  <a:srgbClr val="262260"/>
                </a:solidFill>
                <a:latin typeface="Poppins"/>
                <a:ea typeface="Poppins"/>
                <a:cs typeface="Poppins"/>
                <a:sym typeface="Poppins"/>
              </a:rPr>
              <a:t>wifi</a:t>
            </a:r>
            <a:r>
              <a:rPr lang="en-US" sz="800" dirty="0">
                <a:solidFill>
                  <a:srgbClr val="262260"/>
                </a:solidFill>
                <a:latin typeface="Poppins"/>
                <a:ea typeface="Poppins"/>
                <a:cs typeface="Poppins"/>
                <a:sym typeface="Poppins"/>
              </a:rPr>
              <a:t> network details.</a:t>
            </a:r>
          </a:p>
          <a:p>
            <a:pPr marL="628650" lvl="1" indent="-1714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Make the </a:t>
            </a:r>
            <a:r>
              <a:rPr lang="en-US" sz="800" dirty="0" err="1">
                <a:solidFill>
                  <a:srgbClr val="262260"/>
                </a:solidFill>
                <a:latin typeface="Poppins"/>
                <a:ea typeface="Poppins"/>
                <a:cs typeface="Poppins"/>
                <a:sym typeface="Poppins"/>
              </a:rPr>
              <a:t>ip</a:t>
            </a:r>
            <a:r>
              <a:rPr lang="en-US" sz="800" dirty="0">
                <a:solidFill>
                  <a:srgbClr val="262260"/>
                </a:solidFill>
                <a:latin typeface="Poppins"/>
                <a:ea typeface="Poppins"/>
                <a:cs typeface="Poppins"/>
                <a:sym typeface="Poppins"/>
              </a:rPr>
              <a:t> static.</a:t>
            </a:r>
          </a:p>
          <a:p>
            <a:pPr marL="628650" lvl="1" indent="-1714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Stream the video from the </a:t>
            </a:r>
            <a:r>
              <a:rPr lang="en-US" sz="800" dirty="0" err="1">
                <a:solidFill>
                  <a:srgbClr val="262260"/>
                </a:solidFill>
                <a:latin typeface="Poppins"/>
                <a:ea typeface="Poppins"/>
                <a:cs typeface="Poppins"/>
                <a:sym typeface="Poppins"/>
              </a:rPr>
              <a:t>esp</a:t>
            </a:r>
            <a:r>
              <a:rPr lang="en-US" sz="800" dirty="0">
                <a:solidFill>
                  <a:srgbClr val="262260"/>
                </a:solidFill>
                <a:latin typeface="Poppins"/>
                <a:ea typeface="Poppins"/>
                <a:cs typeface="Poppins"/>
                <a:sym typeface="Poppins"/>
              </a:rPr>
              <a:t> cam.</a:t>
            </a:r>
          </a:p>
          <a:p>
            <a:pPr marL="628650" lvl="1" indent="-1714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You can either use </a:t>
            </a:r>
            <a:r>
              <a:rPr lang="en-US" sz="800" dirty="0" err="1">
                <a:solidFill>
                  <a:srgbClr val="262260"/>
                </a:solidFill>
                <a:latin typeface="Poppins"/>
                <a:ea typeface="Poppins"/>
                <a:cs typeface="Poppins"/>
                <a:sym typeface="Poppins"/>
              </a:rPr>
              <a:t>esp</a:t>
            </a:r>
            <a:r>
              <a:rPr lang="en-US" sz="800" dirty="0">
                <a:solidFill>
                  <a:srgbClr val="262260"/>
                </a:solidFill>
                <a:latin typeface="Poppins"/>
                <a:ea typeface="Poppins"/>
                <a:cs typeface="Poppins"/>
                <a:sym typeface="Poppins"/>
              </a:rPr>
              <a:t> cam example or scan this </a:t>
            </a:r>
            <a:r>
              <a:rPr lang="en-US" sz="800" dirty="0" err="1">
                <a:solidFill>
                  <a:srgbClr val="262260"/>
                </a:solidFill>
                <a:latin typeface="Poppins"/>
                <a:ea typeface="Poppins"/>
                <a:cs typeface="Poppins"/>
                <a:sym typeface="Poppins"/>
              </a:rPr>
              <a:t>qr</a:t>
            </a:r>
            <a:r>
              <a:rPr lang="en-US" sz="800" dirty="0">
                <a:solidFill>
                  <a:srgbClr val="262260"/>
                </a:solidFill>
                <a:latin typeface="Poppins"/>
                <a:ea typeface="Poppins"/>
                <a:cs typeface="Poppins"/>
                <a:sym typeface="Poppins"/>
              </a:rPr>
              <a:t> to get the full code</a:t>
            </a:r>
          </a:p>
          <a:p>
            <a:pPr marL="171450" indent="-571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Use the diagram as a reference to ensure the correct pin assignments in your code.</a:t>
            </a:r>
          </a:p>
        </p:txBody>
      </p:sp>
      <p:grpSp>
        <p:nvGrpSpPr>
          <p:cNvPr id="14" name="Group 14">
            <a:extLst>
              <a:ext uri="{FF2B5EF4-FFF2-40B4-BE49-F238E27FC236}">
                <a16:creationId xmlns:a16="http://schemas.microsoft.com/office/drawing/2014/main" id="{213E44D6-53E8-9C84-D15E-5B5F768D8A5D}"/>
              </a:ext>
            </a:extLst>
          </p:cNvPr>
          <p:cNvGrpSpPr/>
          <p:nvPr/>
        </p:nvGrpSpPr>
        <p:grpSpPr>
          <a:xfrm>
            <a:off x="74874" y="4006850"/>
            <a:ext cx="2814375" cy="2074237"/>
            <a:chOff x="-410651" y="-681569"/>
            <a:chExt cx="3752500" cy="2765647"/>
          </a:xfrm>
        </p:grpSpPr>
        <p:sp>
          <p:nvSpPr>
            <p:cNvPr id="15" name="TextBox 15">
              <a:extLst>
                <a:ext uri="{FF2B5EF4-FFF2-40B4-BE49-F238E27FC236}">
                  <a16:creationId xmlns:a16="http://schemas.microsoft.com/office/drawing/2014/main" id="{1FFD8564-2FF9-BD2E-F735-9BB37659D93C}"/>
                </a:ext>
              </a:extLst>
            </p:cNvPr>
            <p:cNvSpPr txBox="1"/>
            <p:nvPr/>
          </p:nvSpPr>
          <p:spPr>
            <a:xfrm>
              <a:off x="-410651" y="-681569"/>
              <a:ext cx="3643150" cy="933589"/>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Poppins Medium"/>
                  <a:ea typeface="Poppins Medium"/>
                  <a:cs typeface="Poppins Medium"/>
                  <a:sym typeface="Poppins Medium"/>
                </a:rPr>
                <a:t>Step 4</a:t>
              </a:r>
            </a:p>
            <a:p>
              <a:pPr algn="l">
                <a:spcBef>
                  <a:spcPct val="0"/>
                </a:spcBef>
              </a:pPr>
              <a:r>
                <a:rPr lang="en-US" sz="1400" b="1" dirty="0">
                  <a:solidFill>
                    <a:srgbClr val="FEFCFC"/>
                  </a:solidFill>
                  <a:latin typeface="Poppins Medium"/>
                  <a:ea typeface="Poppins Medium"/>
                  <a:cs typeface="Poppins Medium"/>
                  <a:sym typeface="Poppins Medium"/>
                </a:rPr>
                <a:t>Compile and Upload the Code</a:t>
              </a:r>
            </a:p>
          </p:txBody>
        </p:sp>
        <p:sp>
          <p:nvSpPr>
            <p:cNvPr id="16" name="TextBox 16">
              <a:extLst>
                <a:ext uri="{FF2B5EF4-FFF2-40B4-BE49-F238E27FC236}">
                  <a16:creationId xmlns:a16="http://schemas.microsoft.com/office/drawing/2014/main" id="{14E0E855-6B1C-FD9B-D169-AA57E3DE1A13}"/>
                </a:ext>
              </a:extLst>
            </p:cNvPr>
            <p:cNvSpPr txBox="1"/>
            <p:nvPr/>
          </p:nvSpPr>
          <p:spPr>
            <a:xfrm>
              <a:off x="-393718" y="814671"/>
              <a:ext cx="3735567" cy="1269407"/>
            </a:xfrm>
            <a:prstGeom prst="rect">
              <a:avLst/>
            </a:prstGeom>
          </p:spPr>
          <p:txBody>
            <a:bodyPr wrap="square" lIns="0" tIns="0" rIns="0" bIns="0" rtlCol="0" anchor="t">
              <a:spAutoFit/>
            </a:bodyPr>
            <a:lstStyle/>
            <a:p>
              <a:pPr marL="171450" indent="-171450" algn="just">
                <a:lnSpc>
                  <a:spcPct val="20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Compile the code in the Arduino IDE to ensure there are no errors.</a:t>
              </a:r>
            </a:p>
            <a:p>
              <a:pPr marL="171450" indent="-171450" algn="just">
                <a:lnSpc>
                  <a:spcPct val="20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Upload the code to the </a:t>
              </a:r>
              <a:r>
                <a:rPr lang="en-US" sz="800" dirty="0" err="1">
                  <a:solidFill>
                    <a:srgbClr val="FEFCFC"/>
                  </a:solidFill>
                  <a:latin typeface="Poppins"/>
                  <a:ea typeface="Poppins"/>
                  <a:cs typeface="Poppins"/>
                  <a:sym typeface="Poppins"/>
                </a:rPr>
                <a:t>esp</a:t>
              </a:r>
              <a:r>
                <a:rPr lang="en-US" sz="800" dirty="0">
                  <a:solidFill>
                    <a:srgbClr val="FEFCFC"/>
                  </a:solidFill>
                  <a:latin typeface="Poppins"/>
                  <a:ea typeface="Poppins"/>
                  <a:cs typeface="Poppins"/>
                  <a:sym typeface="Poppins"/>
                </a:rPr>
                <a:t> cam(AI thinker) using the "Upload" button.</a:t>
              </a:r>
            </a:p>
          </p:txBody>
        </p:sp>
      </p:grpSp>
      <p:sp>
        <p:nvSpPr>
          <p:cNvPr id="18" name="Slide Number Placeholder 17">
            <a:extLst>
              <a:ext uri="{FF2B5EF4-FFF2-40B4-BE49-F238E27FC236}">
                <a16:creationId xmlns:a16="http://schemas.microsoft.com/office/drawing/2014/main" id="{7C0DF3F4-5CA6-CD4D-0E26-E758E3EAFA7E}"/>
              </a:ext>
            </a:extLst>
          </p:cNvPr>
          <p:cNvSpPr>
            <a:spLocks noGrp="1"/>
          </p:cNvSpPr>
          <p:nvPr>
            <p:ph type="sldNum" sz="quarter" idx="12"/>
          </p:nvPr>
        </p:nvSpPr>
        <p:spPr/>
        <p:txBody>
          <a:bodyPr/>
          <a:lstStyle/>
          <a:p>
            <a:fld id="{B6F15528-21DE-4FAA-801E-634DDDAF4B2B}" type="slidenum">
              <a:rPr lang="en-US" smtClean="0"/>
              <a:pPr/>
              <a:t>89</a:t>
            </a:fld>
            <a:endParaRPr lang="en-US"/>
          </a:p>
        </p:txBody>
      </p:sp>
      <p:sp>
        <p:nvSpPr>
          <p:cNvPr id="19" name="TextBox 9">
            <a:extLst>
              <a:ext uri="{FF2B5EF4-FFF2-40B4-BE49-F238E27FC236}">
                <a16:creationId xmlns:a16="http://schemas.microsoft.com/office/drawing/2014/main" id="{4DBDDACB-6F74-B86E-94A3-B11B5267D734}"/>
              </a:ext>
            </a:extLst>
          </p:cNvPr>
          <p:cNvSpPr txBox="1"/>
          <p:nvPr/>
        </p:nvSpPr>
        <p:spPr>
          <a:xfrm>
            <a:off x="1974850" y="196850"/>
            <a:ext cx="1828800" cy="228139"/>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Poppins Medium"/>
                <a:cs typeface="Poppins Medium"/>
                <a:sym typeface="Poppins Medium"/>
              </a:rPr>
              <a:t>III. Experiment </a:t>
            </a:r>
          </a:p>
        </p:txBody>
      </p:sp>
      <p:pic>
        <p:nvPicPr>
          <p:cNvPr id="25" name="Picture 24">
            <a:extLst>
              <a:ext uri="{FF2B5EF4-FFF2-40B4-BE49-F238E27FC236}">
                <a16:creationId xmlns:a16="http://schemas.microsoft.com/office/drawing/2014/main" id="{C327C4BE-463E-4A11-C0B2-3A478E1D558C}"/>
              </a:ext>
            </a:extLst>
          </p:cNvPr>
          <p:cNvPicPr>
            <a:picLocks noChangeAspect="1"/>
          </p:cNvPicPr>
          <p:nvPr/>
        </p:nvPicPr>
        <p:blipFill>
          <a:blip r:embed="rId5"/>
          <a:stretch>
            <a:fillRect/>
          </a:stretch>
        </p:blipFill>
        <p:spPr>
          <a:xfrm>
            <a:off x="3129224" y="5302250"/>
            <a:ext cx="2204280" cy="392084"/>
          </a:xfrm>
          <a:prstGeom prst="rect">
            <a:avLst/>
          </a:prstGeom>
        </p:spPr>
      </p:pic>
      <p:pic>
        <p:nvPicPr>
          <p:cNvPr id="6" name="Picture 5">
            <a:extLst>
              <a:ext uri="{FF2B5EF4-FFF2-40B4-BE49-F238E27FC236}">
                <a16:creationId xmlns:a16="http://schemas.microsoft.com/office/drawing/2014/main" id="{44EC8A97-671B-F658-9D82-26990208C27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024" y="1575837"/>
            <a:ext cx="2182213" cy="2182213"/>
          </a:xfrm>
          <a:prstGeom prst="rect">
            <a:avLst/>
          </a:prstGeom>
        </p:spPr>
      </p:pic>
    </p:spTree>
    <p:extLst>
      <p:ext uri="{BB962C8B-B14F-4D97-AF65-F5344CB8AC3E}">
        <p14:creationId xmlns:p14="http://schemas.microsoft.com/office/powerpoint/2010/main" val="1764398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92B5D-307C-5BDD-FCAA-5C06C61C35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3EBD3F-3A95-2837-2DC0-B730FC6DA9AC}"/>
              </a:ext>
            </a:extLst>
          </p:cNvPr>
          <p:cNvGrpSpPr/>
          <p:nvPr/>
        </p:nvGrpSpPr>
        <p:grpSpPr>
          <a:xfrm>
            <a:off x="1245959" y="-178460"/>
            <a:ext cx="2836082" cy="7916920"/>
            <a:chOff x="0" y="0"/>
            <a:chExt cx="1442172" cy="4025821"/>
          </a:xfrm>
        </p:grpSpPr>
        <p:sp>
          <p:nvSpPr>
            <p:cNvPr id="3" name="Freeform 3">
              <a:extLst>
                <a:ext uri="{FF2B5EF4-FFF2-40B4-BE49-F238E27FC236}">
                  <a16:creationId xmlns:a16="http://schemas.microsoft.com/office/drawing/2014/main" id="{436C8646-1315-57D7-3C81-BAA109CB33E7}"/>
                </a:ext>
              </a:extLst>
            </p:cNvPr>
            <p:cNvSpPr/>
            <p:nvPr/>
          </p:nvSpPr>
          <p:spPr>
            <a:xfrm>
              <a:off x="0" y="0"/>
              <a:ext cx="1442172" cy="4025821"/>
            </a:xfrm>
            <a:custGeom>
              <a:avLst/>
              <a:gdLst/>
              <a:ahLst/>
              <a:cxnLst/>
              <a:rect l="l" t="t" r="r" b="b"/>
              <a:pathLst>
                <a:path w="1442172" h="4025821">
                  <a:moveTo>
                    <a:pt x="0" y="0"/>
                  </a:moveTo>
                  <a:lnTo>
                    <a:pt x="1442172" y="0"/>
                  </a:lnTo>
                  <a:lnTo>
                    <a:pt x="1442172" y="4025821"/>
                  </a:lnTo>
                  <a:lnTo>
                    <a:pt x="0" y="4025821"/>
                  </a:lnTo>
                  <a:close/>
                </a:path>
              </a:pathLst>
            </a:custGeom>
            <a:solidFill>
              <a:srgbClr val="FAAF40"/>
            </a:solidFill>
          </p:spPr>
          <p:txBody>
            <a:bodyPr/>
            <a:lstStyle/>
            <a:p>
              <a:endParaRPr lang="en-US" dirty="0">
                <a:latin typeface="Tahoma" panose="020B0604030504040204" pitchFamily="34" charset="0"/>
              </a:endParaRPr>
            </a:p>
          </p:txBody>
        </p:sp>
        <p:sp>
          <p:nvSpPr>
            <p:cNvPr id="4" name="TextBox 4">
              <a:extLst>
                <a:ext uri="{FF2B5EF4-FFF2-40B4-BE49-F238E27FC236}">
                  <a16:creationId xmlns:a16="http://schemas.microsoft.com/office/drawing/2014/main" id="{8F4E8982-23BA-F3FC-76D0-549D644A1957}"/>
                </a:ext>
              </a:extLst>
            </p:cNvPr>
            <p:cNvSpPr txBox="1"/>
            <p:nvPr/>
          </p:nvSpPr>
          <p:spPr>
            <a:xfrm>
              <a:off x="0" y="-38100"/>
              <a:ext cx="1442172" cy="4063921"/>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5" name="Group 5">
            <a:extLst>
              <a:ext uri="{FF2B5EF4-FFF2-40B4-BE49-F238E27FC236}">
                <a16:creationId xmlns:a16="http://schemas.microsoft.com/office/drawing/2014/main" id="{EFF5FA07-CBDC-2888-6336-DD73A216C62C}"/>
              </a:ext>
            </a:extLst>
          </p:cNvPr>
          <p:cNvGrpSpPr/>
          <p:nvPr/>
        </p:nvGrpSpPr>
        <p:grpSpPr>
          <a:xfrm>
            <a:off x="532800" y="532800"/>
            <a:ext cx="4262400" cy="2007425"/>
            <a:chOff x="0" y="0"/>
            <a:chExt cx="2066146" cy="973075"/>
          </a:xfrm>
        </p:grpSpPr>
        <p:sp>
          <p:nvSpPr>
            <p:cNvPr id="6" name="Freeform 6">
              <a:extLst>
                <a:ext uri="{FF2B5EF4-FFF2-40B4-BE49-F238E27FC236}">
                  <a16:creationId xmlns:a16="http://schemas.microsoft.com/office/drawing/2014/main" id="{D4EE3E2D-5F4B-C690-61EE-B28C74AE65A1}"/>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7" name="TextBox 7">
              <a:extLst>
                <a:ext uri="{FF2B5EF4-FFF2-40B4-BE49-F238E27FC236}">
                  <a16:creationId xmlns:a16="http://schemas.microsoft.com/office/drawing/2014/main" id="{70560321-C937-32E7-252A-16244CA01E8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10" name="Group 10">
            <a:extLst>
              <a:ext uri="{FF2B5EF4-FFF2-40B4-BE49-F238E27FC236}">
                <a16:creationId xmlns:a16="http://schemas.microsoft.com/office/drawing/2014/main" id="{D17FF07E-8EA0-EE3F-F554-B4E602C24F37}"/>
              </a:ext>
            </a:extLst>
          </p:cNvPr>
          <p:cNvGrpSpPr/>
          <p:nvPr/>
        </p:nvGrpSpPr>
        <p:grpSpPr>
          <a:xfrm>
            <a:off x="4131346" y="2099210"/>
            <a:ext cx="663854" cy="243007"/>
            <a:chOff x="0" y="0"/>
            <a:chExt cx="627028" cy="229527"/>
          </a:xfrm>
        </p:grpSpPr>
        <p:sp>
          <p:nvSpPr>
            <p:cNvPr id="11" name="Freeform 11">
              <a:extLst>
                <a:ext uri="{FF2B5EF4-FFF2-40B4-BE49-F238E27FC236}">
                  <a16:creationId xmlns:a16="http://schemas.microsoft.com/office/drawing/2014/main" id="{328ABD5D-290D-2451-228E-ED1E94263463}"/>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12" name="TextBox 12">
              <a:extLst>
                <a:ext uri="{FF2B5EF4-FFF2-40B4-BE49-F238E27FC236}">
                  <a16:creationId xmlns:a16="http://schemas.microsoft.com/office/drawing/2014/main" id="{31746377-1EB0-C404-549E-3A6DEEB18004}"/>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3" name="TextBox 13">
            <a:extLst>
              <a:ext uri="{FF2B5EF4-FFF2-40B4-BE49-F238E27FC236}">
                <a16:creationId xmlns:a16="http://schemas.microsoft.com/office/drawing/2014/main" id="{2A0D0005-A250-64F6-EA3A-9613BAE0AE73}"/>
              </a:ext>
            </a:extLst>
          </p:cNvPr>
          <p:cNvSpPr txBox="1"/>
          <p:nvPr/>
        </p:nvSpPr>
        <p:spPr>
          <a:xfrm>
            <a:off x="4265964" y="2130992"/>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4</a:t>
            </a:r>
          </a:p>
        </p:txBody>
      </p:sp>
      <p:sp>
        <p:nvSpPr>
          <p:cNvPr id="14" name="AutoShape 14">
            <a:extLst>
              <a:ext uri="{FF2B5EF4-FFF2-40B4-BE49-F238E27FC236}">
                <a16:creationId xmlns:a16="http://schemas.microsoft.com/office/drawing/2014/main" id="{9C5556E4-A5D2-A589-368F-4BD61E55A788}"/>
              </a:ext>
            </a:extLst>
          </p:cNvPr>
          <p:cNvSpPr/>
          <p:nvPr/>
        </p:nvSpPr>
        <p:spPr>
          <a:xfrm flipH="1">
            <a:off x="2466120" y="730807"/>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15" name="TextBox 15">
            <a:extLst>
              <a:ext uri="{FF2B5EF4-FFF2-40B4-BE49-F238E27FC236}">
                <a16:creationId xmlns:a16="http://schemas.microsoft.com/office/drawing/2014/main" id="{3603D68F-404F-5E4E-8A82-2C7918791CD2}"/>
              </a:ext>
            </a:extLst>
          </p:cNvPr>
          <p:cNvSpPr txBox="1"/>
          <p:nvPr/>
        </p:nvSpPr>
        <p:spPr>
          <a:xfrm>
            <a:off x="2626341" y="704268"/>
            <a:ext cx="1958361" cy="218137"/>
          </a:xfrm>
          <a:prstGeom prst="rect">
            <a:avLst/>
          </a:prstGeom>
        </p:spPr>
        <p:txBody>
          <a:bodyPr lIns="0" tIns="0" rIns="0" bIns="0" rtlCol="0" anchor="t">
            <a:spAutoFit/>
          </a:bodyPr>
          <a:lstStyle/>
          <a:p>
            <a:pPr algn="l">
              <a:lnSpc>
                <a:spcPts val="1882"/>
              </a:lnSpc>
              <a:spcBef>
                <a:spcPct val="0"/>
              </a:spcBef>
            </a:pPr>
            <a:r>
              <a:rPr lang="ar-SA"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  </a:t>
            </a:r>
            <a:r>
              <a:rPr lang="ar-SA" sz="1344" b="1"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joystick</a:t>
            </a:r>
            <a:r>
              <a:rPr lang="ar-SA"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a:t>
            </a:r>
            <a:endPar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16" name="TextBox 16">
            <a:extLst>
              <a:ext uri="{FF2B5EF4-FFF2-40B4-BE49-F238E27FC236}">
                <a16:creationId xmlns:a16="http://schemas.microsoft.com/office/drawing/2014/main" id="{A8A59253-F093-8971-6A44-AF73B249156C}"/>
              </a:ext>
            </a:extLst>
          </p:cNvPr>
          <p:cNvSpPr txBox="1"/>
          <p:nvPr/>
        </p:nvSpPr>
        <p:spPr>
          <a:xfrm>
            <a:off x="2759689" y="1035050"/>
            <a:ext cx="1958361" cy="364139"/>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It is an input device used for manual control of any system</a:t>
            </a:r>
          </a:p>
        </p:txBody>
      </p:sp>
      <p:grpSp>
        <p:nvGrpSpPr>
          <p:cNvPr id="17" name="Group 17">
            <a:extLst>
              <a:ext uri="{FF2B5EF4-FFF2-40B4-BE49-F238E27FC236}">
                <a16:creationId xmlns:a16="http://schemas.microsoft.com/office/drawing/2014/main" id="{C0D7D7CA-35A2-5360-8CD4-7E41FF1AF77E}"/>
              </a:ext>
            </a:extLst>
          </p:cNvPr>
          <p:cNvGrpSpPr/>
          <p:nvPr/>
        </p:nvGrpSpPr>
        <p:grpSpPr>
          <a:xfrm>
            <a:off x="532800" y="2776287"/>
            <a:ext cx="4262400" cy="2007425"/>
            <a:chOff x="0" y="0"/>
            <a:chExt cx="2066146" cy="973075"/>
          </a:xfrm>
        </p:grpSpPr>
        <p:sp>
          <p:nvSpPr>
            <p:cNvPr id="18" name="Freeform 18">
              <a:extLst>
                <a:ext uri="{FF2B5EF4-FFF2-40B4-BE49-F238E27FC236}">
                  <a16:creationId xmlns:a16="http://schemas.microsoft.com/office/drawing/2014/main" id="{319803F9-AECE-DBB6-0349-4BA87FFB5C1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19" name="TextBox 19">
              <a:extLst>
                <a:ext uri="{FF2B5EF4-FFF2-40B4-BE49-F238E27FC236}">
                  <a16:creationId xmlns:a16="http://schemas.microsoft.com/office/drawing/2014/main" id="{E6D8449D-4B16-235C-33E4-71BACCC4CA87}"/>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22" name="Group 22">
            <a:extLst>
              <a:ext uri="{FF2B5EF4-FFF2-40B4-BE49-F238E27FC236}">
                <a16:creationId xmlns:a16="http://schemas.microsoft.com/office/drawing/2014/main" id="{C8385C8E-AC39-C42C-A6E9-5427D41627E9}"/>
              </a:ext>
            </a:extLst>
          </p:cNvPr>
          <p:cNvGrpSpPr/>
          <p:nvPr/>
        </p:nvGrpSpPr>
        <p:grpSpPr>
          <a:xfrm>
            <a:off x="4131346" y="4342698"/>
            <a:ext cx="663854" cy="243007"/>
            <a:chOff x="0" y="0"/>
            <a:chExt cx="627028" cy="229527"/>
          </a:xfrm>
        </p:grpSpPr>
        <p:sp>
          <p:nvSpPr>
            <p:cNvPr id="23" name="Freeform 23">
              <a:extLst>
                <a:ext uri="{FF2B5EF4-FFF2-40B4-BE49-F238E27FC236}">
                  <a16:creationId xmlns:a16="http://schemas.microsoft.com/office/drawing/2014/main" id="{3BC272CC-0204-9EE8-56D5-2CD8687849F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24" name="TextBox 24">
              <a:extLst>
                <a:ext uri="{FF2B5EF4-FFF2-40B4-BE49-F238E27FC236}">
                  <a16:creationId xmlns:a16="http://schemas.microsoft.com/office/drawing/2014/main" id="{4B2267CB-D736-153D-9AE0-5317760D7853}"/>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25" name="TextBox 25">
            <a:extLst>
              <a:ext uri="{FF2B5EF4-FFF2-40B4-BE49-F238E27FC236}">
                <a16:creationId xmlns:a16="http://schemas.microsoft.com/office/drawing/2014/main" id="{91EBA78B-0D81-BDEF-DC0B-2799E606EA96}"/>
              </a:ext>
            </a:extLst>
          </p:cNvPr>
          <p:cNvSpPr txBox="1"/>
          <p:nvPr/>
        </p:nvSpPr>
        <p:spPr>
          <a:xfrm>
            <a:off x="4265964" y="4374479"/>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5</a:t>
            </a:r>
          </a:p>
        </p:txBody>
      </p:sp>
      <p:sp>
        <p:nvSpPr>
          <p:cNvPr id="26" name="AutoShape 26">
            <a:extLst>
              <a:ext uri="{FF2B5EF4-FFF2-40B4-BE49-F238E27FC236}">
                <a16:creationId xmlns:a16="http://schemas.microsoft.com/office/drawing/2014/main" id="{DF7A1ACC-57BF-6BF4-FF4E-A599D0F06405}"/>
              </a:ext>
            </a:extLst>
          </p:cNvPr>
          <p:cNvSpPr/>
          <p:nvPr/>
        </p:nvSpPr>
        <p:spPr>
          <a:xfrm flipH="1">
            <a:off x="2466120" y="2974295"/>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grpSp>
        <p:nvGrpSpPr>
          <p:cNvPr id="29" name="Group 29">
            <a:extLst>
              <a:ext uri="{FF2B5EF4-FFF2-40B4-BE49-F238E27FC236}">
                <a16:creationId xmlns:a16="http://schemas.microsoft.com/office/drawing/2014/main" id="{12E1A920-4864-DCDC-44FD-7EA6CFEF1CC4}"/>
              </a:ext>
            </a:extLst>
          </p:cNvPr>
          <p:cNvGrpSpPr/>
          <p:nvPr/>
        </p:nvGrpSpPr>
        <p:grpSpPr>
          <a:xfrm>
            <a:off x="532800" y="5019775"/>
            <a:ext cx="4262400" cy="2007425"/>
            <a:chOff x="0" y="0"/>
            <a:chExt cx="2066146" cy="973075"/>
          </a:xfrm>
        </p:grpSpPr>
        <p:sp>
          <p:nvSpPr>
            <p:cNvPr id="30" name="Freeform 30">
              <a:extLst>
                <a:ext uri="{FF2B5EF4-FFF2-40B4-BE49-F238E27FC236}">
                  <a16:creationId xmlns:a16="http://schemas.microsoft.com/office/drawing/2014/main" id="{24CA3A8B-70C0-2364-BBA0-C1ADB05B7857}"/>
                </a:ext>
              </a:extLst>
            </p:cNvPr>
            <p:cNvSpPr/>
            <p:nvPr/>
          </p:nvSpPr>
          <p:spPr>
            <a:xfrm>
              <a:off x="0" y="0"/>
              <a:ext cx="2066146" cy="973075"/>
            </a:xfrm>
            <a:custGeom>
              <a:avLst/>
              <a:gdLst/>
              <a:ahLst/>
              <a:cxnLst/>
              <a:rect l="l" t="t" r="r" b="b"/>
              <a:pathLst>
                <a:path w="2066146" h="973075">
                  <a:moveTo>
                    <a:pt x="0" y="0"/>
                  </a:moveTo>
                  <a:lnTo>
                    <a:pt x="2066146" y="0"/>
                  </a:lnTo>
                  <a:lnTo>
                    <a:pt x="2066146" y="973075"/>
                  </a:lnTo>
                  <a:lnTo>
                    <a:pt x="0" y="973075"/>
                  </a:lnTo>
                  <a:close/>
                </a:path>
              </a:pathLst>
            </a:custGeom>
            <a:solidFill>
              <a:srgbClr val="FEFCFC"/>
            </a:solidFill>
          </p:spPr>
          <p:txBody>
            <a:bodyPr/>
            <a:lstStyle/>
            <a:p>
              <a:endParaRPr lang="en-US" dirty="0">
                <a:latin typeface="Tahoma" panose="020B0604030504040204" pitchFamily="34" charset="0"/>
              </a:endParaRPr>
            </a:p>
          </p:txBody>
        </p:sp>
        <p:sp>
          <p:nvSpPr>
            <p:cNvPr id="31" name="TextBox 31">
              <a:extLst>
                <a:ext uri="{FF2B5EF4-FFF2-40B4-BE49-F238E27FC236}">
                  <a16:creationId xmlns:a16="http://schemas.microsoft.com/office/drawing/2014/main" id="{6812CBE1-204F-4D17-8154-91650E7AB9C8}"/>
                </a:ext>
              </a:extLst>
            </p:cNvPr>
            <p:cNvSpPr txBox="1"/>
            <p:nvPr/>
          </p:nvSpPr>
          <p:spPr>
            <a:xfrm>
              <a:off x="0" y="-38100"/>
              <a:ext cx="2066146" cy="1011175"/>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grpSp>
        <p:nvGrpSpPr>
          <p:cNvPr id="34" name="Group 34">
            <a:extLst>
              <a:ext uri="{FF2B5EF4-FFF2-40B4-BE49-F238E27FC236}">
                <a16:creationId xmlns:a16="http://schemas.microsoft.com/office/drawing/2014/main" id="{F19BB39C-6EFC-9E87-09E3-03C642A3F6EE}"/>
              </a:ext>
            </a:extLst>
          </p:cNvPr>
          <p:cNvGrpSpPr/>
          <p:nvPr/>
        </p:nvGrpSpPr>
        <p:grpSpPr>
          <a:xfrm>
            <a:off x="4131346" y="6586185"/>
            <a:ext cx="663854" cy="243007"/>
            <a:chOff x="0" y="0"/>
            <a:chExt cx="627028" cy="229527"/>
          </a:xfrm>
        </p:grpSpPr>
        <p:sp>
          <p:nvSpPr>
            <p:cNvPr id="35" name="Freeform 35">
              <a:extLst>
                <a:ext uri="{FF2B5EF4-FFF2-40B4-BE49-F238E27FC236}">
                  <a16:creationId xmlns:a16="http://schemas.microsoft.com/office/drawing/2014/main" id="{59ECBC04-84FA-A19D-9DC8-A800824E44DF}"/>
                </a:ext>
              </a:extLst>
            </p:cNvPr>
            <p:cNvSpPr/>
            <p:nvPr/>
          </p:nvSpPr>
          <p:spPr>
            <a:xfrm>
              <a:off x="0" y="0"/>
              <a:ext cx="627028" cy="229527"/>
            </a:xfrm>
            <a:custGeom>
              <a:avLst/>
              <a:gdLst/>
              <a:ahLst/>
              <a:cxnLst/>
              <a:rect l="l" t="t" r="r" b="b"/>
              <a:pathLst>
                <a:path w="627028" h="229527">
                  <a:moveTo>
                    <a:pt x="0" y="0"/>
                  </a:moveTo>
                  <a:lnTo>
                    <a:pt x="627028" y="0"/>
                  </a:lnTo>
                  <a:lnTo>
                    <a:pt x="627028" y="229527"/>
                  </a:lnTo>
                  <a:lnTo>
                    <a:pt x="0" y="229527"/>
                  </a:lnTo>
                  <a:close/>
                </a:path>
              </a:pathLst>
            </a:custGeom>
            <a:solidFill>
              <a:srgbClr val="FAAF40"/>
            </a:solidFill>
          </p:spPr>
          <p:txBody>
            <a:bodyPr/>
            <a:lstStyle/>
            <a:p>
              <a:endParaRPr lang="en-US" dirty="0">
                <a:latin typeface="Tahoma" panose="020B0604030504040204" pitchFamily="34" charset="0"/>
              </a:endParaRPr>
            </a:p>
          </p:txBody>
        </p:sp>
        <p:sp>
          <p:nvSpPr>
            <p:cNvPr id="36" name="TextBox 36">
              <a:extLst>
                <a:ext uri="{FF2B5EF4-FFF2-40B4-BE49-F238E27FC236}">
                  <a16:creationId xmlns:a16="http://schemas.microsoft.com/office/drawing/2014/main" id="{D063E98A-5E82-09FF-9898-7E77D5184312}"/>
                </a:ext>
              </a:extLst>
            </p:cNvPr>
            <p:cNvSpPr txBox="1"/>
            <p:nvPr/>
          </p:nvSpPr>
          <p:spPr>
            <a:xfrm>
              <a:off x="0" y="-38100"/>
              <a:ext cx="627028" cy="267627"/>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37" name="TextBox 37">
            <a:extLst>
              <a:ext uri="{FF2B5EF4-FFF2-40B4-BE49-F238E27FC236}">
                <a16:creationId xmlns:a16="http://schemas.microsoft.com/office/drawing/2014/main" id="{4EE9AC0C-2268-913D-FD7F-326CB622C35B}"/>
              </a:ext>
            </a:extLst>
          </p:cNvPr>
          <p:cNvSpPr txBox="1"/>
          <p:nvPr/>
        </p:nvSpPr>
        <p:spPr>
          <a:xfrm>
            <a:off x="4265964" y="6617967"/>
            <a:ext cx="394618" cy="137795"/>
          </a:xfrm>
          <a:prstGeom prst="rect">
            <a:avLst/>
          </a:prstGeom>
        </p:spPr>
        <p:txBody>
          <a:bodyPr lIns="0" tIns="0" rIns="0" bIns="0" rtlCol="0" anchor="t">
            <a:spAutoFit/>
          </a:bodyPr>
          <a:lstStyle/>
          <a:p>
            <a:pPr algn="r">
              <a:lnSpc>
                <a:spcPts val="1189"/>
              </a:lnSpc>
              <a:spcBef>
                <a:spcPct val="0"/>
              </a:spcBef>
            </a:pPr>
            <a:r>
              <a:rPr lang="en-US" sz="849"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6</a:t>
            </a:r>
          </a:p>
        </p:txBody>
      </p:sp>
      <p:sp>
        <p:nvSpPr>
          <p:cNvPr id="38" name="AutoShape 38">
            <a:extLst>
              <a:ext uri="{FF2B5EF4-FFF2-40B4-BE49-F238E27FC236}">
                <a16:creationId xmlns:a16="http://schemas.microsoft.com/office/drawing/2014/main" id="{D1B0907A-38BF-5DCA-2A58-71764A247736}"/>
              </a:ext>
            </a:extLst>
          </p:cNvPr>
          <p:cNvSpPr/>
          <p:nvPr/>
        </p:nvSpPr>
        <p:spPr>
          <a:xfrm flipH="1">
            <a:off x="2466120" y="5217782"/>
            <a:ext cx="0" cy="1368403"/>
          </a:xfrm>
          <a:prstGeom prst="line">
            <a:avLst/>
          </a:prstGeom>
          <a:ln w="28575" cap="flat">
            <a:solidFill>
              <a:srgbClr val="EE4036"/>
            </a:solidFill>
            <a:prstDash val="solid"/>
            <a:headEnd type="none" w="sm" len="sm"/>
            <a:tailEnd type="none" w="sm" len="sm"/>
          </a:ln>
        </p:spPr>
        <p:txBody>
          <a:bodyPr/>
          <a:lstStyle/>
          <a:p>
            <a:endParaRPr lang="en-US" dirty="0">
              <a:latin typeface="Tahoma" panose="020B0604030504040204" pitchFamily="34" charset="0"/>
            </a:endParaRPr>
          </a:p>
        </p:txBody>
      </p:sp>
      <p:sp>
        <p:nvSpPr>
          <p:cNvPr id="41" name="Slide Number Placeholder 40">
            <a:extLst>
              <a:ext uri="{FF2B5EF4-FFF2-40B4-BE49-F238E27FC236}">
                <a16:creationId xmlns:a16="http://schemas.microsoft.com/office/drawing/2014/main" id="{7CF472F7-B012-D01E-4985-9AACACE6DA21}"/>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47" name="TextBox 15">
            <a:extLst>
              <a:ext uri="{FF2B5EF4-FFF2-40B4-BE49-F238E27FC236}">
                <a16:creationId xmlns:a16="http://schemas.microsoft.com/office/drawing/2014/main" id="{AA8E7535-82F6-EC83-5EDF-9BF23D9A4C78}"/>
              </a:ext>
            </a:extLst>
          </p:cNvPr>
          <p:cNvSpPr txBox="1"/>
          <p:nvPr/>
        </p:nvSpPr>
        <p:spPr>
          <a:xfrm>
            <a:off x="2626341" y="2978168"/>
            <a:ext cx="1958361" cy="218137"/>
          </a:xfrm>
          <a:prstGeom prst="rect">
            <a:avLst/>
          </a:prstGeom>
        </p:spPr>
        <p:txBody>
          <a:bodyPr lIns="0" tIns="0" rIns="0" bIns="0" rtlCol="0" anchor="t">
            <a:spAutoFit/>
          </a:bodyPr>
          <a:lstStyle/>
          <a:p>
            <a:pPr algn="l">
              <a:lnSpc>
                <a:spcPts val="1882"/>
              </a:lnSpc>
              <a:spcBef>
                <a:spcPct val="0"/>
              </a:spcBef>
            </a:pP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1x</a:t>
            </a:r>
            <a:r>
              <a:rPr lang="ar-SA"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 LCD </a:t>
            </a:r>
            <a:endPar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48" name="TextBox 16">
            <a:extLst>
              <a:ext uri="{FF2B5EF4-FFF2-40B4-BE49-F238E27FC236}">
                <a16:creationId xmlns:a16="http://schemas.microsoft.com/office/drawing/2014/main" id="{12CD0C96-ED0B-BC05-148A-8E36271BC2A0}"/>
              </a:ext>
            </a:extLst>
          </p:cNvPr>
          <p:cNvSpPr txBox="1"/>
          <p:nvPr/>
        </p:nvSpPr>
        <p:spPr>
          <a:xfrm>
            <a:off x="2759689" y="3342364"/>
            <a:ext cx="1958361" cy="769441"/>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Its function is to visually display information, such as measured values (temperature), speeds, or any textual messages.</a:t>
            </a:r>
          </a:p>
        </p:txBody>
      </p:sp>
      <p:sp>
        <p:nvSpPr>
          <p:cNvPr id="49" name="TextBox 15">
            <a:extLst>
              <a:ext uri="{FF2B5EF4-FFF2-40B4-BE49-F238E27FC236}">
                <a16:creationId xmlns:a16="http://schemas.microsoft.com/office/drawing/2014/main" id="{16771F85-186E-D8EB-7C9B-4C1BF7AD7FC9}"/>
              </a:ext>
            </a:extLst>
          </p:cNvPr>
          <p:cNvSpPr txBox="1"/>
          <p:nvPr/>
        </p:nvSpPr>
        <p:spPr>
          <a:xfrm>
            <a:off x="2651987" y="5215335"/>
            <a:ext cx="1958361" cy="218137"/>
          </a:xfrm>
          <a:prstGeom prst="rect">
            <a:avLst/>
          </a:prstGeom>
        </p:spPr>
        <p:txBody>
          <a:bodyPr lIns="0" tIns="0" rIns="0" bIns="0" rtlCol="0" anchor="t">
            <a:spAutoFit/>
          </a:bodyPr>
          <a:lstStyle/>
          <a:p>
            <a:pPr algn="l">
              <a:lnSpc>
                <a:spcPts val="1882"/>
              </a:lnSpc>
              <a:spcBef>
                <a:spcPct val="0"/>
              </a:spcBef>
            </a:pPr>
            <a:r>
              <a:rPr lang="ar-SA"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1</a:t>
            </a:r>
            <a:r>
              <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x </a:t>
            </a:r>
            <a:r>
              <a:rPr lang="ar-SA" sz="1344" b="1" dirty="0" err="1">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rPr>
              <a:t>driver</a:t>
            </a:r>
            <a:endParaRPr lang="en-US" sz="1344" b="1" dirty="0">
              <a:solidFill>
                <a:srgbClr val="262260"/>
              </a:solidFill>
              <a:latin typeface="Tahoma" panose="020B0604030504040204" pitchFamily="34" charset="0"/>
              <a:ea typeface="Tahoma" panose="020B0604030504040204" pitchFamily="34" charset="0"/>
              <a:cs typeface="Tahoma" panose="020B0604030504040204" pitchFamily="34" charset="0"/>
              <a:sym typeface="Poppins Medium"/>
            </a:endParaRPr>
          </a:p>
        </p:txBody>
      </p:sp>
      <p:sp>
        <p:nvSpPr>
          <p:cNvPr id="50" name="TextBox 16">
            <a:extLst>
              <a:ext uri="{FF2B5EF4-FFF2-40B4-BE49-F238E27FC236}">
                <a16:creationId xmlns:a16="http://schemas.microsoft.com/office/drawing/2014/main" id="{D748D309-79EB-279E-2988-53C421BD9917}"/>
              </a:ext>
            </a:extLst>
          </p:cNvPr>
          <p:cNvSpPr txBox="1"/>
          <p:nvPr/>
        </p:nvSpPr>
        <p:spPr>
          <a:xfrm>
            <a:off x="2759689" y="5513732"/>
            <a:ext cx="1958361" cy="769441"/>
          </a:xfrm>
          <a:prstGeom prst="rect">
            <a:avLst/>
          </a:prstGeom>
        </p:spPr>
        <p:txBody>
          <a:bodyPr lIns="0" tIns="0" rIns="0" bIns="0" rtlCol="0" anchor="t">
            <a:spAutoFit/>
          </a:bodyPr>
          <a:lstStyle/>
          <a:p>
            <a:pPr algn="l">
              <a:lnSpc>
                <a:spcPts val="1464"/>
              </a:lnSpc>
            </a:pPr>
            <a:r>
              <a:rPr lang="en-US" sz="1045"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Poppins"/>
              </a:rPr>
              <a:t>Controlling the operation of motors, stopping them, changing their speed, or altering their rotation direction.</a:t>
            </a:r>
          </a:p>
        </p:txBody>
      </p:sp>
      <p:pic>
        <p:nvPicPr>
          <p:cNvPr id="3074" name="Picture 2">
            <a:extLst>
              <a:ext uri="{FF2B5EF4-FFF2-40B4-BE49-F238E27FC236}">
                <a16:creationId xmlns:a16="http://schemas.microsoft.com/office/drawing/2014/main" id="{D18A9A67-6253-7352-B0D5-223C8EDCF658}"/>
              </a:ext>
            </a:extLst>
          </p:cNvPr>
          <p:cNvPicPr>
            <a:picLocks noChangeAspect="1" noChangeArrowheads="1"/>
          </p:cNvPicPr>
          <p:nvPr/>
        </p:nvPicPr>
        <p:blipFill>
          <a:blip r:embed="rId2"/>
          <a:srcRect/>
          <a:stretch/>
        </p:blipFill>
        <p:spPr bwMode="auto">
          <a:xfrm>
            <a:off x="757864" y="987424"/>
            <a:ext cx="1299536" cy="12995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5DC904F-AB83-243C-7473-9F5C50FE136C}"/>
              </a:ext>
            </a:extLst>
          </p:cNvPr>
          <p:cNvPicPr>
            <a:picLocks noChangeAspect="1" noChangeArrowheads="1"/>
          </p:cNvPicPr>
          <p:nvPr/>
        </p:nvPicPr>
        <p:blipFill rotWithShape="1">
          <a:blip r:embed="rId3"/>
          <a:srcRect l="4755" r="4755"/>
          <a:stretch/>
        </p:blipFill>
        <p:spPr bwMode="auto">
          <a:xfrm>
            <a:off x="757007" y="3041830"/>
            <a:ext cx="1548894" cy="15136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AA1E372-745F-DFAE-6FEA-52D208AC4378}"/>
              </a:ext>
            </a:extLst>
          </p:cNvPr>
          <p:cNvPicPr>
            <a:picLocks noChangeAspect="1" noChangeArrowheads="1"/>
          </p:cNvPicPr>
          <p:nvPr/>
        </p:nvPicPr>
        <p:blipFill rotWithShape="1">
          <a:blip r:embed="rId4"/>
          <a:srcRect l="3045" r="3045"/>
          <a:stretch/>
        </p:blipFill>
        <p:spPr bwMode="auto">
          <a:xfrm>
            <a:off x="660718" y="5125085"/>
            <a:ext cx="1756097" cy="186998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1">
            <a:extLst>
              <a:ext uri="{FF2B5EF4-FFF2-40B4-BE49-F238E27FC236}">
                <a16:creationId xmlns:a16="http://schemas.microsoft.com/office/drawing/2014/main" id="{9FB63BB0-DDB1-8089-49B1-C14A8896762C}"/>
              </a:ext>
            </a:extLst>
          </p:cNvPr>
          <p:cNvSpPr txBox="1"/>
          <p:nvPr/>
        </p:nvSpPr>
        <p:spPr>
          <a:xfrm>
            <a:off x="1741825" y="195838"/>
            <a:ext cx="1814324" cy="218008"/>
          </a:xfrm>
          <a:prstGeom prst="rect">
            <a:avLst/>
          </a:prstGeom>
        </p:spPr>
        <p:txBody>
          <a:bodyPr wrap="square" lIns="0" tIns="0" rIns="0" bIns="0" rtlCol="0" anchor="t">
            <a:spAutoFit/>
          </a:bodyPr>
          <a:lstStyle/>
          <a:p>
            <a:pPr algn="l">
              <a:lnSpc>
                <a:spcPts val="1679"/>
              </a:lnSpc>
              <a:spcBef>
                <a:spcPct val="0"/>
              </a:spcBef>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sym typeface="Poppins Medium"/>
              </a:rPr>
              <a:t>I. Components </a:t>
            </a:r>
          </a:p>
        </p:txBody>
      </p:sp>
    </p:spTree>
    <p:extLst>
      <p:ext uri="{BB962C8B-B14F-4D97-AF65-F5344CB8AC3E}">
        <p14:creationId xmlns:p14="http://schemas.microsoft.com/office/powerpoint/2010/main" val="22457160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C257B-C1B6-12F6-A20B-E1F01A455D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EE3D9-EB81-DAB4-4412-3633AF5E31BF}"/>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a:p>
        </p:txBody>
      </p:sp>
      <p:grpSp>
        <p:nvGrpSpPr>
          <p:cNvPr id="3" name="Group 3">
            <a:extLst>
              <a:ext uri="{FF2B5EF4-FFF2-40B4-BE49-F238E27FC236}">
                <a16:creationId xmlns:a16="http://schemas.microsoft.com/office/drawing/2014/main" id="{CDFAD5F5-5629-BBF2-5FDF-57D88BD88A86}"/>
              </a:ext>
            </a:extLst>
          </p:cNvPr>
          <p:cNvGrpSpPr/>
          <p:nvPr/>
        </p:nvGrpSpPr>
        <p:grpSpPr>
          <a:xfrm>
            <a:off x="0" y="4047740"/>
            <a:ext cx="2965450" cy="3129388"/>
            <a:chOff x="0" y="0"/>
            <a:chExt cx="1473112" cy="1515081"/>
          </a:xfrm>
        </p:grpSpPr>
        <p:sp>
          <p:nvSpPr>
            <p:cNvPr id="4" name="Freeform 4">
              <a:extLst>
                <a:ext uri="{FF2B5EF4-FFF2-40B4-BE49-F238E27FC236}">
                  <a16:creationId xmlns:a16="http://schemas.microsoft.com/office/drawing/2014/main" id="{8E972912-0760-0AFC-BA3E-AD6A321A593C}"/>
                </a:ext>
              </a:extLst>
            </p:cNvPr>
            <p:cNvSpPr/>
            <p:nvPr/>
          </p:nvSpPr>
          <p:spPr>
            <a:xfrm>
              <a:off x="0" y="0"/>
              <a:ext cx="1473112" cy="1515081"/>
            </a:xfrm>
            <a:custGeom>
              <a:avLst/>
              <a:gdLst/>
              <a:ahLst/>
              <a:cxnLst/>
              <a:rect l="l" t="t" r="r" b="b"/>
              <a:pathLst>
                <a:path w="1473112" h="1515081">
                  <a:moveTo>
                    <a:pt x="0" y="0"/>
                  </a:moveTo>
                  <a:lnTo>
                    <a:pt x="1473112" y="0"/>
                  </a:lnTo>
                  <a:lnTo>
                    <a:pt x="1473112" y="1515081"/>
                  </a:lnTo>
                  <a:lnTo>
                    <a:pt x="0" y="1515081"/>
                  </a:lnTo>
                  <a:close/>
                </a:path>
              </a:pathLst>
            </a:custGeom>
            <a:solidFill>
              <a:srgbClr val="262260"/>
            </a:solidFill>
          </p:spPr>
          <p:txBody>
            <a:bodyPr/>
            <a:lstStyle/>
            <a:p>
              <a:endParaRPr lang="en-US"/>
            </a:p>
          </p:txBody>
        </p:sp>
        <p:sp>
          <p:nvSpPr>
            <p:cNvPr id="5" name="TextBox 5">
              <a:extLst>
                <a:ext uri="{FF2B5EF4-FFF2-40B4-BE49-F238E27FC236}">
                  <a16:creationId xmlns:a16="http://schemas.microsoft.com/office/drawing/2014/main" id="{8DC0FAD1-604A-2F12-0BCF-0615BE4E7DF6}"/>
                </a:ext>
              </a:extLst>
            </p:cNvPr>
            <p:cNvSpPr txBox="1"/>
            <p:nvPr/>
          </p:nvSpPr>
          <p:spPr>
            <a:xfrm>
              <a:off x="0" y="-38100"/>
              <a:ext cx="1473112" cy="1553181"/>
            </a:xfrm>
            <a:prstGeom prst="rect">
              <a:avLst/>
            </a:prstGeom>
          </p:spPr>
          <p:txBody>
            <a:bodyPr lIns="50800" tIns="50800" rIns="50800" bIns="50800" rtlCol="0" anchor="ctr"/>
            <a:lstStyle/>
            <a:p>
              <a:pPr algn="ctr">
                <a:lnSpc>
                  <a:spcPts val="1863"/>
                </a:lnSpc>
              </a:pPr>
              <a:endParaRPr/>
            </a:p>
          </p:txBody>
        </p:sp>
      </p:grpSp>
      <p:sp>
        <p:nvSpPr>
          <p:cNvPr id="10" name="Freeform 10">
            <a:extLst>
              <a:ext uri="{FF2B5EF4-FFF2-40B4-BE49-F238E27FC236}">
                <a16:creationId xmlns:a16="http://schemas.microsoft.com/office/drawing/2014/main" id="{B8B1B3C3-BA6D-80AB-8726-7417C83D54F5}"/>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0AA89CFD-30F6-8CAE-66CE-623FFC5ACBEE}"/>
              </a:ext>
            </a:extLst>
          </p:cNvPr>
          <p:cNvSpPr txBox="1"/>
          <p:nvPr/>
        </p:nvSpPr>
        <p:spPr>
          <a:xfrm>
            <a:off x="2432050" y="1446164"/>
            <a:ext cx="2889250" cy="7262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Poppins Medium"/>
                <a:ea typeface="Poppins Medium"/>
                <a:cs typeface="Poppins Medium"/>
                <a:sym typeface="Poppins Medium"/>
              </a:rPr>
              <a:t>Step</a:t>
            </a:r>
            <a:r>
              <a:rPr lang="en-US" sz="2100" b="1" dirty="0">
                <a:solidFill>
                  <a:srgbClr val="262260"/>
                </a:solidFill>
                <a:latin typeface="Poppins Medium"/>
                <a:ea typeface="Poppins Medium"/>
                <a:cs typeface="Poppins Medium"/>
                <a:sym typeface="Poppins Medium"/>
              </a:rPr>
              <a:t> 5</a:t>
            </a:r>
          </a:p>
          <a:p>
            <a:pPr>
              <a:lnSpc>
                <a:spcPts val="2940"/>
              </a:lnSpc>
              <a:spcBef>
                <a:spcPct val="0"/>
              </a:spcBef>
            </a:pPr>
            <a:r>
              <a:rPr lang="en-US" sz="1400" b="1" dirty="0">
                <a:solidFill>
                  <a:srgbClr val="002060"/>
                </a:solidFill>
              </a:rPr>
              <a:t>Assemble the car and check the power</a:t>
            </a:r>
            <a:endParaRPr lang="en-US" sz="2100" b="1" dirty="0">
              <a:solidFill>
                <a:srgbClr val="262260"/>
              </a:solidFill>
              <a:latin typeface="Poppins Medium"/>
              <a:ea typeface="Poppins Medium"/>
              <a:cs typeface="Poppins Medium"/>
              <a:sym typeface="Poppins Medium"/>
            </a:endParaRPr>
          </a:p>
        </p:txBody>
      </p:sp>
      <p:sp>
        <p:nvSpPr>
          <p:cNvPr id="13" name="TextBox 13">
            <a:extLst>
              <a:ext uri="{FF2B5EF4-FFF2-40B4-BE49-F238E27FC236}">
                <a16:creationId xmlns:a16="http://schemas.microsoft.com/office/drawing/2014/main" id="{5A7E48BC-8747-FE83-4186-9B9C97998A8A}"/>
              </a:ext>
            </a:extLst>
          </p:cNvPr>
          <p:cNvSpPr txBox="1"/>
          <p:nvPr/>
        </p:nvSpPr>
        <p:spPr>
          <a:xfrm>
            <a:off x="2428874" y="2313248"/>
            <a:ext cx="2746375" cy="628249"/>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Carefully ensure the voltage for each component knowing that both </a:t>
            </a:r>
            <a:r>
              <a:rPr lang="en-US" sz="800" dirty="0" err="1">
                <a:solidFill>
                  <a:srgbClr val="262260"/>
                </a:solidFill>
                <a:latin typeface="Poppins"/>
                <a:ea typeface="Poppins"/>
                <a:cs typeface="Poppins"/>
                <a:sym typeface="Poppins"/>
              </a:rPr>
              <a:t>esp</a:t>
            </a:r>
            <a:r>
              <a:rPr lang="en-US" sz="800" dirty="0">
                <a:solidFill>
                  <a:srgbClr val="262260"/>
                </a:solidFill>
                <a:latin typeface="Poppins"/>
                <a:ea typeface="Poppins"/>
                <a:cs typeface="Poppins"/>
                <a:sym typeface="Poppins"/>
              </a:rPr>
              <a:t> cam, esp8266 receive 5V while the motor driver 12V</a:t>
            </a:r>
          </a:p>
        </p:txBody>
      </p:sp>
      <p:grpSp>
        <p:nvGrpSpPr>
          <p:cNvPr id="14" name="Group 14">
            <a:extLst>
              <a:ext uri="{FF2B5EF4-FFF2-40B4-BE49-F238E27FC236}">
                <a16:creationId xmlns:a16="http://schemas.microsoft.com/office/drawing/2014/main" id="{23B33A8D-E9B1-9943-E67C-31D0C5E16407}"/>
              </a:ext>
            </a:extLst>
          </p:cNvPr>
          <p:cNvGrpSpPr/>
          <p:nvPr/>
        </p:nvGrpSpPr>
        <p:grpSpPr>
          <a:xfrm>
            <a:off x="74874" y="4006850"/>
            <a:ext cx="2732363" cy="2320458"/>
            <a:chOff x="-410651" y="-681569"/>
            <a:chExt cx="3643150" cy="3093941"/>
          </a:xfrm>
        </p:grpSpPr>
        <p:sp>
          <p:nvSpPr>
            <p:cNvPr id="15" name="TextBox 15">
              <a:extLst>
                <a:ext uri="{FF2B5EF4-FFF2-40B4-BE49-F238E27FC236}">
                  <a16:creationId xmlns:a16="http://schemas.microsoft.com/office/drawing/2014/main" id="{387B8116-5B37-F6B9-7A9A-A9098A0036CF}"/>
                </a:ext>
              </a:extLst>
            </p:cNvPr>
            <p:cNvSpPr txBox="1"/>
            <p:nvPr/>
          </p:nvSpPr>
          <p:spPr>
            <a:xfrm>
              <a:off x="-410651" y="-681569"/>
              <a:ext cx="3643150" cy="933589"/>
            </a:xfrm>
            <a:prstGeom prst="rect">
              <a:avLst/>
            </a:prstGeom>
          </p:spPr>
          <p:txBody>
            <a:bodyPr wrap="square" lIns="0" tIns="0" rIns="0" bIns="0" rtlCol="0" anchor="t">
              <a:spAutoFit/>
            </a:bodyPr>
            <a:lstStyle/>
            <a:p>
              <a:pPr algn="l">
                <a:lnSpc>
                  <a:spcPct val="150000"/>
                </a:lnSpc>
                <a:spcBef>
                  <a:spcPct val="0"/>
                </a:spcBef>
              </a:pPr>
              <a:r>
                <a:rPr lang="en-US" sz="2100" b="1" dirty="0">
                  <a:solidFill>
                    <a:srgbClr val="FEFCFC"/>
                  </a:solidFill>
                  <a:latin typeface="Poppins Medium"/>
                  <a:ea typeface="Poppins Medium"/>
                  <a:cs typeface="Poppins Medium"/>
                  <a:sym typeface="Poppins Medium"/>
                </a:rPr>
                <a:t>Step 6 </a:t>
              </a:r>
            </a:p>
            <a:p>
              <a:pPr algn="l">
                <a:spcBef>
                  <a:spcPct val="0"/>
                </a:spcBef>
              </a:pPr>
              <a:r>
                <a:rPr lang="en-US" sz="1400" b="1" dirty="0">
                  <a:solidFill>
                    <a:srgbClr val="FEFCFC"/>
                  </a:solidFill>
                  <a:latin typeface="Poppins Medium"/>
                  <a:ea typeface="Poppins Medium"/>
                  <a:cs typeface="Poppins Medium"/>
                  <a:sym typeface="Poppins Medium"/>
                </a:rPr>
                <a:t>Test Your Code</a:t>
              </a:r>
            </a:p>
          </p:txBody>
        </p:sp>
        <p:sp>
          <p:nvSpPr>
            <p:cNvPr id="16" name="TextBox 16">
              <a:extLst>
                <a:ext uri="{FF2B5EF4-FFF2-40B4-BE49-F238E27FC236}">
                  <a16:creationId xmlns:a16="http://schemas.microsoft.com/office/drawing/2014/main" id="{A74CFB9B-0DA4-4E97-03FD-6A51B3D739F3}"/>
                </a:ext>
              </a:extLst>
            </p:cNvPr>
            <p:cNvSpPr txBox="1"/>
            <p:nvPr/>
          </p:nvSpPr>
          <p:spPr>
            <a:xfrm>
              <a:off x="-393718" y="814671"/>
              <a:ext cx="3532367" cy="1597701"/>
            </a:xfrm>
            <a:prstGeom prst="rect">
              <a:avLst/>
            </a:prstGeom>
          </p:spPr>
          <p:txBody>
            <a:bodyPr wrap="square" lIns="0" tIns="0" rIns="0" bIns="0" rtlCol="0" anchor="t">
              <a:spAutoFit/>
            </a:bodyPr>
            <a:lstStyle/>
            <a:p>
              <a:pPr marL="171450" indent="-171450" algn="just">
                <a:lnSpc>
                  <a:spcPct val="20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Power on the Car:</a:t>
              </a:r>
            </a:p>
            <a:p>
              <a:pPr marL="628650" lvl="1" indent="-171450" algn="just">
                <a:lnSpc>
                  <a:spcPct val="20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Connect to your </a:t>
              </a:r>
              <a:r>
                <a:rPr lang="en-US" sz="800" dirty="0" err="1">
                  <a:solidFill>
                    <a:srgbClr val="FEFCFC"/>
                  </a:solidFill>
                  <a:latin typeface="Poppins"/>
                  <a:ea typeface="Poppins"/>
                  <a:cs typeface="Poppins"/>
                  <a:sym typeface="Poppins"/>
                </a:rPr>
                <a:t>wifi</a:t>
              </a:r>
              <a:r>
                <a:rPr lang="en-US" sz="800" dirty="0">
                  <a:solidFill>
                    <a:srgbClr val="FEFCFC"/>
                  </a:solidFill>
                  <a:latin typeface="Poppins"/>
                  <a:ea typeface="Poppins"/>
                  <a:cs typeface="Poppins"/>
                  <a:sym typeface="Poppins"/>
                </a:rPr>
                <a:t> network.</a:t>
              </a:r>
            </a:p>
            <a:p>
              <a:pPr marL="628650" lvl="1" indent="-171450" algn="just">
                <a:lnSpc>
                  <a:spcPct val="20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Open your browser and visit the car’s </a:t>
              </a:r>
              <a:r>
                <a:rPr lang="en-US" sz="800" dirty="0" err="1">
                  <a:solidFill>
                    <a:srgbClr val="FEFCFC"/>
                  </a:solidFill>
                  <a:latin typeface="Poppins"/>
                  <a:ea typeface="Poppins"/>
                  <a:cs typeface="Poppins"/>
                  <a:sym typeface="Poppins"/>
                </a:rPr>
                <a:t>ip</a:t>
              </a:r>
              <a:endParaRPr lang="en-US" sz="800" dirty="0">
                <a:solidFill>
                  <a:srgbClr val="FEFCFC"/>
                </a:solidFill>
                <a:latin typeface="Poppins"/>
                <a:ea typeface="Poppins"/>
                <a:cs typeface="Poppins"/>
                <a:sym typeface="Poppins"/>
              </a:endParaRPr>
            </a:p>
            <a:p>
              <a:pPr marL="628650" lvl="1" indent="-171450" algn="just">
                <a:lnSpc>
                  <a:spcPct val="200000"/>
                </a:lnSpc>
                <a:spcBef>
                  <a:spcPct val="0"/>
                </a:spcBef>
                <a:buFont typeface="Arial" panose="020B0604020202020204" pitchFamily="34" charset="0"/>
                <a:buChar char="•"/>
              </a:pPr>
              <a:r>
                <a:rPr lang="en-US" sz="800" dirty="0">
                  <a:solidFill>
                    <a:srgbClr val="FEFCFC"/>
                  </a:solidFill>
                  <a:latin typeface="Poppins"/>
                  <a:ea typeface="Poppins"/>
                  <a:cs typeface="Poppins"/>
                  <a:sym typeface="Poppins"/>
                </a:rPr>
                <a:t>Start moving the car around using the web buttons.</a:t>
              </a:r>
            </a:p>
          </p:txBody>
        </p:sp>
      </p:grpSp>
      <p:sp>
        <p:nvSpPr>
          <p:cNvPr id="18" name="Slide Number Placeholder 17">
            <a:extLst>
              <a:ext uri="{FF2B5EF4-FFF2-40B4-BE49-F238E27FC236}">
                <a16:creationId xmlns:a16="http://schemas.microsoft.com/office/drawing/2014/main" id="{4E4AB7E3-CE82-B90F-7A04-79BBD42785CC}"/>
              </a:ext>
            </a:extLst>
          </p:cNvPr>
          <p:cNvSpPr>
            <a:spLocks noGrp="1"/>
          </p:cNvSpPr>
          <p:nvPr>
            <p:ph type="sldNum" sz="quarter" idx="12"/>
          </p:nvPr>
        </p:nvSpPr>
        <p:spPr>
          <a:xfrm>
            <a:off x="3185631" y="7165926"/>
            <a:ext cx="2133600" cy="365125"/>
          </a:xfrm>
        </p:spPr>
        <p:txBody>
          <a:bodyPr/>
          <a:lstStyle/>
          <a:p>
            <a:fld id="{B6F15528-21DE-4FAA-801E-634DDDAF4B2B}" type="slidenum">
              <a:rPr lang="en-US" smtClean="0"/>
              <a:pPr/>
              <a:t>90</a:t>
            </a:fld>
            <a:endParaRPr lang="en-US" dirty="0"/>
          </a:p>
        </p:txBody>
      </p:sp>
      <p:sp>
        <p:nvSpPr>
          <p:cNvPr id="19" name="TextBox 9">
            <a:extLst>
              <a:ext uri="{FF2B5EF4-FFF2-40B4-BE49-F238E27FC236}">
                <a16:creationId xmlns:a16="http://schemas.microsoft.com/office/drawing/2014/main" id="{084AA8F0-F866-E750-7747-FAB59DA075A9}"/>
              </a:ext>
            </a:extLst>
          </p:cNvPr>
          <p:cNvSpPr txBox="1"/>
          <p:nvPr/>
        </p:nvSpPr>
        <p:spPr>
          <a:xfrm>
            <a:off x="1974850" y="196850"/>
            <a:ext cx="1828800" cy="228139"/>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Poppins Medium"/>
                <a:cs typeface="Poppins Medium"/>
                <a:sym typeface="Poppins Medium"/>
              </a:rPr>
              <a:t>III. Experiment </a:t>
            </a:r>
          </a:p>
        </p:txBody>
      </p:sp>
      <p:pic>
        <p:nvPicPr>
          <p:cNvPr id="11" name="Picture 10">
            <a:extLst>
              <a:ext uri="{FF2B5EF4-FFF2-40B4-BE49-F238E27FC236}">
                <a16:creationId xmlns:a16="http://schemas.microsoft.com/office/drawing/2014/main" id="{72338C96-3B82-7EC4-51B2-23EEC0E46B75}"/>
              </a:ext>
            </a:extLst>
          </p:cNvPr>
          <p:cNvPicPr>
            <a:picLocks noChangeAspect="1"/>
          </p:cNvPicPr>
          <p:nvPr/>
        </p:nvPicPr>
        <p:blipFill>
          <a:blip r:embed="rId5">
            <a:extLst>
              <a:ext uri="{28A0092B-C50C-407E-A947-70E740481C1C}">
                <a14:useLocalDpi xmlns:a14="http://schemas.microsoft.com/office/drawing/2010/main" val="0"/>
              </a:ext>
            </a:extLst>
          </a:blip>
          <a:srcRect l="25759" t="1160" r="2053" b="-1160"/>
          <a:stretch/>
        </p:blipFill>
        <p:spPr>
          <a:xfrm>
            <a:off x="3046674" y="4615004"/>
            <a:ext cx="2227435" cy="190718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pic>
        <p:nvPicPr>
          <p:cNvPr id="17" name="Picture 16">
            <a:extLst>
              <a:ext uri="{FF2B5EF4-FFF2-40B4-BE49-F238E27FC236}">
                <a16:creationId xmlns:a16="http://schemas.microsoft.com/office/drawing/2014/main" id="{047283EF-278D-291A-A6DA-EC5C4C7580BB}"/>
              </a:ext>
            </a:extLst>
          </p:cNvPr>
          <p:cNvPicPr>
            <a:picLocks noChangeAspect="1"/>
          </p:cNvPicPr>
          <p:nvPr/>
        </p:nvPicPr>
        <p:blipFill>
          <a:blip r:embed="rId5">
            <a:extLst>
              <a:ext uri="{28A0092B-C50C-407E-A947-70E740481C1C}">
                <a14:useLocalDpi xmlns:a14="http://schemas.microsoft.com/office/drawing/2010/main" val="0"/>
              </a:ext>
            </a:extLst>
          </a:blip>
          <a:srcRect l="25759" t="1160" r="2053" b="-1160"/>
          <a:stretch/>
        </p:blipFill>
        <p:spPr>
          <a:xfrm>
            <a:off x="146051" y="1212044"/>
            <a:ext cx="2227435" cy="2109006"/>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534715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34EB4-B8D7-0839-24B0-BD8738749D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FFFBAE-DD16-AFE8-FAA8-97246CD6865E}"/>
              </a:ext>
            </a:extLst>
          </p:cNvPr>
          <p:cNvSpPr/>
          <p:nvPr/>
        </p:nvSpPr>
        <p:spPr>
          <a:xfrm>
            <a:off x="0" y="0"/>
            <a:ext cx="5324475" cy="7553325"/>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a:p>
        </p:txBody>
      </p:sp>
      <p:sp>
        <p:nvSpPr>
          <p:cNvPr id="10" name="Freeform 10">
            <a:extLst>
              <a:ext uri="{FF2B5EF4-FFF2-40B4-BE49-F238E27FC236}">
                <a16:creationId xmlns:a16="http://schemas.microsoft.com/office/drawing/2014/main" id="{F48A600F-0ABC-AC1F-05E0-A46E2D64E06D}"/>
              </a:ext>
            </a:extLst>
          </p:cNvPr>
          <p:cNvSpPr/>
          <p:nvPr/>
        </p:nvSpPr>
        <p:spPr>
          <a:xfrm>
            <a:off x="3916740" y="-1065600"/>
            <a:ext cx="2131200" cy="2131200"/>
          </a:xfrm>
          <a:custGeom>
            <a:avLst/>
            <a:gdLst/>
            <a:ahLst/>
            <a:cxnLst/>
            <a:rect l="l" t="t" r="r" b="b"/>
            <a:pathLst>
              <a:path w="2131200" h="2131200">
                <a:moveTo>
                  <a:pt x="0" y="0"/>
                </a:moveTo>
                <a:lnTo>
                  <a:pt x="2131200" y="0"/>
                </a:lnTo>
                <a:lnTo>
                  <a:pt x="2131200" y="2131200"/>
                </a:lnTo>
                <a:lnTo>
                  <a:pt x="0" y="213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46DA91DB-0BE5-E693-D18A-4607D6730D6E}"/>
              </a:ext>
            </a:extLst>
          </p:cNvPr>
          <p:cNvSpPr txBox="1"/>
          <p:nvPr/>
        </p:nvSpPr>
        <p:spPr>
          <a:xfrm>
            <a:off x="2432050" y="1446164"/>
            <a:ext cx="2889250" cy="726224"/>
          </a:xfrm>
          <a:prstGeom prst="rect">
            <a:avLst/>
          </a:prstGeom>
        </p:spPr>
        <p:txBody>
          <a:bodyPr wrap="square" lIns="0" tIns="0" rIns="0" bIns="0" rtlCol="0" anchor="t">
            <a:spAutoFit/>
          </a:bodyPr>
          <a:lstStyle/>
          <a:p>
            <a:pPr algn="l">
              <a:lnSpc>
                <a:spcPts val="2940"/>
              </a:lnSpc>
              <a:spcBef>
                <a:spcPct val="0"/>
              </a:spcBef>
            </a:pPr>
            <a:r>
              <a:rPr lang="en-US" sz="2100" b="1" dirty="0">
                <a:solidFill>
                  <a:srgbClr val="002060"/>
                </a:solidFill>
                <a:latin typeface="Poppins Medium"/>
                <a:ea typeface="Poppins Medium"/>
                <a:cs typeface="Poppins Medium"/>
                <a:sym typeface="Poppins Medium"/>
              </a:rPr>
              <a:t>Step</a:t>
            </a:r>
            <a:r>
              <a:rPr lang="en-US" sz="2100" b="1" dirty="0">
                <a:solidFill>
                  <a:srgbClr val="262260"/>
                </a:solidFill>
                <a:latin typeface="Poppins Medium"/>
                <a:ea typeface="Poppins Medium"/>
                <a:cs typeface="Poppins Medium"/>
                <a:sym typeface="Poppins Medium"/>
              </a:rPr>
              <a:t> 7</a:t>
            </a:r>
          </a:p>
          <a:p>
            <a:pPr>
              <a:lnSpc>
                <a:spcPts val="2940"/>
              </a:lnSpc>
              <a:spcBef>
                <a:spcPct val="0"/>
              </a:spcBef>
            </a:pPr>
            <a:r>
              <a:rPr lang="en-US" sz="1400" b="1" dirty="0">
                <a:solidFill>
                  <a:srgbClr val="002060"/>
                </a:solidFill>
              </a:rPr>
              <a:t>Troubleshooting</a:t>
            </a:r>
            <a:endParaRPr lang="en-US" sz="2100" b="1" dirty="0">
              <a:solidFill>
                <a:srgbClr val="262260"/>
              </a:solidFill>
              <a:latin typeface="Poppins Medium"/>
              <a:ea typeface="Poppins Medium"/>
              <a:cs typeface="Poppins Medium"/>
              <a:sym typeface="Poppins Medium"/>
            </a:endParaRPr>
          </a:p>
        </p:txBody>
      </p:sp>
      <p:sp>
        <p:nvSpPr>
          <p:cNvPr id="13" name="TextBox 13">
            <a:extLst>
              <a:ext uri="{FF2B5EF4-FFF2-40B4-BE49-F238E27FC236}">
                <a16:creationId xmlns:a16="http://schemas.microsoft.com/office/drawing/2014/main" id="{BD861E1E-45B6-EA8F-4B97-150CFD280BC9}"/>
              </a:ext>
            </a:extLst>
          </p:cNvPr>
          <p:cNvSpPr txBox="1"/>
          <p:nvPr/>
        </p:nvSpPr>
        <p:spPr>
          <a:xfrm>
            <a:off x="2428874" y="2313248"/>
            <a:ext cx="2746375" cy="1064266"/>
          </a:xfrm>
          <a:prstGeom prst="rect">
            <a:avLst/>
          </a:prstGeom>
        </p:spPr>
        <p:txBody>
          <a:bodyPr wrap="square" lIns="0" tIns="0" rIns="0" bIns="0" rtlCol="0" anchor="t">
            <a:spAutoFit/>
          </a:bodyPr>
          <a:lstStyle/>
          <a:p>
            <a:pPr marL="171450" indent="-1714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If the stream doesn’t start recheck the </a:t>
            </a:r>
            <a:r>
              <a:rPr lang="en-US" sz="800" dirty="0" err="1">
                <a:solidFill>
                  <a:srgbClr val="262260"/>
                </a:solidFill>
                <a:latin typeface="Poppins"/>
                <a:ea typeface="Poppins"/>
                <a:cs typeface="Poppins"/>
                <a:sym typeface="Poppins"/>
              </a:rPr>
              <a:t>esp</a:t>
            </a:r>
            <a:r>
              <a:rPr lang="en-US" sz="800" dirty="0">
                <a:solidFill>
                  <a:srgbClr val="262260"/>
                </a:solidFill>
                <a:latin typeface="Poppins"/>
                <a:ea typeface="Poppins"/>
                <a:cs typeface="Poppins"/>
                <a:sym typeface="Poppins"/>
              </a:rPr>
              <a:t> cam voltage ensuring it is getting its right volt and ampere.</a:t>
            </a:r>
          </a:p>
          <a:p>
            <a:pPr marL="171450" indent="-171450" algn="just">
              <a:lnSpc>
                <a:spcPts val="1679"/>
              </a:lnSpc>
              <a:spcBef>
                <a:spcPct val="0"/>
              </a:spcBef>
              <a:buFont typeface="Arial" panose="020B0604020202020204" pitchFamily="34" charset="0"/>
              <a:buChar char="•"/>
            </a:pPr>
            <a:r>
              <a:rPr lang="en-US" sz="800" dirty="0">
                <a:solidFill>
                  <a:srgbClr val="262260"/>
                </a:solidFill>
                <a:latin typeface="Poppins"/>
                <a:ea typeface="Poppins"/>
                <a:cs typeface="Poppins"/>
                <a:sym typeface="Poppins"/>
              </a:rPr>
              <a:t>If the car movement isn’t right try swapping the motor pins.</a:t>
            </a:r>
          </a:p>
        </p:txBody>
      </p:sp>
      <p:sp>
        <p:nvSpPr>
          <p:cNvPr id="18" name="Slide Number Placeholder 17">
            <a:extLst>
              <a:ext uri="{FF2B5EF4-FFF2-40B4-BE49-F238E27FC236}">
                <a16:creationId xmlns:a16="http://schemas.microsoft.com/office/drawing/2014/main" id="{CC9C4C8C-CFE2-C86F-F2DA-A3768C22BF5D}"/>
              </a:ext>
            </a:extLst>
          </p:cNvPr>
          <p:cNvSpPr>
            <a:spLocks noGrp="1"/>
          </p:cNvSpPr>
          <p:nvPr>
            <p:ph type="sldNum" sz="quarter" idx="12"/>
          </p:nvPr>
        </p:nvSpPr>
        <p:spPr>
          <a:xfrm>
            <a:off x="3187700" y="7105963"/>
            <a:ext cx="2133600" cy="365125"/>
          </a:xfrm>
        </p:spPr>
        <p:txBody>
          <a:bodyPr/>
          <a:lstStyle/>
          <a:p>
            <a:fld id="{B6F15528-21DE-4FAA-801E-634DDDAF4B2B}" type="slidenum">
              <a:rPr lang="en-US" smtClean="0"/>
              <a:pPr/>
              <a:t>91</a:t>
            </a:fld>
            <a:endParaRPr lang="en-US" dirty="0"/>
          </a:p>
        </p:txBody>
      </p:sp>
      <p:sp>
        <p:nvSpPr>
          <p:cNvPr id="19" name="TextBox 9">
            <a:extLst>
              <a:ext uri="{FF2B5EF4-FFF2-40B4-BE49-F238E27FC236}">
                <a16:creationId xmlns:a16="http://schemas.microsoft.com/office/drawing/2014/main" id="{09FFA7F0-FBB9-F6E4-BCF9-A13D749037D3}"/>
              </a:ext>
            </a:extLst>
          </p:cNvPr>
          <p:cNvSpPr txBox="1"/>
          <p:nvPr/>
        </p:nvSpPr>
        <p:spPr>
          <a:xfrm>
            <a:off x="1974850" y="196850"/>
            <a:ext cx="1828800" cy="228139"/>
          </a:xfrm>
          <a:prstGeom prst="rect">
            <a:avLst/>
          </a:prstGeom>
        </p:spPr>
        <p:txBody>
          <a:bodyPr wrap="square" lIns="0" tIns="0" rIns="0" bIns="0" rtlCol="0" anchor="t">
            <a:spAutoFit/>
          </a:bodyPr>
          <a:lstStyle/>
          <a:p>
            <a:pPr algn="l">
              <a:lnSpc>
                <a:spcPts val="1679"/>
              </a:lnSpc>
              <a:spcBef>
                <a:spcPct val="0"/>
              </a:spcBef>
            </a:pPr>
            <a:r>
              <a:rPr lang="en-US" b="1" dirty="0">
                <a:solidFill>
                  <a:srgbClr val="002060"/>
                </a:solidFill>
                <a:latin typeface="Poppins Medium"/>
                <a:cs typeface="Poppins Medium"/>
                <a:sym typeface="Poppins Medium"/>
              </a:rPr>
              <a:t>III. Experiment </a:t>
            </a:r>
          </a:p>
        </p:txBody>
      </p:sp>
      <p:pic>
        <p:nvPicPr>
          <p:cNvPr id="8" name="Picture 7">
            <a:extLst>
              <a:ext uri="{FF2B5EF4-FFF2-40B4-BE49-F238E27FC236}">
                <a16:creationId xmlns:a16="http://schemas.microsoft.com/office/drawing/2014/main" id="{42B5B421-D0A6-7D24-3FCB-FBE88AB3ABE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41723" y="4036517"/>
            <a:ext cx="4237854" cy="3045316"/>
          </a:xfrm>
          <a:prstGeom prst="rect">
            <a:avLst/>
          </a:prstGeom>
        </p:spPr>
      </p:pic>
      <p:pic>
        <p:nvPicPr>
          <p:cNvPr id="3" name="Picture 2">
            <a:extLst>
              <a:ext uri="{FF2B5EF4-FFF2-40B4-BE49-F238E27FC236}">
                <a16:creationId xmlns:a16="http://schemas.microsoft.com/office/drawing/2014/main" id="{75513D5D-0184-6F18-E68C-1F3C6C1C009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74650" y="1949450"/>
            <a:ext cx="1828800" cy="1828800"/>
          </a:xfrm>
          <a:prstGeom prst="rect">
            <a:avLst/>
          </a:prstGeom>
        </p:spPr>
      </p:pic>
      <p:pic>
        <p:nvPicPr>
          <p:cNvPr id="4" name="Picture 3">
            <a:extLst>
              <a:ext uri="{FF2B5EF4-FFF2-40B4-BE49-F238E27FC236}">
                <a16:creationId xmlns:a16="http://schemas.microsoft.com/office/drawing/2014/main" id="{988FD145-DDC4-2D2E-2D81-F7519EE9845F}"/>
              </a:ext>
            </a:extLst>
          </p:cNvPr>
          <p:cNvPicPr>
            <a:picLocks noChangeAspect="1"/>
          </p:cNvPicPr>
          <p:nvPr/>
        </p:nvPicPr>
        <p:blipFill>
          <a:blip r:embed="rId7" cstate="print">
            <a:extLst>
              <a:ext uri="{28A0092B-C50C-407E-A947-70E740481C1C}">
                <a14:useLocalDpi xmlns:a14="http://schemas.microsoft.com/office/drawing/2010/main" val="0"/>
              </a:ext>
            </a:extLst>
          </a:blip>
          <a:srcRect t="-2867" b="-577"/>
          <a:stretch/>
        </p:blipFill>
        <p:spPr>
          <a:xfrm>
            <a:off x="447892" y="3996680"/>
            <a:ext cx="4425515" cy="3462039"/>
          </a:xfrm>
          <a:prstGeom prst="rect">
            <a:avLst/>
          </a:prstGeom>
          <a:ln>
            <a:solidFill>
              <a:schemeClr val="tx1"/>
            </a:solidFill>
          </a:ln>
        </p:spPr>
      </p:pic>
    </p:spTree>
    <p:extLst>
      <p:ext uri="{BB962C8B-B14F-4D97-AF65-F5344CB8AC3E}">
        <p14:creationId xmlns:p14="http://schemas.microsoft.com/office/powerpoint/2010/main" val="1464173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81166-BC40-B176-16EA-E4A297B265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5208E0-A25E-D29C-539B-F9DD3E87493A}"/>
              </a:ext>
            </a:extLst>
          </p:cNvPr>
          <p:cNvSpPr/>
          <p:nvPr/>
        </p:nvSpPr>
        <p:spPr>
          <a:xfrm>
            <a:off x="-6700" y="-70757"/>
            <a:ext cx="5406013" cy="7627257"/>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E28C0577-4B95-5230-379D-945408AE2382}"/>
              </a:ext>
            </a:extLst>
          </p:cNvPr>
          <p:cNvGrpSpPr/>
          <p:nvPr/>
        </p:nvGrpSpPr>
        <p:grpSpPr>
          <a:xfrm>
            <a:off x="-6699" y="7027200"/>
            <a:ext cx="5412712" cy="532800"/>
            <a:chOff x="0" y="0"/>
            <a:chExt cx="2709333" cy="270933"/>
          </a:xfrm>
        </p:grpSpPr>
        <p:sp>
          <p:nvSpPr>
            <p:cNvPr id="4" name="Freeform 4">
              <a:extLst>
                <a:ext uri="{FF2B5EF4-FFF2-40B4-BE49-F238E27FC236}">
                  <a16:creationId xmlns:a16="http://schemas.microsoft.com/office/drawing/2014/main" id="{73625B93-30F3-3EF7-275B-998CAF058E65}"/>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6D9A0EE2-FCCF-2014-C260-78EA4E65A04E}"/>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TextBox 10">
            <a:extLst>
              <a:ext uri="{FF2B5EF4-FFF2-40B4-BE49-F238E27FC236}">
                <a16:creationId xmlns:a16="http://schemas.microsoft.com/office/drawing/2014/main" id="{EB4BA1D1-66F8-94FC-6BE5-9DD6D2527BC8}"/>
              </a:ext>
            </a:extLst>
          </p:cNvPr>
          <p:cNvSpPr txBox="1"/>
          <p:nvPr/>
        </p:nvSpPr>
        <p:spPr>
          <a:xfrm>
            <a:off x="1776191" y="196850"/>
            <a:ext cx="1768917" cy="436017"/>
          </a:xfrm>
          <a:prstGeom prst="rect">
            <a:avLst/>
          </a:prstGeom>
        </p:spPr>
        <p:txBody>
          <a:bodyPr wrap="square" lIns="0" tIns="0" rIns="0" bIns="0" rtlCol="0" anchor="t">
            <a:spAutoFit/>
          </a:bodyPr>
          <a:lstStyle/>
          <a:p>
            <a:pPr algn="ctr">
              <a:lnSpc>
                <a:spcPts val="1679"/>
              </a:lnSpc>
              <a:spcBef>
                <a:spcPct val="0"/>
              </a:spcBef>
            </a:pPr>
            <a:r>
              <a:rPr lang="en-US" sz="2000" b="1" dirty="0">
                <a:solidFill>
                  <a:srgbClr val="002060"/>
                </a:solidFill>
                <a:latin typeface="Tahoma" panose="020B0604030504040204" pitchFamily="34" charset="0"/>
                <a:cs typeface="Tahoma" panose="020B0604030504040204" pitchFamily="34" charset="0"/>
                <a:sym typeface="Poppins Medium"/>
              </a:rPr>
              <a:t>TEAM</a:t>
            </a:r>
          </a:p>
          <a:p>
            <a:pPr algn="ctr">
              <a:lnSpc>
                <a:spcPts val="1679"/>
              </a:lnSpc>
              <a:spcBef>
                <a:spcPct val="0"/>
              </a:spcBef>
            </a:pPr>
            <a:r>
              <a:rPr lang="en-US" sz="2000" b="1" dirty="0">
                <a:solidFill>
                  <a:srgbClr val="002060"/>
                </a:solidFill>
                <a:latin typeface="Tahoma" panose="020B0604030504040204" pitchFamily="34" charset="0"/>
                <a:cs typeface="Tahoma" panose="020B0604030504040204" pitchFamily="34" charset="0"/>
                <a:sym typeface="Poppins Medium"/>
              </a:rPr>
              <a:t>Smart City</a:t>
            </a:r>
          </a:p>
        </p:txBody>
      </p:sp>
      <p:sp>
        <p:nvSpPr>
          <p:cNvPr id="15" name="Slide Number Placeholder 14">
            <a:extLst>
              <a:ext uri="{FF2B5EF4-FFF2-40B4-BE49-F238E27FC236}">
                <a16:creationId xmlns:a16="http://schemas.microsoft.com/office/drawing/2014/main" id="{3F70B918-E1E6-3E71-F437-1E21296F0E69}"/>
              </a:ext>
            </a:extLst>
          </p:cNvPr>
          <p:cNvSpPr>
            <a:spLocks noGrp="1"/>
          </p:cNvSpPr>
          <p:nvPr>
            <p:ph type="sldNum" sz="quarter" idx="12"/>
          </p:nvPr>
        </p:nvSpPr>
        <p:spPr>
          <a:xfrm>
            <a:off x="3184372" y="7111037"/>
            <a:ext cx="2133600" cy="365125"/>
          </a:xfrm>
        </p:spPr>
        <p:txBody>
          <a:bodyPr/>
          <a:lstStyle/>
          <a:p>
            <a:fld id="{B6F15528-21DE-4FAA-801E-634DDDAF4B2B}" type="slidenum">
              <a:rPr lang="en-US" smtClean="0"/>
              <a:pPr/>
              <a:t>92</a:t>
            </a:fld>
            <a:endParaRPr lang="en-US" dirty="0"/>
          </a:p>
        </p:txBody>
      </p:sp>
      <p:graphicFrame>
        <p:nvGraphicFramePr>
          <p:cNvPr id="7" name="Table 6">
            <a:extLst>
              <a:ext uri="{FF2B5EF4-FFF2-40B4-BE49-F238E27FC236}">
                <a16:creationId xmlns:a16="http://schemas.microsoft.com/office/drawing/2014/main" id="{6BBC07AC-D853-72CF-803D-F13A9C88D7D9}"/>
              </a:ext>
            </a:extLst>
          </p:cNvPr>
          <p:cNvGraphicFramePr>
            <a:graphicFrameLocks noGrp="1"/>
          </p:cNvGraphicFramePr>
          <p:nvPr>
            <p:extLst>
              <p:ext uri="{D42A27DB-BD31-4B8C-83A1-F6EECF244321}">
                <p14:modId xmlns:p14="http://schemas.microsoft.com/office/powerpoint/2010/main" val="2865458406"/>
              </p:ext>
            </p:extLst>
          </p:nvPr>
        </p:nvGraphicFramePr>
        <p:xfrm>
          <a:off x="85188" y="744594"/>
          <a:ext cx="5214522" cy="4871078"/>
        </p:xfrm>
        <a:graphic>
          <a:graphicData uri="http://schemas.openxmlformats.org/drawingml/2006/table">
            <a:tbl>
              <a:tblPr>
                <a:tableStyleId>{16D9F66E-5EB9-4882-86FB-DCBF35E3C3E4}</a:tableStyleId>
              </a:tblPr>
              <a:tblGrid>
                <a:gridCol w="877472">
                  <a:extLst>
                    <a:ext uri="{9D8B030D-6E8A-4147-A177-3AD203B41FA5}">
                      <a16:colId xmlns:a16="http://schemas.microsoft.com/office/drawing/2014/main" val="1731329564"/>
                    </a:ext>
                  </a:extLst>
                </a:gridCol>
                <a:gridCol w="2598876">
                  <a:extLst>
                    <a:ext uri="{9D8B030D-6E8A-4147-A177-3AD203B41FA5}">
                      <a16:colId xmlns:a16="http://schemas.microsoft.com/office/drawing/2014/main" val="199888487"/>
                    </a:ext>
                  </a:extLst>
                </a:gridCol>
                <a:gridCol w="1738174">
                  <a:extLst>
                    <a:ext uri="{9D8B030D-6E8A-4147-A177-3AD203B41FA5}">
                      <a16:colId xmlns:a16="http://schemas.microsoft.com/office/drawing/2014/main" val="1190645658"/>
                    </a:ext>
                  </a:extLst>
                </a:gridCol>
              </a:tblGrid>
              <a:tr h="274320">
                <a:tc>
                  <a:txBody>
                    <a:bodyPr/>
                    <a:lstStyle/>
                    <a:p>
                      <a:pPr algn="ctr"/>
                      <a:r>
                        <a:rPr lang="en-US" sz="1100" b="1" dirty="0">
                          <a:latin typeface="Tahoma" panose="020B0604030504040204" pitchFamily="34" charset="0"/>
                          <a:ea typeface="Tahoma" panose="020B0604030504040204" pitchFamily="34" charset="0"/>
                          <a:cs typeface="Tahoma" panose="020B0604030504040204" pitchFamily="34" charset="0"/>
                        </a:rPr>
                        <a:t>ID</a:t>
                      </a:r>
                    </a:p>
                  </a:txBody>
                  <a:tcPr marL="37098" marR="37098" marT="18549" marB="18549" anchor="ctr"/>
                </a:tc>
                <a:tc>
                  <a:txBody>
                    <a:bodyPr/>
                    <a:lstStyle/>
                    <a:p>
                      <a:pPr algn="ctr"/>
                      <a:r>
                        <a:rPr lang="ar-EG" sz="1100" b="1">
                          <a:latin typeface="Tahoma" panose="020B0604030504040204" pitchFamily="34" charset="0"/>
                          <a:ea typeface="Tahoma" panose="020B0604030504040204" pitchFamily="34" charset="0"/>
                          <a:cs typeface="Tahoma" panose="020B0604030504040204" pitchFamily="34" charset="0"/>
                        </a:rPr>
                        <a:t>الاسم بالإنجليزية</a:t>
                      </a:r>
                      <a:endParaRPr lang="ar-EG" sz="1100" b="1"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ctr"/>
                      <a:r>
                        <a:rPr lang="ar-EG" sz="1100" b="1" dirty="0">
                          <a:latin typeface="Tahoma" panose="020B0604030504040204" pitchFamily="34" charset="0"/>
                          <a:ea typeface="Tahoma" panose="020B0604030504040204" pitchFamily="34" charset="0"/>
                          <a:cs typeface="Tahoma" panose="020B0604030504040204" pitchFamily="34" charset="0"/>
                        </a:rPr>
                        <a:t>الاسم بالعربية</a:t>
                      </a:r>
                    </a:p>
                  </a:txBody>
                  <a:tcPr marL="37098" marR="37098" marT="18549" marB="18549" anchor="ctr"/>
                </a:tc>
                <a:extLst>
                  <a:ext uri="{0D108BD9-81ED-4DB2-BD59-A6C34878D82A}">
                    <a16:rowId xmlns:a16="http://schemas.microsoft.com/office/drawing/2014/main" val="450627628"/>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2220016</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Ahmed Hassan El-Husseini Khtan</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احمد حسن الحسيني</a:t>
                      </a:r>
                    </a:p>
                  </a:txBody>
                  <a:tcPr marL="37098" marR="37098" marT="18549" marB="18549" anchor="ctr"/>
                </a:tc>
                <a:extLst>
                  <a:ext uri="{0D108BD9-81ED-4DB2-BD59-A6C34878D82A}">
                    <a16:rowId xmlns:a16="http://schemas.microsoft.com/office/drawing/2014/main" val="1170151427"/>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2220025</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l"/>
                      <a:r>
                        <a:rPr lang="en-US" sz="1100" dirty="0">
                          <a:latin typeface="Tahoma" panose="020B0604030504040204" pitchFamily="34" charset="0"/>
                          <a:ea typeface="Tahoma" panose="020B0604030504040204" pitchFamily="34" charset="0"/>
                          <a:cs typeface="Tahoma" panose="020B0604030504040204" pitchFamily="34" charset="0"/>
                        </a:rPr>
                        <a:t>Ahmed Samir Ibrahim Darwish</a:t>
                      </a:r>
                    </a:p>
                  </a:txBody>
                  <a:tcPr marL="37098" marR="37098" marT="18549" marB="18549" anchor="ctr"/>
                </a:tc>
                <a:tc>
                  <a:txBody>
                    <a:bodyPr/>
                    <a:lstStyle/>
                    <a:p>
                      <a:pPr algn="r"/>
                      <a:r>
                        <a:rPr lang="ar-EG" sz="1100">
                          <a:latin typeface="Tahoma" panose="020B0604030504040204" pitchFamily="34" charset="0"/>
                          <a:ea typeface="Tahoma" panose="020B0604030504040204" pitchFamily="34" charset="0"/>
                          <a:cs typeface="Tahoma" panose="020B0604030504040204" pitchFamily="34" charset="0"/>
                        </a:rPr>
                        <a:t>احمد سمير ابراهيم درويش</a:t>
                      </a:r>
                    </a:p>
                  </a:txBody>
                  <a:tcPr marL="37098" marR="37098" marT="18549" marB="18549" anchor="ctr"/>
                </a:tc>
                <a:extLst>
                  <a:ext uri="{0D108BD9-81ED-4DB2-BD59-A6C34878D82A}">
                    <a16:rowId xmlns:a16="http://schemas.microsoft.com/office/drawing/2014/main" val="2842982435"/>
                  </a:ext>
                </a:extLst>
              </a:tr>
              <a:tr h="207638">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2220037</a:t>
                      </a: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Ahmed Mohamed Ahmed El-Sayed Saleh</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احمد محمد احمد السيد</a:t>
                      </a:r>
                    </a:p>
                  </a:txBody>
                  <a:tcPr marL="37098" marR="37098" marT="18549" marB="18549" anchor="ctr"/>
                </a:tc>
                <a:extLst>
                  <a:ext uri="{0D108BD9-81ED-4DB2-BD59-A6C34878D82A}">
                    <a16:rowId xmlns:a16="http://schemas.microsoft.com/office/drawing/2014/main" val="1537002513"/>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2220046</a:t>
                      </a:r>
                    </a:p>
                  </a:txBody>
                  <a:tcPr marL="37098" marR="37098" marT="18549" marB="18549" anchor="ctr"/>
                </a:tc>
                <a:tc>
                  <a:txBody>
                    <a:bodyPr/>
                    <a:lstStyle/>
                    <a:p>
                      <a:pPr algn="l"/>
                      <a:r>
                        <a:rPr lang="en-US" sz="1100" dirty="0">
                          <a:latin typeface="Tahoma" panose="020B0604030504040204" pitchFamily="34" charset="0"/>
                          <a:ea typeface="Tahoma" panose="020B0604030504040204" pitchFamily="34" charset="0"/>
                          <a:cs typeface="Tahoma" panose="020B0604030504040204" pitchFamily="34" charset="0"/>
                        </a:rPr>
                        <a:t>Ahmed Mohamed Fathy Mohamed</a:t>
                      </a:r>
                    </a:p>
                  </a:txBody>
                  <a:tcPr marL="37098" marR="37098" marT="18549" marB="18549" anchor="ctr"/>
                </a:tc>
                <a:tc>
                  <a:txBody>
                    <a:bodyPr/>
                    <a:lstStyle/>
                    <a:p>
                      <a:pPr algn="r"/>
                      <a:r>
                        <a:rPr lang="ar-EG" sz="1100">
                          <a:latin typeface="Tahoma" panose="020B0604030504040204" pitchFamily="34" charset="0"/>
                          <a:ea typeface="Tahoma" panose="020B0604030504040204" pitchFamily="34" charset="0"/>
                          <a:cs typeface="Tahoma" panose="020B0604030504040204" pitchFamily="34" charset="0"/>
                        </a:rPr>
                        <a:t>أحمد محمد فتحي محمد</a:t>
                      </a:r>
                    </a:p>
                  </a:txBody>
                  <a:tcPr marL="37098" marR="37098" marT="18549" marB="18549" anchor="ctr"/>
                </a:tc>
                <a:extLst>
                  <a:ext uri="{0D108BD9-81ED-4DB2-BD59-A6C34878D82A}">
                    <a16:rowId xmlns:a16="http://schemas.microsoft.com/office/drawing/2014/main" val="449626661"/>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2220047</a:t>
                      </a: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Ahmed Mohamed Gad</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a:latin typeface="Tahoma" panose="020B0604030504040204" pitchFamily="34" charset="0"/>
                          <a:ea typeface="Tahoma" panose="020B0604030504040204" pitchFamily="34" charset="0"/>
                          <a:cs typeface="Tahoma" panose="020B0604030504040204" pitchFamily="34" charset="0"/>
                        </a:rPr>
                        <a:t>احمد محمد جاد</a:t>
                      </a:r>
                      <a:endParaRPr lang="ar-EG"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extLst>
                  <a:ext uri="{0D108BD9-81ED-4DB2-BD59-A6C34878D82A}">
                    <a16:rowId xmlns:a16="http://schemas.microsoft.com/office/drawing/2014/main" val="841924034"/>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3330031</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50854" marR="50854" marT="25427" marB="25427" anchor="ctr"/>
                </a:tc>
                <a:tc>
                  <a:txBody>
                    <a:bodyPr/>
                    <a:lstStyle/>
                    <a:p>
                      <a:r>
                        <a:rPr lang="en-US" sz="1100">
                          <a:latin typeface="Tahoma" panose="020B0604030504040204" pitchFamily="34" charset="0"/>
                          <a:ea typeface="Tahoma" panose="020B0604030504040204" pitchFamily="34" charset="0"/>
                          <a:cs typeface="Tahoma" panose="020B0604030504040204" pitchFamily="34" charset="0"/>
                        </a:rPr>
                        <a:t>Ahmed Abdelhamid Saqr</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احمد عبد الحميد صقر</a:t>
                      </a:r>
                    </a:p>
                  </a:txBody>
                  <a:tcPr marL="50854" marR="50854" marT="25427" marB="25427" anchor="ctr"/>
                </a:tc>
                <a:extLst>
                  <a:ext uri="{0D108BD9-81ED-4DB2-BD59-A6C34878D82A}">
                    <a16:rowId xmlns:a16="http://schemas.microsoft.com/office/drawing/2014/main" val="1763960487"/>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2220103</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Ibrahim Saleh Ibrahim</a:t>
                      </a:r>
                    </a:p>
                  </a:txBody>
                  <a:tcPr marL="37098" marR="37098" marT="18549" marB="18549" anchor="ctr"/>
                </a:tc>
                <a:tc>
                  <a:txBody>
                    <a:bodyPr/>
                    <a:lstStyle/>
                    <a:p>
                      <a:pPr algn="r"/>
                      <a:r>
                        <a:rPr lang="ar-EG" sz="1100">
                          <a:latin typeface="Tahoma" panose="020B0604030504040204" pitchFamily="34" charset="0"/>
                          <a:ea typeface="Tahoma" panose="020B0604030504040204" pitchFamily="34" charset="0"/>
                          <a:cs typeface="Tahoma" panose="020B0604030504040204" pitchFamily="34" charset="0"/>
                        </a:rPr>
                        <a:t>ابراهيم صالح ابراهيم</a:t>
                      </a:r>
                      <a:endParaRPr lang="ar-EG"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extLst>
                  <a:ext uri="{0D108BD9-81ED-4DB2-BD59-A6C34878D82A}">
                    <a16:rowId xmlns:a16="http://schemas.microsoft.com/office/drawing/2014/main" val="3400884059"/>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2220117</a:t>
                      </a: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Basma Mahmoud Mohamed Mahmoud</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بسملة محمود محمد محمود</a:t>
                      </a:r>
                    </a:p>
                  </a:txBody>
                  <a:tcPr marL="37098" marR="37098" marT="18549" marB="18549" anchor="ctr"/>
                </a:tc>
                <a:extLst>
                  <a:ext uri="{0D108BD9-81ED-4DB2-BD59-A6C34878D82A}">
                    <a16:rowId xmlns:a16="http://schemas.microsoft.com/office/drawing/2014/main" val="3367150724"/>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2220130</a:t>
                      </a: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Jumana Mohamed Hassan Abouzeid</a:t>
                      </a: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جمانه محمد حسن ابوزيد</a:t>
                      </a:r>
                    </a:p>
                  </a:txBody>
                  <a:tcPr marL="37098" marR="37098" marT="18549" marB="18549" anchor="ctr"/>
                </a:tc>
                <a:extLst>
                  <a:ext uri="{0D108BD9-81ED-4DB2-BD59-A6C34878D82A}">
                    <a16:rowId xmlns:a16="http://schemas.microsoft.com/office/drawing/2014/main" val="1698562000"/>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2220169</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Rawan Rabie El-Said Mahmoud</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روان ربيع السعيد محمود</a:t>
                      </a:r>
                    </a:p>
                  </a:txBody>
                  <a:tcPr marL="37098" marR="37098" marT="18549" marB="18549" anchor="ctr"/>
                </a:tc>
                <a:extLst>
                  <a:ext uri="{0D108BD9-81ED-4DB2-BD59-A6C34878D82A}">
                    <a16:rowId xmlns:a16="http://schemas.microsoft.com/office/drawing/2014/main" val="3369180270"/>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2220170</a:t>
                      </a: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Rawan Magdy Ezzat Anbar</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a:latin typeface="Tahoma" panose="020B0604030504040204" pitchFamily="34" charset="0"/>
                          <a:ea typeface="Tahoma" panose="020B0604030504040204" pitchFamily="34" charset="0"/>
                          <a:cs typeface="Tahoma" panose="020B0604030504040204" pitchFamily="34" charset="0"/>
                        </a:rPr>
                        <a:t>روان مجدي عزت عنير</a:t>
                      </a:r>
                      <a:endParaRPr lang="ar-EG"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extLst>
                  <a:ext uri="{0D108BD9-81ED-4DB2-BD59-A6C34878D82A}">
                    <a16:rowId xmlns:a16="http://schemas.microsoft.com/office/drawing/2014/main" val="3002977792"/>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2220172</a:t>
                      </a: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Rawan Yasser Hassan Ahmed</a:t>
                      </a:r>
                    </a:p>
                  </a:txBody>
                  <a:tcPr marL="37098" marR="37098" marT="18549" marB="18549" anchor="ctr"/>
                </a:tc>
                <a:tc>
                  <a:txBody>
                    <a:bodyPr/>
                    <a:lstStyle/>
                    <a:p>
                      <a:pPr algn="r"/>
                      <a:r>
                        <a:rPr lang="ar-EG" sz="1100">
                          <a:latin typeface="Tahoma" panose="020B0604030504040204" pitchFamily="34" charset="0"/>
                          <a:ea typeface="Tahoma" panose="020B0604030504040204" pitchFamily="34" charset="0"/>
                          <a:cs typeface="Tahoma" panose="020B0604030504040204" pitchFamily="34" charset="0"/>
                        </a:rPr>
                        <a:t>روان ياسر حسن احمد</a:t>
                      </a:r>
                      <a:endParaRPr lang="ar-EG"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extLst>
                  <a:ext uri="{0D108BD9-81ED-4DB2-BD59-A6C34878D82A}">
                    <a16:rowId xmlns:a16="http://schemas.microsoft.com/office/drawing/2014/main" val="3035931856"/>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2220180</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solidFill>
                      <a:schemeClr val="accent6">
                        <a:lumMod val="40000"/>
                        <a:lumOff val="60000"/>
                      </a:schemeClr>
                    </a:solidFill>
                  </a:tcP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Ziad Hassan Mohamed Mohamed</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solidFill>
                      <a:schemeClr val="accent6">
                        <a:lumMod val="40000"/>
                        <a:lumOff val="60000"/>
                      </a:schemeClr>
                    </a:solidFill>
                  </a:tcP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زياد حسن محمد محمد</a:t>
                      </a:r>
                    </a:p>
                  </a:txBody>
                  <a:tcPr marL="37098" marR="37098" marT="18549" marB="18549" anchor="ctr">
                    <a:solidFill>
                      <a:schemeClr val="accent6">
                        <a:lumMod val="40000"/>
                        <a:lumOff val="60000"/>
                      </a:schemeClr>
                    </a:solidFill>
                  </a:tcPr>
                </a:tc>
                <a:extLst>
                  <a:ext uri="{0D108BD9-81ED-4DB2-BD59-A6C34878D82A}">
                    <a16:rowId xmlns:a16="http://schemas.microsoft.com/office/drawing/2014/main" val="3847907678"/>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2220200</a:t>
                      </a: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Salma Atef Mohamed</a:t>
                      </a:r>
                    </a:p>
                  </a:txBody>
                  <a:tcPr marL="37098" marR="37098" marT="18549" marB="18549" anchor="ctr"/>
                </a:tc>
                <a:tc>
                  <a:txBody>
                    <a:bodyPr/>
                    <a:lstStyle/>
                    <a:p>
                      <a:pPr algn="r"/>
                      <a:r>
                        <a:rPr lang="ar-EG" sz="1100">
                          <a:latin typeface="Tahoma" panose="020B0604030504040204" pitchFamily="34" charset="0"/>
                          <a:ea typeface="Tahoma" panose="020B0604030504040204" pitchFamily="34" charset="0"/>
                          <a:cs typeface="Tahoma" panose="020B0604030504040204" pitchFamily="34" charset="0"/>
                        </a:rPr>
                        <a:t>سلمي عاطف محمد</a:t>
                      </a:r>
                      <a:endParaRPr lang="ar-EG"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extLst>
                  <a:ext uri="{0D108BD9-81ED-4DB2-BD59-A6C34878D82A}">
                    <a16:rowId xmlns:a16="http://schemas.microsoft.com/office/drawing/2014/main" val="2450950898"/>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2220205</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Saif Eldin Saber Mohamed</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سيف الدين صابر محمد</a:t>
                      </a:r>
                    </a:p>
                  </a:txBody>
                  <a:tcPr marL="37098" marR="37098" marT="18549" marB="18549" anchor="ctr"/>
                </a:tc>
                <a:extLst>
                  <a:ext uri="{0D108BD9-81ED-4DB2-BD59-A6C34878D82A}">
                    <a16:rowId xmlns:a16="http://schemas.microsoft.com/office/drawing/2014/main" val="2584350056"/>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2220214</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Sherif Hamdy Mohamed El-Sayed</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شريف حمدي محمد السيد</a:t>
                      </a:r>
                    </a:p>
                  </a:txBody>
                  <a:tcPr marL="37098" marR="37098" marT="18549" marB="18549" anchor="ctr"/>
                </a:tc>
                <a:extLst>
                  <a:ext uri="{0D108BD9-81ED-4DB2-BD59-A6C34878D82A}">
                    <a16:rowId xmlns:a16="http://schemas.microsoft.com/office/drawing/2014/main" val="1276317404"/>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2220219</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l"/>
                      <a:r>
                        <a:rPr lang="en-US" sz="1100">
                          <a:latin typeface="Tahoma" panose="020B0604030504040204" pitchFamily="34" charset="0"/>
                          <a:ea typeface="Tahoma" panose="020B0604030504040204" pitchFamily="34" charset="0"/>
                          <a:cs typeface="Tahoma" panose="020B0604030504040204" pitchFamily="34" charset="0"/>
                        </a:rPr>
                        <a:t>Shahd Mohamed Abdelsamad Abdelhady</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شهد محمد عبدالصمد</a:t>
                      </a:r>
                    </a:p>
                  </a:txBody>
                  <a:tcPr marL="37098" marR="37098" marT="18549" marB="18549" anchor="ctr"/>
                </a:tc>
                <a:extLst>
                  <a:ext uri="{0D108BD9-81ED-4DB2-BD59-A6C34878D82A}">
                    <a16:rowId xmlns:a16="http://schemas.microsoft.com/office/drawing/2014/main" val="2275650776"/>
                  </a:ext>
                </a:extLst>
              </a:tr>
            </a:tbl>
          </a:graphicData>
        </a:graphic>
      </p:graphicFrame>
      <p:pic>
        <p:nvPicPr>
          <p:cNvPr id="8" name="Picture 7">
            <a:extLst>
              <a:ext uri="{FF2B5EF4-FFF2-40B4-BE49-F238E27FC236}">
                <a16:creationId xmlns:a16="http://schemas.microsoft.com/office/drawing/2014/main" id="{84984460-E182-2972-6215-86F8179784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95" y="5516749"/>
            <a:ext cx="1652331" cy="1652331"/>
          </a:xfrm>
          <a:prstGeom prst="rect">
            <a:avLst/>
          </a:prstGeom>
        </p:spPr>
      </p:pic>
      <p:sp>
        <p:nvSpPr>
          <p:cNvPr id="11" name="TextBox 10">
            <a:extLst>
              <a:ext uri="{FF2B5EF4-FFF2-40B4-BE49-F238E27FC236}">
                <a16:creationId xmlns:a16="http://schemas.microsoft.com/office/drawing/2014/main" id="{2376536F-D561-994E-88D8-0BFD0619F4E8}"/>
              </a:ext>
            </a:extLst>
          </p:cNvPr>
          <p:cNvSpPr txBox="1"/>
          <p:nvPr/>
        </p:nvSpPr>
        <p:spPr>
          <a:xfrm>
            <a:off x="1614016" y="5729975"/>
            <a:ext cx="3685693" cy="1231106"/>
          </a:xfrm>
          <a:prstGeom prst="rect">
            <a:avLst/>
          </a:prstGeom>
          <a:noFill/>
        </p:spPr>
        <p:txBody>
          <a:bodyPr wrap="square">
            <a:spAutoFit/>
          </a:bodyPr>
          <a:lstStyle/>
          <a:p>
            <a:r>
              <a:rPr lang="en-US" b="1" dirty="0">
                <a:solidFill>
                  <a:srgbClr val="002060"/>
                </a:solidFill>
              </a:rPr>
              <a:t>Team leader</a:t>
            </a:r>
          </a:p>
          <a:p>
            <a:r>
              <a:rPr lang="en-US" sz="1400" b="1" dirty="0">
                <a:solidFill>
                  <a:srgbClr val="002060"/>
                </a:solidFill>
              </a:rPr>
              <a:t>1-Ziad Hassan Mohamed </a:t>
            </a:r>
            <a:r>
              <a:rPr lang="en-US" sz="1400" b="1" dirty="0" err="1">
                <a:solidFill>
                  <a:srgbClr val="002060"/>
                </a:solidFill>
              </a:rPr>
              <a:t>Mohamed</a:t>
            </a:r>
            <a:r>
              <a:rPr lang="en-US" sz="1400" b="1" dirty="0">
                <a:solidFill>
                  <a:srgbClr val="002060"/>
                </a:solidFill>
              </a:rPr>
              <a:t> 	2220180</a:t>
            </a:r>
          </a:p>
          <a:p>
            <a:r>
              <a:rPr lang="en-US" sz="1400" b="1" dirty="0">
                <a:solidFill>
                  <a:srgbClr val="002060"/>
                </a:solidFill>
              </a:rPr>
              <a:t>2- Abdelhamid Ahmed		 2220556</a:t>
            </a:r>
          </a:p>
          <a:p>
            <a:r>
              <a:rPr lang="en-US" sz="1400" b="1" dirty="0">
                <a:solidFill>
                  <a:srgbClr val="002060"/>
                </a:solidFill>
              </a:rPr>
              <a:t>3- Youssef Mohamed Ali	 	2220536 </a:t>
            </a:r>
          </a:p>
          <a:p>
            <a:r>
              <a:rPr lang="en-US" sz="1400" b="1" dirty="0">
                <a:solidFill>
                  <a:srgbClr val="002060"/>
                </a:solidFill>
              </a:rPr>
              <a:t>4- Omar Mohamed Ali El-Gamal	2220315</a:t>
            </a:r>
            <a:endParaRPr lang="en-US" sz="1400" dirty="0"/>
          </a:p>
        </p:txBody>
      </p:sp>
    </p:spTree>
    <p:extLst>
      <p:ext uri="{BB962C8B-B14F-4D97-AF65-F5344CB8AC3E}">
        <p14:creationId xmlns:p14="http://schemas.microsoft.com/office/powerpoint/2010/main" val="2586595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B1C3F-5E58-4767-24B8-0017249FFB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EB493D-240F-0774-D0BA-CCBAD9DDB5E9}"/>
              </a:ext>
            </a:extLst>
          </p:cNvPr>
          <p:cNvSpPr/>
          <p:nvPr/>
        </p:nvSpPr>
        <p:spPr>
          <a:xfrm>
            <a:off x="-6700" y="-70757"/>
            <a:ext cx="5406013" cy="7627257"/>
          </a:xfrm>
          <a:custGeom>
            <a:avLst/>
            <a:gdLst/>
            <a:ahLst/>
            <a:cxnLst/>
            <a:rect l="l" t="t" r="r" b="b"/>
            <a:pathLst>
              <a:path w="5324475" h="7553325">
                <a:moveTo>
                  <a:pt x="0" y="0"/>
                </a:moveTo>
                <a:lnTo>
                  <a:pt x="5324475" y="0"/>
                </a:lnTo>
                <a:lnTo>
                  <a:pt x="5324475" y="7553325"/>
                </a:lnTo>
                <a:lnTo>
                  <a:pt x="0" y="7553325"/>
                </a:lnTo>
                <a:lnTo>
                  <a:pt x="0" y="0"/>
                </a:lnTo>
                <a:close/>
              </a:path>
            </a:pathLst>
          </a:custGeom>
          <a:blipFill>
            <a:blip r:embed="rId2"/>
            <a:stretch>
              <a:fillRect l="-53351" t="-1513" r="-53417" b="-1601"/>
            </a:stretch>
          </a:blipFill>
        </p:spPr>
        <p:txBody>
          <a:bodyPr/>
          <a:lstStyle/>
          <a:p>
            <a:endParaRPr lang="en-US" dirty="0">
              <a:latin typeface="Tahoma" panose="020B0604030504040204" pitchFamily="34" charset="0"/>
            </a:endParaRPr>
          </a:p>
        </p:txBody>
      </p:sp>
      <p:grpSp>
        <p:nvGrpSpPr>
          <p:cNvPr id="3" name="Group 3">
            <a:extLst>
              <a:ext uri="{FF2B5EF4-FFF2-40B4-BE49-F238E27FC236}">
                <a16:creationId xmlns:a16="http://schemas.microsoft.com/office/drawing/2014/main" id="{1A86AAFC-5A66-5184-4849-97E211F41C2A}"/>
              </a:ext>
            </a:extLst>
          </p:cNvPr>
          <p:cNvGrpSpPr/>
          <p:nvPr/>
        </p:nvGrpSpPr>
        <p:grpSpPr>
          <a:xfrm>
            <a:off x="-6699" y="7027200"/>
            <a:ext cx="5412712" cy="532800"/>
            <a:chOff x="0" y="0"/>
            <a:chExt cx="2709333" cy="270933"/>
          </a:xfrm>
        </p:grpSpPr>
        <p:sp>
          <p:nvSpPr>
            <p:cNvPr id="4" name="Freeform 4">
              <a:extLst>
                <a:ext uri="{FF2B5EF4-FFF2-40B4-BE49-F238E27FC236}">
                  <a16:creationId xmlns:a16="http://schemas.microsoft.com/office/drawing/2014/main" id="{C846975C-D21A-5D15-56BB-C0CBF400630C}"/>
                </a:ext>
              </a:extLst>
            </p:cNvPr>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5" name="TextBox 5">
              <a:extLst>
                <a:ext uri="{FF2B5EF4-FFF2-40B4-BE49-F238E27FC236}">
                  <a16:creationId xmlns:a16="http://schemas.microsoft.com/office/drawing/2014/main" id="{37E6456F-EC14-33FE-2B32-CC39BAF8370B}"/>
                </a:ext>
              </a:extLst>
            </p:cNvPr>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TextBox 10">
            <a:extLst>
              <a:ext uri="{FF2B5EF4-FFF2-40B4-BE49-F238E27FC236}">
                <a16:creationId xmlns:a16="http://schemas.microsoft.com/office/drawing/2014/main" id="{E723FB5A-D36C-22B6-F340-E95112EB0342}"/>
              </a:ext>
            </a:extLst>
          </p:cNvPr>
          <p:cNvSpPr txBox="1"/>
          <p:nvPr/>
        </p:nvSpPr>
        <p:spPr>
          <a:xfrm>
            <a:off x="1776191" y="274533"/>
            <a:ext cx="1768917" cy="436017"/>
          </a:xfrm>
          <a:prstGeom prst="rect">
            <a:avLst/>
          </a:prstGeom>
        </p:spPr>
        <p:txBody>
          <a:bodyPr wrap="square" lIns="0" tIns="0" rIns="0" bIns="0" rtlCol="0" anchor="t">
            <a:spAutoFit/>
          </a:bodyPr>
          <a:lstStyle/>
          <a:p>
            <a:pPr algn="ctr">
              <a:lnSpc>
                <a:spcPts val="1679"/>
              </a:lnSpc>
              <a:spcBef>
                <a:spcPct val="0"/>
              </a:spcBef>
            </a:pPr>
            <a:r>
              <a:rPr lang="en-US" sz="2000" b="1" dirty="0">
                <a:solidFill>
                  <a:srgbClr val="002060"/>
                </a:solidFill>
                <a:latin typeface="Tahoma" panose="020B0604030504040204" pitchFamily="34" charset="0"/>
                <a:cs typeface="Tahoma" panose="020B0604030504040204" pitchFamily="34" charset="0"/>
                <a:sym typeface="Poppins Medium"/>
              </a:rPr>
              <a:t>TEAM</a:t>
            </a:r>
          </a:p>
          <a:p>
            <a:pPr algn="ctr">
              <a:lnSpc>
                <a:spcPts val="1679"/>
              </a:lnSpc>
              <a:spcBef>
                <a:spcPct val="0"/>
              </a:spcBef>
            </a:pPr>
            <a:r>
              <a:rPr lang="en-US" sz="2000" b="1" dirty="0">
                <a:solidFill>
                  <a:srgbClr val="002060"/>
                </a:solidFill>
                <a:latin typeface="Tahoma" panose="020B0604030504040204" pitchFamily="34" charset="0"/>
                <a:cs typeface="Tahoma" panose="020B0604030504040204" pitchFamily="34" charset="0"/>
                <a:sym typeface="Poppins Medium"/>
              </a:rPr>
              <a:t>Smart City</a:t>
            </a:r>
          </a:p>
        </p:txBody>
      </p:sp>
      <p:sp>
        <p:nvSpPr>
          <p:cNvPr id="15" name="Slide Number Placeholder 14">
            <a:extLst>
              <a:ext uri="{FF2B5EF4-FFF2-40B4-BE49-F238E27FC236}">
                <a16:creationId xmlns:a16="http://schemas.microsoft.com/office/drawing/2014/main" id="{C40CDCC4-167E-AE75-6BD5-03135F765CE5}"/>
              </a:ext>
            </a:extLst>
          </p:cNvPr>
          <p:cNvSpPr>
            <a:spLocks noGrp="1"/>
          </p:cNvSpPr>
          <p:nvPr>
            <p:ph type="sldNum" sz="quarter" idx="12"/>
          </p:nvPr>
        </p:nvSpPr>
        <p:spPr>
          <a:xfrm>
            <a:off x="3213448" y="7111037"/>
            <a:ext cx="2133600" cy="365125"/>
          </a:xfrm>
        </p:spPr>
        <p:txBody>
          <a:bodyPr/>
          <a:lstStyle/>
          <a:p>
            <a:fld id="{B6F15528-21DE-4FAA-801E-634DDDAF4B2B}" type="slidenum">
              <a:rPr lang="en-US" smtClean="0"/>
              <a:pPr/>
              <a:t>93</a:t>
            </a:fld>
            <a:endParaRPr lang="en-US" dirty="0"/>
          </a:p>
        </p:txBody>
      </p:sp>
      <p:graphicFrame>
        <p:nvGraphicFramePr>
          <p:cNvPr id="6" name="Table 5">
            <a:extLst>
              <a:ext uri="{FF2B5EF4-FFF2-40B4-BE49-F238E27FC236}">
                <a16:creationId xmlns:a16="http://schemas.microsoft.com/office/drawing/2014/main" id="{67291B87-AC51-35E9-8CB3-02E9A4A071BD}"/>
              </a:ext>
            </a:extLst>
          </p:cNvPr>
          <p:cNvGraphicFramePr>
            <a:graphicFrameLocks noGrp="1"/>
          </p:cNvGraphicFramePr>
          <p:nvPr>
            <p:extLst>
              <p:ext uri="{D42A27DB-BD31-4B8C-83A1-F6EECF244321}">
                <p14:modId xmlns:p14="http://schemas.microsoft.com/office/powerpoint/2010/main" val="2183016865"/>
              </p:ext>
            </p:extLst>
          </p:nvPr>
        </p:nvGraphicFramePr>
        <p:xfrm>
          <a:off x="69849" y="837831"/>
          <a:ext cx="5251451" cy="4775254"/>
        </p:xfrm>
        <a:graphic>
          <a:graphicData uri="http://schemas.openxmlformats.org/drawingml/2006/table">
            <a:tbl>
              <a:tblPr>
                <a:tableStyleId>{16D9F66E-5EB9-4882-86FB-DCBF35E3C3E4}</a:tableStyleId>
              </a:tblPr>
              <a:tblGrid>
                <a:gridCol w="862178">
                  <a:extLst>
                    <a:ext uri="{9D8B030D-6E8A-4147-A177-3AD203B41FA5}">
                      <a16:colId xmlns:a16="http://schemas.microsoft.com/office/drawing/2014/main" val="2593125910"/>
                    </a:ext>
                  </a:extLst>
                </a:gridCol>
                <a:gridCol w="2429776">
                  <a:extLst>
                    <a:ext uri="{9D8B030D-6E8A-4147-A177-3AD203B41FA5}">
                      <a16:colId xmlns:a16="http://schemas.microsoft.com/office/drawing/2014/main" val="236424725"/>
                    </a:ext>
                  </a:extLst>
                </a:gridCol>
                <a:gridCol w="1959497">
                  <a:extLst>
                    <a:ext uri="{9D8B030D-6E8A-4147-A177-3AD203B41FA5}">
                      <a16:colId xmlns:a16="http://schemas.microsoft.com/office/drawing/2014/main" val="1907233555"/>
                    </a:ext>
                  </a:extLst>
                </a:gridCol>
              </a:tblGrid>
              <a:tr h="274320">
                <a:tc>
                  <a:txBody>
                    <a:bodyPr/>
                    <a:lstStyle/>
                    <a:p>
                      <a:pPr algn="ctr"/>
                      <a:r>
                        <a:rPr lang="en-US" sz="1100" b="1" dirty="0">
                          <a:latin typeface="Tahoma" panose="020B0604030504040204" pitchFamily="34" charset="0"/>
                          <a:ea typeface="Tahoma" panose="020B0604030504040204" pitchFamily="34" charset="0"/>
                          <a:cs typeface="Tahoma" panose="020B0604030504040204" pitchFamily="34" charset="0"/>
                        </a:rPr>
                        <a:t>ID</a:t>
                      </a:r>
                    </a:p>
                  </a:txBody>
                  <a:tcPr marL="37098" marR="37098" marT="18549" marB="18549" anchor="ctr"/>
                </a:tc>
                <a:tc>
                  <a:txBody>
                    <a:bodyPr/>
                    <a:lstStyle/>
                    <a:p>
                      <a:pPr algn="ctr"/>
                      <a:r>
                        <a:rPr lang="ar-EG" sz="1100" b="1">
                          <a:latin typeface="Tahoma" panose="020B0604030504040204" pitchFamily="34" charset="0"/>
                          <a:ea typeface="Tahoma" panose="020B0604030504040204" pitchFamily="34" charset="0"/>
                          <a:cs typeface="Tahoma" panose="020B0604030504040204" pitchFamily="34" charset="0"/>
                        </a:rPr>
                        <a:t>الاسم بالإنجليزية</a:t>
                      </a:r>
                      <a:endParaRPr lang="ar-EG" sz="1100" b="1"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ctr"/>
                      <a:r>
                        <a:rPr lang="ar-EG" sz="1100" b="1" dirty="0">
                          <a:latin typeface="Tahoma" panose="020B0604030504040204" pitchFamily="34" charset="0"/>
                          <a:ea typeface="Tahoma" panose="020B0604030504040204" pitchFamily="34" charset="0"/>
                          <a:cs typeface="Tahoma" panose="020B0604030504040204" pitchFamily="34" charset="0"/>
                        </a:rPr>
                        <a:t>الاسم بالعربية</a:t>
                      </a:r>
                    </a:p>
                  </a:txBody>
                  <a:tcPr marL="37098" marR="37098" marT="18549" marB="18549" anchor="ctr"/>
                </a:tc>
                <a:extLst>
                  <a:ext uri="{0D108BD9-81ED-4DB2-BD59-A6C34878D82A}">
                    <a16:rowId xmlns:a16="http://schemas.microsoft.com/office/drawing/2014/main" val="912695587"/>
                  </a:ext>
                </a:extLst>
              </a:tr>
              <a:tr h="274320">
                <a:tc>
                  <a:txBody>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2220271</a:t>
                      </a:r>
                    </a:p>
                  </a:txBody>
                  <a:tcPr marL="50854" marR="50854" marT="25427" marB="25427" anchor="ct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Abdullah Mohamed Gharib</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عبدالله محمد غريب شحاته</a:t>
                      </a:r>
                    </a:p>
                  </a:txBody>
                  <a:tcPr marL="50854" marR="50854" marT="25427" marB="25427" anchor="ctr"/>
                </a:tc>
                <a:extLst>
                  <a:ext uri="{0D108BD9-81ED-4DB2-BD59-A6C34878D82A}">
                    <a16:rowId xmlns:a16="http://schemas.microsoft.com/office/drawing/2014/main" val="3170974118"/>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2220281</a:t>
                      </a:r>
                    </a:p>
                  </a:txBody>
                  <a:tcPr marL="50854" marR="50854" marT="25427" marB="25427" anchor="ct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Abdelrahman Samir Saad</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عبدالرحمن سمير سعد مندور</a:t>
                      </a:r>
                    </a:p>
                  </a:txBody>
                  <a:tcPr marL="50854" marR="50854" marT="25427" marB="25427" anchor="ctr"/>
                </a:tc>
                <a:extLst>
                  <a:ext uri="{0D108BD9-81ED-4DB2-BD59-A6C34878D82A}">
                    <a16:rowId xmlns:a16="http://schemas.microsoft.com/office/drawing/2014/main" val="2563495504"/>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2220285</a:t>
                      </a:r>
                    </a:p>
                  </a:txBody>
                  <a:tcPr marL="50854" marR="50854" marT="25427" marB="25427" anchor="ct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Abdelrahman Mohamed Said</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عبدالرحمن محمد سعيد محمد</a:t>
                      </a:r>
                    </a:p>
                  </a:txBody>
                  <a:tcPr marL="50854" marR="50854" marT="25427" marB="25427" anchor="ctr"/>
                </a:tc>
                <a:extLst>
                  <a:ext uri="{0D108BD9-81ED-4DB2-BD59-A6C34878D82A}">
                    <a16:rowId xmlns:a16="http://schemas.microsoft.com/office/drawing/2014/main" val="1980685664"/>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2220315</a:t>
                      </a:r>
                    </a:p>
                  </a:txBody>
                  <a:tcPr marL="50854" marR="50854" marT="25427" marB="25427" anchor="ctr">
                    <a:solidFill>
                      <a:schemeClr val="accent6">
                        <a:lumMod val="40000"/>
                        <a:lumOff val="60000"/>
                      </a:schemeClr>
                    </a:solidFill>
                  </a:tcP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Omar Mohamed Ali El- Gamal</a:t>
                      </a:r>
                    </a:p>
                  </a:txBody>
                  <a:tcPr marL="50854" marR="50854" marT="25427" marB="25427" anchor="ctr">
                    <a:solidFill>
                      <a:schemeClr val="accent6">
                        <a:lumMod val="40000"/>
                        <a:lumOff val="60000"/>
                      </a:schemeClr>
                    </a:solidFill>
                  </a:tcP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عمر محمد محمد علي الجمل</a:t>
                      </a:r>
                    </a:p>
                  </a:txBody>
                  <a:tcPr marL="50854" marR="50854" marT="25427" marB="25427" anchor="ctr">
                    <a:solidFill>
                      <a:schemeClr val="accent6">
                        <a:lumMod val="40000"/>
                        <a:lumOff val="60000"/>
                      </a:schemeClr>
                    </a:solidFill>
                  </a:tcPr>
                </a:tc>
                <a:extLst>
                  <a:ext uri="{0D108BD9-81ED-4DB2-BD59-A6C34878D82A}">
                    <a16:rowId xmlns:a16="http://schemas.microsoft.com/office/drawing/2014/main" val="698618141"/>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2220415</a:t>
                      </a:r>
                    </a:p>
                  </a:txBody>
                  <a:tcPr marL="50854" marR="50854" marT="25427" marB="25427" anchor="ctr"/>
                </a:tc>
                <a:tc>
                  <a:txBody>
                    <a:bodyPr/>
                    <a:lstStyle/>
                    <a:p>
                      <a:r>
                        <a:rPr lang="en-US" sz="1100">
                          <a:latin typeface="Tahoma" panose="020B0604030504040204" pitchFamily="34" charset="0"/>
                          <a:ea typeface="Tahoma" panose="020B0604030504040204" pitchFamily="34" charset="0"/>
                          <a:cs typeface="Tahoma" panose="020B0604030504040204" pitchFamily="34" charset="0"/>
                        </a:rPr>
                        <a:t>Mohamed Medhat Hassan Ali</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محمد مدحت حسن علي</a:t>
                      </a:r>
                    </a:p>
                  </a:txBody>
                  <a:tcPr marL="50854" marR="50854" marT="25427" marB="25427" anchor="ctr"/>
                </a:tc>
                <a:extLst>
                  <a:ext uri="{0D108BD9-81ED-4DB2-BD59-A6C34878D82A}">
                    <a16:rowId xmlns:a16="http://schemas.microsoft.com/office/drawing/2014/main" val="3161258594"/>
                  </a:ext>
                </a:extLst>
              </a:tr>
              <a:tr h="274320">
                <a:tc>
                  <a:txBody>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2220466</a:t>
                      </a:r>
                    </a:p>
                  </a:txBody>
                  <a:tcPr marL="50854" marR="50854" marT="25427" marB="25427" anchor="ct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Mostafa Ismail Fahmy Mostafa</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مصطفى اسماعيل فهمي مصطفى</a:t>
                      </a:r>
                    </a:p>
                  </a:txBody>
                  <a:tcPr marL="50854" marR="50854" marT="25427" marB="25427" anchor="ctr"/>
                </a:tc>
                <a:extLst>
                  <a:ext uri="{0D108BD9-81ED-4DB2-BD59-A6C34878D82A}">
                    <a16:rowId xmlns:a16="http://schemas.microsoft.com/office/drawing/2014/main" val="1665867623"/>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2220469</a:t>
                      </a:r>
                    </a:p>
                  </a:txBody>
                  <a:tcPr marL="50854" marR="50854" marT="25427" marB="25427" anchor="ct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Mostafa Ayman Khalaf</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مصطفى ايمن خلف زغلول</a:t>
                      </a:r>
                    </a:p>
                  </a:txBody>
                  <a:tcPr marL="50854" marR="50854" marT="25427" marB="25427" anchor="ctr"/>
                </a:tc>
                <a:extLst>
                  <a:ext uri="{0D108BD9-81ED-4DB2-BD59-A6C34878D82A}">
                    <a16:rowId xmlns:a16="http://schemas.microsoft.com/office/drawing/2014/main" val="114524795"/>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2220499</a:t>
                      </a:r>
                    </a:p>
                  </a:txBody>
                  <a:tcPr marL="50854" marR="50854" marT="25427" marB="25427" anchor="ct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Nada Hany Mohamed</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ندي هاني محمد محمود</a:t>
                      </a:r>
                    </a:p>
                  </a:txBody>
                  <a:tcPr marL="50854" marR="50854" marT="25427" marB="25427" anchor="ctr"/>
                </a:tc>
                <a:extLst>
                  <a:ext uri="{0D108BD9-81ED-4DB2-BD59-A6C34878D82A}">
                    <a16:rowId xmlns:a16="http://schemas.microsoft.com/office/drawing/2014/main" val="3748277117"/>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2220505</a:t>
                      </a:r>
                    </a:p>
                  </a:txBody>
                  <a:tcPr marL="50854" marR="50854" marT="25427" marB="25427" anchor="ctr"/>
                </a:tc>
                <a:tc>
                  <a:txBody>
                    <a:bodyPr/>
                    <a:lstStyle/>
                    <a:p>
                      <a:r>
                        <a:rPr lang="en-US" sz="1100">
                          <a:latin typeface="Tahoma" panose="020B0604030504040204" pitchFamily="34" charset="0"/>
                          <a:ea typeface="Tahoma" panose="020B0604030504040204" pitchFamily="34" charset="0"/>
                          <a:cs typeface="Tahoma" panose="020B0604030504040204" pitchFamily="34" charset="0"/>
                        </a:rPr>
                        <a:t>Nour Mohamed Hafzy</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نور محمد حفظي</a:t>
                      </a:r>
                    </a:p>
                  </a:txBody>
                  <a:tcPr marL="50854" marR="50854" marT="25427" marB="25427" anchor="ctr"/>
                </a:tc>
                <a:extLst>
                  <a:ext uri="{0D108BD9-81ED-4DB2-BD59-A6C34878D82A}">
                    <a16:rowId xmlns:a16="http://schemas.microsoft.com/office/drawing/2014/main" val="1355813994"/>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2220510</a:t>
                      </a:r>
                    </a:p>
                  </a:txBody>
                  <a:tcPr marL="50854" marR="50854" marT="25427" marB="25427" anchor="ct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Hager Suleiman</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هاجر سليمان</a:t>
                      </a:r>
                    </a:p>
                  </a:txBody>
                  <a:tcPr marL="50854" marR="50854" marT="25427" marB="25427" anchor="ctr"/>
                </a:tc>
                <a:extLst>
                  <a:ext uri="{0D108BD9-81ED-4DB2-BD59-A6C34878D82A}">
                    <a16:rowId xmlns:a16="http://schemas.microsoft.com/office/drawing/2014/main" val="2137523856"/>
                  </a:ext>
                </a:extLst>
              </a:tr>
              <a:tr h="274320">
                <a:tc>
                  <a:txBody>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2220527</a:t>
                      </a:r>
                    </a:p>
                  </a:txBody>
                  <a:tcPr marL="50854" marR="50854" marT="25427" marB="25427" anchor="ct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Youssef </a:t>
                      </a:r>
                      <a:r>
                        <a:rPr lang="en-US" sz="1100" dirty="0" err="1">
                          <a:latin typeface="Tahoma" panose="020B0604030504040204" pitchFamily="34" charset="0"/>
                          <a:ea typeface="Tahoma" panose="020B0604030504040204" pitchFamily="34" charset="0"/>
                          <a:cs typeface="Tahoma" panose="020B0604030504040204" pitchFamily="34" charset="0"/>
                        </a:rPr>
                        <a:t>Bahgat</a:t>
                      </a:r>
                      <a:r>
                        <a:rPr lang="en-US" sz="1100" dirty="0">
                          <a:latin typeface="Tahoma" panose="020B0604030504040204" pitchFamily="34" charset="0"/>
                          <a:ea typeface="Tahoma" panose="020B0604030504040204" pitchFamily="34" charset="0"/>
                          <a:cs typeface="Tahoma" panose="020B0604030504040204" pitchFamily="34" charset="0"/>
                        </a:rPr>
                        <a:t> Ezzat Ahmed</a:t>
                      </a:r>
                    </a:p>
                  </a:txBody>
                  <a:tcPr marL="50854" marR="50854" marT="25427" marB="25427"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يوسف بهجت عزت احمد</a:t>
                      </a:r>
                    </a:p>
                  </a:txBody>
                  <a:tcPr marL="50854" marR="50854" marT="25427" marB="25427" anchor="ctr"/>
                </a:tc>
                <a:extLst>
                  <a:ext uri="{0D108BD9-81ED-4DB2-BD59-A6C34878D82A}">
                    <a16:rowId xmlns:a16="http://schemas.microsoft.com/office/drawing/2014/main" val="2452373676"/>
                  </a:ext>
                </a:extLst>
              </a:tr>
              <a:tr h="274320">
                <a:tc>
                  <a:txBody>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2220536</a:t>
                      </a:r>
                    </a:p>
                  </a:txBody>
                  <a:tcPr marL="50854" marR="50854" marT="25427" marB="25427" anchor="ctr">
                    <a:solidFill>
                      <a:schemeClr val="accent6">
                        <a:lumMod val="40000"/>
                        <a:lumOff val="60000"/>
                      </a:schemeClr>
                    </a:solidFill>
                  </a:tcP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Youssef Mohamed Ali</a:t>
                      </a:r>
                    </a:p>
                  </a:txBody>
                  <a:tcPr marL="50854" marR="50854" marT="25427" marB="25427" anchor="ctr">
                    <a:solidFill>
                      <a:schemeClr val="accent6">
                        <a:lumMod val="40000"/>
                        <a:lumOff val="60000"/>
                      </a:schemeClr>
                    </a:solidFill>
                  </a:tcP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يوسف محمد علي محمود علي</a:t>
                      </a:r>
                    </a:p>
                  </a:txBody>
                  <a:tcPr marL="50854" marR="50854" marT="25427" marB="25427" anchor="ctr">
                    <a:solidFill>
                      <a:schemeClr val="accent6">
                        <a:lumMod val="40000"/>
                        <a:lumOff val="60000"/>
                      </a:schemeClr>
                    </a:solidFill>
                  </a:tcPr>
                </a:tc>
                <a:extLst>
                  <a:ext uri="{0D108BD9-81ED-4DB2-BD59-A6C34878D82A}">
                    <a16:rowId xmlns:a16="http://schemas.microsoft.com/office/drawing/2014/main" val="16426370"/>
                  </a:ext>
                </a:extLst>
              </a:tr>
              <a:tr h="274320">
                <a:tc>
                  <a:txBody>
                    <a:bodyPr/>
                    <a:lstStyle/>
                    <a:p>
                      <a:pPr algn="ctr"/>
                      <a:r>
                        <a:rPr lang="en-US" sz="1100">
                          <a:latin typeface="Tahoma" panose="020B0604030504040204" pitchFamily="34" charset="0"/>
                          <a:ea typeface="Tahoma" panose="020B0604030504040204" pitchFamily="34" charset="0"/>
                          <a:cs typeface="Tahoma" panose="020B0604030504040204" pitchFamily="34" charset="0"/>
                        </a:rPr>
                        <a:t>2220556</a:t>
                      </a:r>
                    </a:p>
                  </a:txBody>
                  <a:tcPr marL="50854" marR="50854" marT="25427" marB="25427" anchor="ctr">
                    <a:solidFill>
                      <a:schemeClr val="accent6">
                        <a:lumMod val="40000"/>
                        <a:lumOff val="60000"/>
                      </a:schemeClr>
                    </a:solidFill>
                  </a:tcPr>
                </a:tc>
                <a:tc>
                  <a:txBody>
                    <a:bodyPr/>
                    <a:lstStyle/>
                    <a:p>
                      <a:r>
                        <a:rPr lang="en-US" sz="1100" dirty="0">
                          <a:latin typeface="Tahoma" panose="020B0604030504040204" pitchFamily="34" charset="0"/>
                          <a:ea typeface="Tahoma" panose="020B0604030504040204" pitchFamily="34" charset="0"/>
                          <a:cs typeface="Tahoma" panose="020B0604030504040204" pitchFamily="34" charset="0"/>
                        </a:rPr>
                        <a:t>Abdelhamid Ahmed</a:t>
                      </a:r>
                    </a:p>
                  </a:txBody>
                  <a:tcPr marL="50854" marR="50854" marT="25427" marB="25427" anchor="ctr">
                    <a:solidFill>
                      <a:schemeClr val="accent6">
                        <a:lumMod val="40000"/>
                        <a:lumOff val="60000"/>
                      </a:schemeClr>
                    </a:solidFill>
                  </a:tcP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عبدالحميد احمد عبدالحميد</a:t>
                      </a:r>
                    </a:p>
                  </a:txBody>
                  <a:tcPr marL="50854" marR="50854" marT="25427" marB="25427" anchor="ctr">
                    <a:solidFill>
                      <a:schemeClr val="accent6">
                        <a:lumMod val="40000"/>
                        <a:lumOff val="60000"/>
                      </a:schemeClr>
                    </a:solidFill>
                  </a:tcPr>
                </a:tc>
                <a:extLst>
                  <a:ext uri="{0D108BD9-81ED-4DB2-BD59-A6C34878D82A}">
                    <a16:rowId xmlns:a16="http://schemas.microsoft.com/office/drawing/2014/main" val="2809227249"/>
                  </a:ext>
                </a:extLst>
              </a:tr>
              <a:tr h="274320">
                <a:tc>
                  <a:txBody>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2220221</a:t>
                      </a:r>
                    </a:p>
                  </a:txBody>
                  <a:tcPr marL="37098" marR="37098" marT="18549" marB="18549" anchor="ctr"/>
                </a:tc>
                <a:tc>
                  <a:txBody>
                    <a:bodyPr/>
                    <a:lstStyle/>
                    <a:p>
                      <a:pPr algn="l"/>
                      <a:r>
                        <a:rPr lang="en-US" sz="1100" dirty="0">
                          <a:latin typeface="Tahoma" panose="020B0604030504040204" pitchFamily="34" charset="0"/>
                          <a:ea typeface="Tahoma" panose="020B0604030504040204" pitchFamily="34" charset="0"/>
                          <a:cs typeface="Tahoma" panose="020B0604030504040204" pitchFamily="34" charset="0"/>
                        </a:rPr>
                        <a:t>Shaimaa Mohamed</a:t>
                      </a:r>
                      <a:r>
                        <a:rPr lang="ar-EG" sz="1100" dirty="0">
                          <a:latin typeface="Tahoma" panose="020B0604030504040204" pitchFamily="34" charset="0"/>
                          <a:ea typeface="Tahoma" panose="020B0604030504040204" pitchFamily="34" charset="0"/>
                          <a:cs typeface="Tahoma" panose="020B0604030504040204" pitchFamily="34" charset="0"/>
                        </a:rPr>
                        <a:t> </a:t>
                      </a:r>
                      <a:r>
                        <a:rPr lang="en-US" sz="1100" b="0" i="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Abdel-</a:t>
                      </a:r>
                      <a:r>
                        <a:rPr lang="en-US" sz="1100" b="0" i="0"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Maqsoud</a:t>
                      </a:r>
                      <a:endParaRPr lang="en-US" sz="1100" dirty="0">
                        <a:latin typeface="Tahoma" panose="020B0604030504040204" pitchFamily="34" charset="0"/>
                        <a:ea typeface="Tahoma" panose="020B0604030504040204" pitchFamily="34" charset="0"/>
                        <a:cs typeface="Tahoma" panose="020B0604030504040204" pitchFamily="34" charset="0"/>
                      </a:endParaRP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شيماء محمد عبد المقصود</a:t>
                      </a:r>
                    </a:p>
                  </a:txBody>
                  <a:tcPr marL="37098" marR="37098" marT="18549" marB="18549" anchor="ctr"/>
                </a:tc>
                <a:extLst>
                  <a:ext uri="{0D108BD9-81ED-4DB2-BD59-A6C34878D82A}">
                    <a16:rowId xmlns:a16="http://schemas.microsoft.com/office/drawing/2014/main" val="3355878008"/>
                  </a:ext>
                </a:extLst>
              </a:tr>
              <a:tr h="274320">
                <a:tc>
                  <a:txBody>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2220255</a:t>
                      </a:r>
                    </a:p>
                  </a:txBody>
                  <a:tcPr marL="37098" marR="37098" marT="18549" marB="18549" anchor="ctr"/>
                </a:tc>
                <a:tc>
                  <a:txBody>
                    <a:bodyPr/>
                    <a:lstStyle/>
                    <a:p>
                      <a:pPr algn="l"/>
                      <a:r>
                        <a:rPr lang="en-US" sz="1100" dirty="0">
                          <a:latin typeface="Tahoma" panose="020B0604030504040204" pitchFamily="34" charset="0"/>
                          <a:ea typeface="Tahoma" panose="020B0604030504040204" pitchFamily="34" charset="0"/>
                          <a:cs typeface="Tahoma" panose="020B0604030504040204" pitchFamily="34" charset="0"/>
                        </a:rPr>
                        <a:t>Abdelrahman Mohamed</a:t>
                      </a: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عبد الرحمن محمد السيد حسين</a:t>
                      </a:r>
                    </a:p>
                  </a:txBody>
                  <a:tcPr marL="37098" marR="37098" marT="18549" marB="18549" anchor="ctr"/>
                </a:tc>
                <a:extLst>
                  <a:ext uri="{0D108BD9-81ED-4DB2-BD59-A6C34878D82A}">
                    <a16:rowId xmlns:a16="http://schemas.microsoft.com/office/drawing/2014/main" val="3110747711"/>
                  </a:ext>
                </a:extLst>
              </a:tr>
              <a:tr h="274320">
                <a:tc>
                  <a:txBody>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2220256</a:t>
                      </a:r>
                    </a:p>
                  </a:txBody>
                  <a:tcPr marL="37098" marR="37098" marT="18549" marB="18549" anchor="ctr"/>
                </a:tc>
                <a:tc>
                  <a:txBody>
                    <a:bodyPr/>
                    <a:lstStyle/>
                    <a:p>
                      <a:pPr algn="l"/>
                      <a:r>
                        <a:rPr lang="en-US" sz="1100" dirty="0">
                          <a:latin typeface="Tahoma" panose="020B0604030504040204" pitchFamily="34" charset="0"/>
                          <a:ea typeface="Tahoma" panose="020B0604030504040204" pitchFamily="34" charset="0"/>
                          <a:cs typeface="Tahoma" panose="020B0604030504040204" pitchFamily="34" charset="0"/>
                        </a:rPr>
                        <a:t>Abdelrahman Mohamed</a:t>
                      </a:r>
                    </a:p>
                  </a:txBody>
                  <a:tcPr marL="37098" marR="37098" marT="18549" marB="18549" anchor="ctr"/>
                </a:tc>
                <a:tc>
                  <a:txBody>
                    <a:bodyPr/>
                    <a:lstStyle/>
                    <a:p>
                      <a:pPr algn="r"/>
                      <a:r>
                        <a:rPr lang="ar-EG" sz="1100" dirty="0">
                          <a:latin typeface="Tahoma" panose="020B0604030504040204" pitchFamily="34" charset="0"/>
                          <a:ea typeface="Tahoma" panose="020B0604030504040204" pitchFamily="34" charset="0"/>
                          <a:cs typeface="Tahoma" panose="020B0604030504040204" pitchFamily="34" charset="0"/>
                        </a:rPr>
                        <a:t>عبدالرحمن محمد احمد</a:t>
                      </a:r>
                    </a:p>
                  </a:txBody>
                  <a:tcPr marL="37098" marR="37098" marT="18549" marB="18549" anchor="ctr"/>
                </a:tc>
                <a:extLst>
                  <a:ext uri="{0D108BD9-81ED-4DB2-BD59-A6C34878D82A}">
                    <a16:rowId xmlns:a16="http://schemas.microsoft.com/office/drawing/2014/main" val="3465988295"/>
                  </a:ext>
                </a:extLst>
              </a:tr>
            </a:tbl>
          </a:graphicData>
        </a:graphic>
      </p:graphicFrame>
      <p:pic>
        <p:nvPicPr>
          <p:cNvPr id="8" name="Picture 7">
            <a:extLst>
              <a:ext uri="{FF2B5EF4-FFF2-40B4-BE49-F238E27FC236}">
                <a16:creationId xmlns:a16="http://schemas.microsoft.com/office/drawing/2014/main" id="{296FBA30-C9BE-B913-B27D-F87BADF7DD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95" y="5516749"/>
            <a:ext cx="1652331" cy="1652331"/>
          </a:xfrm>
          <a:prstGeom prst="rect">
            <a:avLst/>
          </a:prstGeom>
        </p:spPr>
      </p:pic>
      <p:sp>
        <p:nvSpPr>
          <p:cNvPr id="9" name="TextBox 8">
            <a:extLst>
              <a:ext uri="{FF2B5EF4-FFF2-40B4-BE49-F238E27FC236}">
                <a16:creationId xmlns:a16="http://schemas.microsoft.com/office/drawing/2014/main" id="{4BD0D71C-1066-4C98-CF6F-51F89DEA020D}"/>
              </a:ext>
            </a:extLst>
          </p:cNvPr>
          <p:cNvSpPr txBox="1"/>
          <p:nvPr/>
        </p:nvSpPr>
        <p:spPr>
          <a:xfrm>
            <a:off x="1614016" y="5729975"/>
            <a:ext cx="3685693" cy="1231106"/>
          </a:xfrm>
          <a:prstGeom prst="rect">
            <a:avLst/>
          </a:prstGeom>
          <a:noFill/>
        </p:spPr>
        <p:txBody>
          <a:bodyPr wrap="square">
            <a:spAutoFit/>
          </a:bodyPr>
          <a:lstStyle/>
          <a:p>
            <a:r>
              <a:rPr lang="en-US" b="1" dirty="0">
                <a:solidFill>
                  <a:srgbClr val="002060"/>
                </a:solidFill>
              </a:rPr>
              <a:t>Team leader</a:t>
            </a:r>
          </a:p>
          <a:p>
            <a:r>
              <a:rPr lang="en-US" sz="1400" b="1" dirty="0">
                <a:solidFill>
                  <a:srgbClr val="002060"/>
                </a:solidFill>
              </a:rPr>
              <a:t>1-Ziad Hassan Mohamed </a:t>
            </a:r>
            <a:r>
              <a:rPr lang="en-US" sz="1400" b="1" dirty="0" err="1">
                <a:solidFill>
                  <a:srgbClr val="002060"/>
                </a:solidFill>
              </a:rPr>
              <a:t>Mohamed</a:t>
            </a:r>
            <a:r>
              <a:rPr lang="en-US" sz="1400" b="1" dirty="0">
                <a:solidFill>
                  <a:srgbClr val="002060"/>
                </a:solidFill>
              </a:rPr>
              <a:t> 	2220180</a:t>
            </a:r>
          </a:p>
          <a:p>
            <a:r>
              <a:rPr lang="en-US" sz="1400" b="1" dirty="0">
                <a:solidFill>
                  <a:srgbClr val="002060"/>
                </a:solidFill>
              </a:rPr>
              <a:t>2- Abdelhamid Ahmed		 2220556</a:t>
            </a:r>
          </a:p>
          <a:p>
            <a:r>
              <a:rPr lang="en-US" sz="1400" b="1" dirty="0">
                <a:solidFill>
                  <a:srgbClr val="002060"/>
                </a:solidFill>
              </a:rPr>
              <a:t>3- Youssef Mohamed Ali	 	2220536 </a:t>
            </a:r>
          </a:p>
          <a:p>
            <a:r>
              <a:rPr lang="en-US" sz="1400" b="1" dirty="0">
                <a:solidFill>
                  <a:srgbClr val="002060"/>
                </a:solidFill>
              </a:rPr>
              <a:t>4- Omar Mohamed Ali El-Gamal	2220315</a:t>
            </a:r>
            <a:endParaRPr lang="en-US" sz="1400" dirty="0"/>
          </a:p>
        </p:txBody>
      </p:sp>
    </p:spTree>
    <p:extLst>
      <p:ext uri="{BB962C8B-B14F-4D97-AF65-F5344CB8AC3E}">
        <p14:creationId xmlns:p14="http://schemas.microsoft.com/office/powerpoint/2010/main" val="3873181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2885" y="2561350"/>
            <a:ext cx="3375530" cy="1902027"/>
            <a:chOff x="0" y="-57149"/>
            <a:chExt cx="4500706" cy="2536036"/>
          </a:xfrm>
        </p:grpSpPr>
        <p:sp>
          <p:nvSpPr>
            <p:cNvPr id="3" name="TextBox 3"/>
            <p:cNvSpPr txBox="1"/>
            <p:nvPr/>
          </p:nvSpPr>
          <p:spPr>
            <a:xfrm>
              <a:off x="0" y="-57149"/>
              <a:ext cx="4500706" cy="898879"/>
            </a:xfrm>
            <a:prstGeom prst="rect">
              <a:avLst/>
            </a:prstGeom>
          </p:spPr>
          <p:txBody>
            <a:bodyPr lIns="0" tIns="0" rIns="0" bIns="0" rtlCol="0" anchor="t">
              <a:spAutoFit/>
            </a:bodyPr>
            <a:lstStyle/>
            <a:p>
              <a:pPr algn="ctr">
                <a:lnSpc>
                  <a:spcPts val="2660"/>
                </a:lnSpc>
                <a:spcBef>
                  <a:spcPct val="0"/>
                </a:spcBef>
              </a:pPr>
              <a:r>
                <a:rPr lang="en-US" sz="190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Your Electronics Journey Begins Here</a:t>
              </a:r>
            </a:p>
          </p:txBody>
        </p:sp>
        <p:sp>
          <p:nvSpPr>
            <p:cNvPr id="4" name="TextBox 4"/>
            <p:cNvSpPr txBox="1"/>
            <p:nvPr/>
          </p:nvSpPr>
          <p:spPr>
            <a:xfrm>
              <a:off x="0" y="1622071"/>
              <a:ext cx="4500706" cy="856816"/>
            </a:xfrm>
            <a:prstGeom prst="rect">
              <a:avLst/>
            </a:prstGeom>
          </p:spPr>
          <p:txBody>
            <a:bodyPr lIns="0" tIns="0" rIns="0" bIns="0" rtlCol="0" anchor="t">
              <a:spAutoFit/>
            </a:bodyPr>
            <a:lstStyle/>
            <a:p>
              <a:pPr algn="ctr">
                <a:lnSpc>
                  <a:spcPts val="1679"/>
                </a:lnSpc>
                <a:spcBef>
                  <a:spcPct val="0"/>
                </a:spcBef>
              </a:pPr>
              <a:r>
                <a:rPr lang="en-US" sz="1200"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a:rPr>
                <a:t>Thank you for exploring our electronics collection. Each PCB is designed with innovation and precision.</a:t>
              </a:r>
            </a:p>
          </p:txBody>
        </p:sp>
      </p:grpSp>
      <p:sp>
        <p:nvSpPr>
          <p:cNvPr id="6" name="TextBox 6"/>
          <p:cNvSpPr txBox="1"/>
          <p:nvPr/>
        </p:nvSpPr>
        <p:spPr>
          <a:xfrm>
            <a:off x="792428" y="1822035"/>
            <a:ext cx="3736444" cy="217752"/>
          </a:xfrm>
          <a:prstGeom prst="rect">
            <a:avLst/>
          </a:prstGeom>
        </p:spPr>
        <p:txBody>
          <a:bodyPr wrap="square" lIns="0" tIns="0" rIns="0" bIns="0" rtlCol="0" anchor="t">
            <a:spAutoFit/>
          </a:bodyPr>
          <a:lstStyle/>
          <a:p>
            <a:pPr algn="ctr">
              <a:lnSpc>
                <a:spcPts val="1863"/>
              </a:lnSpc>
              <a:spcBef>
                <a:spcPct val="0"/>
              </a:spcBef>
            </a:pPr>
            <a:r>
              <a:rPr lang="en-US" sz="1330" b="1" dirty="0">
                <a:solidFill>
                  <a:srgbClr val="FEFCFC"/>
                </a:solidFill>
                <a:latin typeface="Tahoma" panose="020B0604030504040204" pitchFamily="34" charset="0"/>
                <a:ea typeface="Tahoma" panose="020B0604030504040204" pitchFamily="34" charset="0"/>
                <a:cs typeface="Tahoma" panose="020B0604030504040204" pitchFamily="34" charset="0"/>
                <a:sym typeface="Poppins Medium"/>
              </a:rPr>
              <a:t>Borg Al Arab Technological University </a:t>
            </a:r>
          </a:p>
        </p:txBody>
      </p:sp>
      <p:grpSp>
        <p:nvGrpSpPr>
          <p:cNvPr id="7" name="Group 7"/>
          <p:cNvGrpSpPr/>
          <p:nvPr/>
        </p:nvGrpSpPr>
        <p:grpSpPr>
          <a:xfrm>
            <a:off x="0" y="7027200"/>
            <a:ext cx="5328000" cy="532800"/>
            <a:chOff x="0" y="0"/>
            <a:chExt cx="2709333" cy="270933"/>
          </a:xfrm>
        </p:grpSpPr>
        <p:sp>
          <p:nvSpPr>
            <p:cNvPr id="8" name="Freeform 8"/>
            <p:cNvSpPr/>
            <p:nvPr/>
          </p:nvSpPr>
          <p:spPr>
            <a:xfrm>
              <a:off x="0" y="0"/>
              <a:ext cx="2709333" cy="270933"/>
            </a:xfrm>
            <a:custGeom>
              <a:avLst/>
              <a:gdLst/>
              <a:ahLst/>
              <a:cxnLst/>
              <a:rect l="l" t="t" r="r" b="b"/>
              <a:pathLst>
                <a:path w="2709333" h="270933">
                  <a:moveTo>
                    <a:pt x="0" y="0"/>
                  </a:moveTo>
                  <a:lnTo>
                    <a:pt x="2709333" y="0"/>
                  </a:lnTo>
                  <a:lnTo>
                    <a:pt x="2709333" y="270933"/>
                  </a:lnTo>
                  <a:lnTo>
                    <a:pt x="0" y="270933"/>
                  </a:lnTo>
                  <a:close/>
                </a:path>
              </a:pathLst>
            </a:custGeom>
            <a:solidFill>
              <a:srgbClr val="FAAF40"/>
            </a:solidFill>
          </p:spPr>
          <p:txBody>
            <a:bodyPr/>
            <a:lstStyle/>
            <a:p>
              <a:endParaRPr lang="en-US" dirty="0">
                <a:latin typeface="Tahoma" panose="020B0604030504040204" pitchFamily="34" charset="0"/>
              </a:endParaRPr>
            </a:p>
          </p:txBody>
        </p:sp>
        <p:sp>
          <p:nvSpPr>
            <p:cNvPr id="9" name="TextBox 9"/>
            <p:cNvSpPr txBox="1"/>
            <p:nvPr/>
          </p:nvSpPr>
          <p:spPr>
            <a:xfrm>
              <a:off x="0" y="-38100"/>
              <a:ext cx="2709333" cy="309033"/>
            </a:xfrm>
            <a:prstGeom prst="rect">
              <a:avLst/>
            </a:prstGeom>
          </p:spPr>
          <p:txBody>
            <a:bodyPr lIns="50800" tIns="50800" rIns="50800" bIns="50800" rtlCol="0" anchor="ctr"/>
            <a:lstStyle/>
            <a:p>
              <a:pPr algn="ctr">
                <a:lnSpc>
                  <a:spcPts val="1863"/>
                </a:lnSpc>
              </a:pPr>
              <a:endParaRPr dirty="0">
                <a:latin typeface="Tahoma" panose="020B0604030504040204" pitchFamily="34" charset="0"/>
              </a:endParaRPr>
            </a:p>
          </p:txBody>
        </p:sp>
      </p:grpSp>
      <p:sp>
        <p:nvSpPr>
          <p:cNvPr id="10" name="Freeform 10"/>
          <p:cNvSpPr/>
          <p:nvPr/>
        </p:nvSpPr>
        <p:spPr>
          <a:xfrm>
            <a:off x="-1160675" y="-952625"/>
            <a:ext cx="2648328" cy="2648328"/>
          </a:xfrm>
          <a:custGeom>
            <a:avLst/>
            <a:gdLst/>
            <a:ahLst/>
            <a:cxnLst/>
            <a:rect l="l" t="t" r="r" b="b"/>
            <a:pathLst>
              <a:path w="2648328" h="2648328">
                <a:moveTo>
                  <a:pt x="0" y="0"/>
                </a:moveTo>
                <a:lnTo>
                  <a:pt x="2648328" y="0"/>
                </a:lnTo>
                <a:lnTo>
                  <a:pt x="2648328" y="2648328"/>
                </a:lnTo>
                <a:lnTo>
                  <a:pt x="0" y="26483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Tahoma" panose="020B0604030504040204" pitchFamily="34" charset="0"/>
            </a:endParaRPr>
          </a:p>
        </p:txBody>
      </p:sp>
      <p:sp>
        <p:nvSpPr>
          <p:cNvPr id="11" name="Slide Number Placeholder 10">
            <a:extLst>
              <a:ext uri="{FF2B5EF4-FFF2-40B4-BE49-F238E27FC236}">
                <a16:creationId xmlns:a16="http://schemas.microsoft.com/office/drawing/2014/main" id="{6D24ABAC-3517-94B6-1111-AFF72F8B144F}"/>
              </a:ext>
            </a:extLst>
          </p:cNvPr>
          <p:cNvSpPr>
            <a:spLocks noGrp="1"/>
          </p:cNvSpPr>
          <p:nvPr>
            <p:ph type="sldNum" sz="quarter" idx="12"/>
          </p:nvPr>
        </p:nvSpPr>
        <p:spPr>
          <a:xfrm>
            <a:off x="3165083" y="7111037"/>
            <a:ext cx="2133600" cy="365125"/>
          </a:xfrm>
        </p:spPr>
        <p:txBody>
          <a:bodyPr/>
          <a:lstStyle/>
          <a:p>
            <a:fld id="{B6F15528-21DE-4FAA-801E-634DDDAF4B2B}" type="slidenum">
              <a:rPr lang="en-US" smtClean="0"/>
              <a:pPr/>
              <a:t>94</a:t>
            </a:fld>
            <a:endParaRPr lang="en-US"/>
          </a:p>
        </p:txBody>
      </p:sp>
      <p:pic>
        <p:nvPicPr>
          <p:cNvPr id="12" name="Picture 11" descr="A logo with blue and green squares&#10;&#10;Description automatically generated">
            <a:extLst>
              <a:ext uri="{FF2B5EF4-FFF2-40B4-BE49-F238E27FC236}">
                <a16:creationId xmlns:a16="http://schemas.microsoft.com/office/drawing/2014/main" id="{D2A37DA8-9E90-84CD-EF9A-B397316CCF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9050" y="5081466"/>
            <a:ext cx="2743200" cy="115272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387*469"/>
  <p:tag name="TABLE_ENDDRAG_RECT" val="17*69*387*4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TotalTime>
  <Words>6227</Words>
  <Application>Microsoft Office PowerPoint</Application>
  <PresentationFormat>Custom</PresentationFormat>
  <Paragraphs>1174</Paragraphs>
  <Slides>94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Poppins</vt:lpstr>
      <vt:lpstr>Tahoma</vt:lpstr>
      <vt:lpstr>__Inter_d65c78</vt:lpstr>
      <vt:lpstr>Arial</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Orange Modern Simple Minimalist Furniture Product Catalog Booklet</dc:title>
  <dc:creator>AHMED KHATAAN</dc:creator>
  <cp:lastModifiedBy>AHMED KHATAAN</cp:lastModifiedBy>
  <cp:revision>73</cp:revision>
  <cp:lastPrinted>2025-02-03T20:59:44Z</cp:lastPrinted>
  <dcterms:created xsi:type="dcterms:W3CDTF">2006-08-16T00:00:00Z</dcterms:created>
  <dcterms:modified xsi:type="dcterms:W3CDTF">2025-02-03T21:29:01Z</dcterms:modified>
  <dc:identifier>DAGcfKmUtws</dc:identifier>
</cp:coreProperties>
</file>